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9634EC-79B1-433C-B202-3F10C64FED2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coko.ru/rab-pp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992888" cy="2304255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6">
                    <a:lumMod val="75000"/>
                  </a:schemeClr>
                </a:solidFill>
              </a:rPr>
              <a:t>Инструкция для педагогических работников, участвующих в организации и проведении государственной итоговой аттестации по образовательным программам основного общего образования в 2023г.</a:t>
            </a:r>
            <a:endParaRPr lang="ru-RU" sz="3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920880" cy="108011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Управление образования </a:t>
            </a:r>
            <a:br>
              <a:rPr lang="ru-RU" sz="3000" dirty="0"/>
            </a:br>
            <a:r>
              <a:rPr lang="ru-RU" sz="3000" dirty="0"/>
              <a:t>Администрации МО «Турочакский район»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1"/>
            <a:ext cx="17281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88224" y="573325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Салагаева</a:t>
            </a:r>
            <a:r>
              <a:rPr lang="ru-RU" dirty="0" smtClean="0"/>
              <a:t> А.Ю.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6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6741368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Организатор в аудитории должен:</a:t>
            </a:r>
          </a:p>
          <a:p>
            <a:pPr>
              <a:buFontTx/>
              <a:buChar char="-"/>
            </a:pPr>
            <a:r>
              <a:rPr lang="ru-RU" sz="8000" dirty="0">
                <a:solidFill>
                  <a:schemeClr val="tx1"/>
                </a:solidFill>
              </a:rPr>
              <a:t>Прибыть в ППЭ не позднее </a:t>
            </a:r>
            <a:r>
              <a:rPr lang="ru-RU" sz="8000" dirty="0">
                <a:solidFill>
                  <a:srgbClr val="C00000"/>
                </a:solidFill>
              </a:rPr>
              <a:t>08:00,</a:t>
            </a:r>
          </a:p>
          <a:p>
            <a:pPr>
              <a:buFontTx/>
              <a:buChar char="-"/>
            </a:pPr>
            <a:r>
              <a:rPr lang="ru-RU" sz="8000" dirty="0">
                <a:solidFill>
                  <a:schemeClr val="tx1"/>
                </a:solidFill>
              </a:rPr>
              <a:t>Оставить личные вещи до входа в ППЭ в месте хранения личных вещей организаторов,</a:t>
            </a:r>
          </a:p>
          <a:p>
            <a:pPr>
              <a:buFontTx/>
              <a:buChar char="-"/>
            </a:pPr>
            <a:r>
              <a:rPr lang="ru-RU" sz="8000" dirty="0">
                <a:solidFill>
                  <a:schemeClr val="tx1"/>
                </a:solidFill>
              </a:rPr>
              <a:t>Зарегистрироваться у ответственного организатора вне аудитории, уполномоченного руководителем ППЭ,</a:t>
            </a:r>
          </a:p>
          <a:p>
            <a:pPr>
              <a:buFontTx/>
              <a:buChar char="-"/>
            </a:pPr>
            <a:r>
              <a:rPr lang="ru-RU" sz="8000" dirty="0">
                <a:solidFill>
                  <a:schemeClr val="tx1"/>
                </a:solidFill>
              </a:rPr>
              <a:t>Пройти инструктаж у руководителя ППЭ не ранее </a:t>
            </a:r>
            <a:r>
              <a:rPr lang="ru-RU" sz="8000" dirty="0">
                <a:solidFill>
                  <a:srgbClr val="C00000"/>
                </a:solidFill>
              </a:rPr>
              <a:t>08:15,</a:t>
            </a:r>
          </a:p>
          <a:p>
            <a:pPr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</a:rPr>
              <a:t>Получить информацию у руководителя ППЭ о назначении ответственных организаторов в аудитории и распределении по аудиториям,</a:t>
            </a:r>
          </a:p>
          <a:p>
            <a:pPr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</a:rPr>
              <a:t>В 0</a:t>
            </a:r>
            <a:r>
              <a:rPr lang="ru-RU" sz="8000" dirty="0" smtClean="0">
                <a:solidFill>
                  <a:srgbClr val="C00000"/>
                </a:solidFill>
              </a:rPr>
              <a:t>8:30 </a:t>
            </a:r>
            <a:r>
              <a:rPr lang="ru-RU" sz="8000" dirty="0" smtClean="0">
                <a:solidFill>
                  <a:schemeClr val="tx1"/>
                </a:solidFill>
              </a:rPr>
              <a:t>получить список участников ГИА-9 – 2 экземпляра (форма «ППЭ-05-01»), пройти в свою аудиторию, на дверь вывесить 1 экземпляр списка участников ГИА-9, приготовить для себя маркер, ножницы, инструкцию к экзамену для детей,</a:t>
            </a:r>
          </a:p>
          <a:p>
            <a:pPr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</a:rPr>
              <a:t>В </a:t>
            </a:r>
            <a:r>
              <a:rPr lang="ru-RU" sz="8000" dirty="0" smtClean="0">
                <a:solidFill>
                  <a:srgbClr val="C00000"/>
                </a:solidFill>
              </a:rPr>
              <a:t>08:50 </a:t>
            </a:r>
            <a:r>
              <a:rPr lang="ru-RU" sz="8000" dirty="0" smtClean="0">
                <a:solidFill>
                  <a:schemeClr val="tx1"/>
                </a:solidFill>
              </a:rPr>
              <a:t>спуститься вниз для проведения линейки, взяв с собой 2 экземпляр списка участников ГИА– и номер аудитории.</a:t>
            </a:r>
          </a:p>
          <a:p>
            <a:pPr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</a:rPr>
              <a:t>Участники ГИА-9 поочередно через </a:t>
            </a:r>
            <a:r>
              <a:rPr lang="ru-RU" sz="8000" dirty="0" err="1" smtClean="0">
                <a:solidFill>
                  <a:schemeClr val="tx1"/>
                </a:solidFill>
              </a:rPr>
              <a:t>металлодетектор</a:t>
            </a:r>
            <a:r>
              <a:rPr lang="ru-RU" sz="8000" dirty="0" smtClean="0">
                <a:solidFill>
                  <a:schemeClr val="tx1"/>
                </a:solidFill>
              </a:rPr>
              <a:t> проходят в свои аудитории (</a:t>
            </a:r>
            <a:r>
              <a:rPr lang="ru-RU" sz="8000" dirty="0" smtClean="0">
                <a:solidFill>
                  <a:srgbClr val="C00000"/>
                </a:solidFill>
              </a:rPr>
              <a:t>не позднее 09:00</a:t>
            </a:r>
            <a:r>
              <a:rPr lang="ru-RU" sz="8000" dirty="0" smtClean="0">
                <a:solidFill>
                  <a:schemeClr val="tx1"/>
                </a:solidFill>
              </a:rPr>
              <a:t>), перед входом в аудиторию ответственный организатор в аудитории снова зачитывает ФИО детей и сверяет их данные по паспорту, называя отведенное ребенку место в классе,  это время второй организатор следит за тем, чтобы ребенок занял именно свое место за партой.</a:t>
            </a:r>
          </a:p>
          <a:p>
            <a:pPr>
              <a:buFontTx/>
              <a:buChar char="-"/>
            </a:pPr>
            <a:endParaRPr lang="ru-RU" sz="4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2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84976" cy="6480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Не </a:t>
            </a:r>
            <a:r>
              <a:rPr lang="ru-RU" dirty="0">
                <a:solidFill>
                  <a:srgbClr val="C00000"/>
                </a:solidFill>
              </a:rPr>
              <a:t>позднее 09:45 </a:t>
            </a:r>
            <a:r>
              <a:rPr lang="ru-RU" dirty="0"/>
              <a:t>ответственный организатор получает у руководителя ППЭ  пакет с экзаменационными материалами, 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09:50 </a:t>
            </a:r>
            <a:r>
              <a:rPr lang="ru-RU" dirty="0"/>
              <a:t>ответственным организатором зачитывается первая часть инструктажа,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10:00 </a:t>
            </a:r>
            <a:r>
              <a:rPr lang="ru-RU" dirty="0"/>
              <a:t>раздается </a:t>
            </a:r>
            <a:r>
              <a:rPr lang="ru-RU" dirty="0" smtClean="0"/>
              <a:t>общий звонок</a:t>
            </a:r>
            <a:r>
              <a:rPr lang="ru-RU" dirty="0"/>
              <a:t>, демонстрируется целостность пакета экзаменационных материалов, раздаются индивидуальные экзаменационные материалы участникам ГИА-9 и проверяются детьми на наличии </a:t>
            </a:r>
            <a:r>
              <a:rPr lang="ru-RU" dirty="0" smtClean="0"/>
              <a:t>дефектов. Начинается </a:t>
            </a:r>
            <a:r>
              <a:rPr lang="ru-RU" dirty="0"/>
              <a:t>вторая часть </a:t>
            </a:r>
            <a:r>
              <a:rPr lang="ru-RU" dirty="0" smtClean="0"/>
              <a:t>инструктажа. </a:t>
            </a:r>
            <a:r>
              <a:rPr lang="ru-RU" dirty="0"/>
              <a:t>Ответственный организатор работает у доски по заполнению шапки бланка регистрации. Второй организатор в это время проверяет правильность заполнения </a:t>
            </a:r>
            <a:r>
              <a:rPr lang="ru-RU" dirty="0" smtClean="0"/>
              <a:t>детьми.</a:t>
            </a:r>
          </a:p>
          <a:p>
            <a:pPr>
              <a:buFontTx/>
              <a:buChar char="-"/>
            </a:pPr>
            <a:r>
              <a:rPr lang="ru-RU" dirty="0" smtClean="0"/>
              <a:t>После заполнения бланков регистрации, ответственный организатор в аудитории пишет на доске время начала и окончания экзамена.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8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В течение экзамена:</a:t>
            </a:r>
          </a:p>
          <a:p>
            <a:pPr marL="45720" indent="0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 отпускать </a:t>
            </a:r>
            <a:r>
              <a:rPr lang="ru-RU" sz="2300" dirty="0">
                <a:solidFill>
                  <a:schemeClr val="tx1"/>
                </a:solidFill>
              </a:rPr>
              <a:t>выпускников из кабинета </a:t>
            </a:r>
            <a:r>
              <a:rPr lang="ru-RU" sz="2300" dirty="0" smtClean="0">
                <a:solidFill>
                  <a:schemeClr val="tx1"/>
                </a:solidFill>
              </a:rPr>
              <a:t>необходимо по </a:t>
            </a:r>
            <a:r>
              <a:rPr lang="ru-RU" sz="2300" dirty="0">
                <a:solidFill>
                  <a:schemeClr val="tx1"/>
                </a:solidFill>
              </a:rPr>
              <a:t>одному человеку. Подойти к ребенку, не закрывая камеру проверить   на парте все материалы (КИМ, бланки, черновики)-только после этого отпустить, удостоверившись, что организатор в коридоре его </a:t>
            </a:r>
            <a:r>
              <a:rPr lang="ru-RU" sz="2300" dirty="0" smtClean="0">
                <a:solidFill>
                  <a:schemeClr val="tx1"/>
                </a:solidFill>
              </a:rPr>
              <a:t>принял,</a:t>
            </a:r>
            <a:endParaRPr lang="ru-RU" sz="23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300" dirty="0">
                <a:solidFill>
                  <a:srgbClr val="C00000"/>
                </a:solidFill>
              </a:rPr>
              <a:t>-</a:t>
            </a:r>
            <a:r>
              <a:rPr lang="ru-RU" sz="2300" dirty="0">
                <a:solidFill>
                  <a:schemeClr val="tx1"/>
                </a:solidFill>
              </a:rPr>
              <a:t> если нужно выйти </a:t>
            </a:r>
            <a:r>
              <a:rPr lang="ru-RU" sz="2300" dirty="0" smtClean="0">
                <a:solidFill>
                  <a:schemeClr val="tx1"/>
                </a:solidFill>
              </a:rPr>
              <a:t>самим организаторам необходимо пригласить  </a:t>
            </a:r>
            <a:r>
              <a:rPr lang="ru-RU" sz="2300" dirty="0">
                <a:solidFill>
                  <a:schemeClr val="tx1"/>
                </a:solidFill>
              </a:rPr>
              <a:t>организатора из </a:t>
            </a:r>
            <a:r>
              <a:rPr lang="ru-RU" sz="2300" dirty="0" smtClean="0">
                <a:solidFill>
                  <a:schemeClr val="tx1"/>
                </a:solidFill>
              </a:rPr>
              <a:t>коридора,</a:t>
            </a:r>
            <a:endParaRPr lang="ru-RU" sz="23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 начать </a:t>
            </a:r>
            <a:r>
              <a:rPr lang="ru-RU" sz="2300" dirty="0">
                <a:solidFill>
                  <a:schemeClr val="tx1"/>
                </a:solidFill>
              </a:rPr>
              <a:t>оформление формы ППЭ-05-02 «Протокол проведения ГИА-9 в аудитории»(в графе «Явился в аудиторию « проставить </a:t>
            </a:r>
            <a:r>
              <a:rPr lang="ru-RU" sz="2300" dirty="0">
                <a:solidFill>
                  <a:srgbClr val="C00000"/>
                </a:solidFill>
              </a:rPr>
              <a:t>палочки-единички </a:t>
            </a:r>
            <a:r>
              <a:rPr lang="ru-RU" sz="2300" dirty="0">
                <a:solidFill>
                  <a:schemeClr val="tx1"/>
                </a:solidFill>
              </a:rPr>
              <a:t>напротив каждого явившегося выпускника)</a:t>
            </a:r>
          </a:p>
          <a:p>
            <a:pPr marL="45720" indent="0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 начать </a:t>
            </a:r>
            <a:r>
              <a:rPr lang="ru-RU" sz="2300" dirty="0">
                <a:solidFill>
                  <a:schemeClr val="tx1"/>
                </a:solidFill>
              </a:rPr>
              <a:t>оформление  </a:t>
            </a:r>
            <a:r>
              <a:rPr lang="ru-RU" sz="2300" dirty="0" smtClean="0">
                <a:solidFill>
                  <a:schemeClr val="tx1"/>
                </a:solidFill>
              </a:rPr>
              <a:t>конвертов,</a:t>
            </a:r>
            <a:endParaRPr lang="ru-RU" sz="23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 если </a:t>
            </a:r>
            <a:r>
              <a:rPr lang="ru-RU" sz="2300" dirty="0">
                <a:solidFill>
                  <a:schemeClr val="tx1"/>
                </a:solidFill>
              </a:rPr>
              <a:t>выпускник хочет закончить </a:t>
            </a:r>
            <a:r>
              <a:rPr lang="ru-RU" sz="2300" dirty="0" smtClean="0">
                <a:solidFill>
                  <a:schemeClr val="tx1"/>
                </a:solidFill>
              </a:rPr>
              <a:t>экзамен раньше -подойти </a:t>
            </a:r>
            <a:r>
              <a:rPr lang="ru-RU" sz="2300" dirty="0">
                <a:solidFill>
                  <a:schemeClr val="tx1"/>
                </a:solidFill>
              </a:rPr>
              <a:t>к нему с  формой  ППЭ-05-02 «Протокол проведения ГИА-9 в аудитории» принять (не закрывая камеру) все материалы, отмечая их в форме </a:t>
            </a:r>
            <a:r>
              <a:rPr lang="ru-RU" sz="2300" dirty="0" smtClean="0">
                <a:solidFill>
                  <a:schemeClr val="tx1"/>
                </a:solidFill>
              </a:rPr>
              <a:t>ППЭ-05-02,  </a:t>
            </a:r>
            <a:r>
              <a:rPr lang="ru-RU" sz="2300" dirty="0">
                <a:solidFill>
                  <a:schemeClr val="tx1"/>
                </a:solidFill>
              </a:rPr>
              <a:t>на пустом месте (после работы выпускника)-поставить Z, дать расписаться ребенку, поставить свою подпись. Черновики считать только исписанные. Ребенка отпустить, при этом </a:t>
            </a:r>
            <a:r>
              <a:rPr lang="ru-RU" sz="2300" dirty="0" smtClean="0">
                <a:solidFill>
                  <a:schemeClr val="tx1"/>
                </a:solidFill>
              </a:rPr>
              <a:t>самим организаторам с </a:t>
            </a:r>
            <a:r>
              <a:rPr lang="ru-RU" sz="2300" dirty="0">
                <a:solidFill>
                  <a:schemeClr val="tx1"/>
                </a:solidFill>
              </a:rPr>
              <a:t>материалами </a:t>
            </a:r>
            <a:r>
              <a:rPr lang="ru-RU" sz="2300" dirty="0" smtClean="0">
                <a:solidFill>
                  <a:schemeClr val="tx1"/>
                </a:solidFill>
              </a:rPr>
              <a:t>идти </a:t>
            </a:r>
            <a:r>
              <a:rPr lang="ru-RU" sz="2300" dirty="0">
                <a:solidFill>
                  <a:schemeClr val="tx1"/>
                </a:solidFill>
              </a:rPr>
              <a:t>с ним к </a:t>
            </a:r>
            <a:r>
              <a:rPr lang="ru-RU" sz="2300" dirty="0" smtClean="0">
                <a:solidFill>
                  <a:schemeClr val="tx1"/>
                </a:solidFill>
              </a:rPr>
              <a:t>двери нельзя.</a:t>
            </a:r>
            <a:endParaRPr lang="ru-RU" sz="23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 разложить </a:t>
            </a:r>
            <a:r>
              <a:rPr lang="ru-RU" sz="2300" dirty="0">
                <a:solidFill>
                  <a:schemeClr val="tx1"/>
                </a:solidFill>
              </a:rPr>
              <a:t>материалы на </a:t>
            </a:r>
            <a:r>
              <a:rPr lang="ru-RU" sz="2300" dirty="0" smtClean="0">
                <a:solidFill>
                  <a:schemeClr val="tx1"/>
                </a:solidFill>
              </a:rPr>
              <a:t>отдельном для экзаменационных материалов столе  </a:t>
            </a:r>
            <a:r>
              <a:rPr lang="ru-RU" sz="2300" dirty="0">
                <a:solidFill>
                  <a:schemeClr val="tx1"/>
                </a:solidFill>
              </a:rPr>
              <a:t>в 4 кучки: внизу конверт, сверху подряд от всех выпускников </a:t>
            </a:r>
            <a:r>
              <a:rPr lang="ru-RU" sz="2300" dirty="0" smtClean="0">
                <a:solidFill>
                  <a:schemeClr val="tx1"/>
                </a:solidFill>
              </a:rPr>
              <a:t>материалы:</a:t>
            </a:r>
            <a:endParaRPr lang="ru-RU" sz="23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1-КИМ</a:t>
            </a:r>
          </a:p>
          <a:p>
            <a:pPr marL="4572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2-исписанные черновики </a:t>
            </a:r>
          </a:p>
          <a:p>
            <a:pPr marL="4572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3- бланк ответов №1</a:t>
            </a:r>
          </a:p>
          <a:p>
            <a:pPr marL="4572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4-бланк ответов №2 и </a:t>
            </a:r>
            <a:r>
              <a:rPr lang="ru-RU" sz="2300" dirty="0" smtClean="0">
                <a:solidFill>
                  <a:schemeClr val="tx1"/>
                </a:solidFill>
              </a:rPr>
              <a:t>доп. </a:t>
            </a:r>
            <a:r>
              <a:rPr lang="ru-RU" sz="2300" dirty="0">
                <a:solidFill>
                  <a:schemeClr val="tx1"/>
                </a:solidFill>
              </a:rPr>
              <a:t>бланк , если </a:t>
            </a:r>
            <a:r>
              <a:rPr lang="ru-RU" sz="2300" dirty="0" smtClean="0">
                <a:solidFill>
                  <a:schemeClr val="tx1"/>
                </a:solidFill>
              </a:rPr>
              <a:t>он есть. </a:t>
            </a:r>
            <a:endParaRPr lang="ru-RU" sz="23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44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Окончание экзамена: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За 30 и за 5 минут ответственный организатор в аудитории уведомляет о скором времени окончания экзамена.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dirty="0" smtClean="0"/>
              <a:t>Когда </a:t>
            </a:r>
            <a:r>
              <a:rPr lang="ru-RU" dirty="0"/>
              <a:t>закончит последний ребенок проговорить на камеру: экзамен закончен  и начать упаковку конвертов:</a:t>
            </a:r>
          </a:p>
          <a:p>
            <a:pPr>
              <a:buFontTx/>
              <a:buChar char="-"/>
            </a:pPr>
            <a:r>
              <a:rPr lang="ru-RU" dirty="0" smtClean="0"/>
              <a:t>Считать </a:t>
            </a:r>
            <a:r>
              <a:rPr lang="ru-RU" dirty="0"/>
              <a:t>количество на камеру, вложить в конверт, </a:t>
            </a:r>
            <a:r>
              <a:rPr lang="ru-RU" dirty="0" smtClean="0">
                <a:solidFill>
                  <a:srgbClr val="C00000"/>
                </a:solidFill>
              </a:rPr>
              <a:t>не заклеивать</a:t>
            </a:r>
            <a:r>
              <a:rPr lang="ru-RU" dirty="0"/>
              <a:t>, </a:t>
            </a:r>
            <a:r>
              <a:rPr lang="ru-RU" dirty="0" smtClean="0"/>
              <a:t>на </a:t>
            </a:r>
            <a:r>
              <a:rPr lang="ru-RU" dirty="0"/>
              <a:t>конверте поставить время окончания </a:t>
            </a:r>
            <a:r>
              <a:rPr lang="ru-RU" dirty="0" smtClean="0"/>
              <a:t>экзамена.</a:t>
            </a:r>
          </a:p>
          <a:p>
            <a:pPr>
              <a:buFontTx/>
              <a:buChar char="-"/>
            </a:pPr>
            <a:r>
              <a:rPr lang="ru-RU" dirty="0" smtClean="0"/>
              <a:t>Позвать технического специалиста, чтобы отключить камеры и скопировать </a:t>
            </a:r>
            <a:r>
              <a:rPr lang="ru-RU" smtClean="0"/>
              <a:t>видеозапись аудитории.</a:t>
            </a:r>
            <a:endParaRPr lang="ru-RU" dirty="0"/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Собрать </a:t>
            </a:r>
            <a:r>
              <a:rPr lang="ru-RU" dirty="0"/>
              <a:t>все  конверты, форму  ППЭ-05-01 «Список участников ГИА-9 в аудитории</a:t>
            </a:r>
            <a:r>
              <a:rPr lang="ru-RU" dirty="0" smtClean="0"/>
              <a:t>»,  доп. </a:t>
            </a:r>
            <a:r>
              <a:rPr lang="ru-RU" dirty="0"/>
              <a:t>бланки (если остались невостребованные</a:t>
            </a:r>
            <a:r>
              <a:rPr lang="ru-RU" dirty="0" smtClean="0"/>
              <a:t>) и прийти в штаб. </a:t>
            </a:r>
            <a:endParaRPr lang="ru-RU" dirty="0"/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Пластиковую </a:t>
            </a:r>
            <a:r>
              <a:rPr lang="ru-RU" dirty="0"/>
              <a:t>папку  </a:t>
            </a:r>
            <a:r>
              <a:rPr lang="ru-RU" dirty="0" smtClean="0"/>
              <a:t>оставить в аудитории.</a:t>
            </a:r>
            <a:endParaRPr lang="ru-RU" dirty="0"/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Материалы </a:t>
            </a:r>
            <a:r>
              <a:rPr lang="ru-RU" dirty="0"/>
              <a:t>с доски не убирать! № на партах не трогать!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8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64488" cy="6741368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ВАЖНО!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Продолжительность проведения экзамена для участников с ОВЗ и /или инвалидностью составляет: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+ 1,5 часов (по всем предметам)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+ 30 минут (по иностранному языку, устная часть).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789669"/>
              </p:ext>
            </p:extLst>
          </p:nvPr>
        </p:nvGraphicFramePr>
        <p:xfrm>
          <a:off x="179512" y="2132856"/>
          <a:ext cx="8496945" cy="454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352261"/>
                <a:gridCol w="3312369"/>
              </a:tblGrid>
              <a:tr h="11887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Продолжительность выполнения экзаменационной работы - </a:t>
                      </a:r>
                      <a:r>
                        <a:rPr lang="ru-RU" sz="1400" dirty="0" smtClean="0">
                          <a:solidFill>
                            <a:srgbClr val="92D050"/>
                          </a:solidFill>
                        </a:rPr>
                        <a:t>ОГЭ</a:t>
                      </a:r>
                      <a:endParaRPr lang="ru-RU" sz="1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Для детей с ОВЗ и/или инвалидностью - </a:t>
                      </a:r>
                      <a:r>
                        <a:rPr lang="ru-RU" sz="1400" dirty="0" smtClean="0">
                          <a:solidFill>
                            <a:srgbClr val="92D050"/>
                          </a:solidFill>
                        </a:rPr>
                        <a:t>ГВЭ</a:t>
                      </a:r>
                      <a:endParaRPr lang="ru-RU" sz="1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Учебный предмет</a:t>
                      </a:r>
                      <a:endParaRPr lang="ru-RU" sz="1400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Иностранные языки (раздел «говорение»), кроме китайского</a:t>
                      </a:r>
                      <a:endParaRPr lang="ru-RU" sz="1400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часа 10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часа 40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Иностранные языка (за исключением раздела «говорение»)</a:t>
                      </a:r>
                      <a:endParaRPr lang="ru-RU" sz="1400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часа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часа 30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Математика-база, география</a:t>
                      </a:r>
                      <a:endParaRPr lang="ru-RU" sz="1400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часа 30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часов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Общество, химия, русский, история</a:t>
                      </a:r>
                      <a:endParaRPr lang="ru-RU" sz="1400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часа 55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часов 25 минут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Математика – профиль, физика, ИКТ, биология, литература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25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На рабочем столе у участника ГИА кроме экзаменационных материалов могут находится: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черная </a:t>
            </a:r>
            <a:r>
              <a:rPr lang="ru-RU" dirty="0" err="1" smtClean="0">
                <a:solidFill>
                  <a:schemeClr val="tx1"/>
                </a:solidFill>
              </a:rPr>
              <a:t>гелевая</a:t>
            </a:r>
            <a:r>
              <a:rPr lang="ru-RU" dirty="0" smtClean="0">
                <a:solidFill>
                  <a:schemeClr val="tx1"/>
                </a:solidFill>
              </a:rPr>
              <a:t> ручка или капиллярная,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ru-RU" dirty="0" smtClean="0">
                <a:solidFill>
                  <a:schemeClr val="tx1"/>
                </a:solidFill>
              </a:rPr>
              <a:t>екарства и питание (при необходимости),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пециальные технические средства (лупа, увеличительные очки),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аспорт,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редства обучения и воспитания,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ч</a:t>
            </a:r>
            <a:r>
              <a:rPr lang="ru-RU" dirty="0" smtClean="0">
                <a:solidFill>
                  <a:schemeClr val="tx1"/>
                </a:solidFill>
              </a:rPr>
              <a:t>ерновики.</a:t>
            </a:r>
          </a:p>
          <a:p>
            <a:pPr marL="45720" indent="0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По определенным предметам разрешается: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орфографический словарь по русскому языку и литературе (для ГВЭ – орфографический и толковый словари),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Линейка (по математике и биологии),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Линейка и непрограммируемый калькулятор (по физике),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Непрограммируемый </a:t>
            </a:r>
            <a:r>
              <a:rPr lang="ru-RU" dirty="0">
                <a:solidFill>
                  <a:schemeClr val="tx1"/>
                </a:solidFill>
              </a:rPr>
              <a:t>калькулятор </a:t>
            </a:r>
            <a:r>
              <a:rPr lang="ru-RU" dirty="0" smtClean="0">
                <a:solidFill>
                  <a:schemeClr val="tx1"/>
                </a:solidFill>
              </a:rPr>
              <a:t>(по химии),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Линейка, транспортир, </a:t>
            </a:r>
            <a:r>
              <a:rPr lang="ru-RU" dirty="0">
                <a:solidFill>
                  <a:schemeClr val="tx1"/>
                </a:solidFill>
              </a:rPr>
              <a:t>непрограммируемый калькулятор </a:t>
            </a:r>
            <a:r>
              <a:rPr lang="ru-RU" dirty="0" smtClean="0">
                <a:solidFill>
                  <a:schemeClr val="tx1"/>
                </a:solidFill>
              </a:rPr>
              <a:t>(по географии).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14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928992" cy="6741368"/>
          </a:xfrm>
        </p:spPr>
        <p:txBody>
          <a:bodyPr>
            <a:normAutofit/>
          </a:bodyPr>
          <a:lstStyle/>
          <a:p>
            <a:r>
              <a:rPr lang="ru-RU" sz="2600" u="sng" dirty="0" smtClean="0"/>
              <a:t>Во время экзамена участники ГИА имеют право выходить из аудитории:</a:t>
            </a:r>
          </a:p>
          <a:p>
            <a:pPr>
              <a:buFontTx/>
              <a:buChar char="-"/>
            </a:pPr>
            <a:r>
              <a:rPr lang="ru-RU" sz="2600" dirty="0" smtClean="0"/>
              <a:t>В сопровождении одного их организаторов вне аудитории,</a:t>
            </a:r>
          </a:p>
          <a:p>
            <a:pPr>
              <a:buFontTx/>
              <a:buChar char="-"/>
            </a:pPr>
            <a:r>
              <a:rPr lang="ru-RU" sz="2600" dirty="0" smtClean="0"/>
              <a:t>При выходе оставляют все материалы на рабочем столе,</a:t>
            </a:r>
          </a:p>
          <a:p>
            <a:pPr>
              <a:buFontTx/>
              <a:buChar char="-"/>
            </a:pPr>
            <a:r>
              <a:rPr lang="ru-RU" sz="2600" dirty="0" smtClean="0"/>
              <a:t>Организатор проверяет комплектность оставленных экзаменационных материалов и листов бумаги для черновиков,</a:t>
            </a:r>
          </a:p>
          <a:p>
            <a:pPr>
              <a:buFontTx/>
              <a:buChar char="-"/>
            </a:pPr>
            <a:r>
              <a:rPr lang="ru-RU" sz="2600" dirty="0" smtClean="0"/>
              <a:t>Каждый выход фиксируется организатором в аудитории в ведомости ППЭ-12-04.</a:t>
            </a:r>
          </a:p>
          <a:p>
            <a:pPr>
              <a:buFontTx/>
              <a:buChar char="-"/>
            </a:pPr>
            <a:r>
              <a:rPr lang="ru-RU" sz="2600" dirty="0" smtClean="0"/>
              <a:t>Участники ГИА, досрочно завершившие выполнение экзаменационной работы, сдают работу организаторам и покидают ППЭ, не дожидаясь окончания экзамена.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51666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9036496" cy="6624736"/>
          </a:xfrm>
        </p:spPr>
        <p:txBody>
          <a:bodyPr/>
          <a:lstStyle/>
          <a:p>
            <a:r>
              <a:rPr lang="ru-RU" u="sng" dirty="0" smtClean="0"/>
              <a:t>Расписание проведения ОГЭ-9 в 2023 году: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24 мая  </a:t>
            </a:r>
            <a:r>
              <a:rPr lang="ru-RU" dirty="0" smtClean="0"/>
              <a:t>- физика, биология, история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26 мая </a:t>
            </a:r>
            <a:r>
              <a:rPr lang="ru-RU" dirty="0" smtClean="0"/>
              <a:t>– родной язык (в городе)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30 мая </a:t>
            </a:r>
            <a:r>
              <a:rPr lang="ru-RU" dirty="0" smtClean="0"/>
              <a:t>– химия, ИКТ, география, обществознание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02 июня </a:t>
            </a:r>
            <a:r>
              <a:rPr lang="ru-RU" dirty="0" smtClean="0"/>
              <a:t>– английский язык ( в городе)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06 июня </a:t>
            </a:r>
            <a:r>
              <a:rPr lang="ru-RU" dirty="0" smtClean="0"/>
              <a:t>– русский язык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09 июня </a:t>
            </a:r>
            <a:r>
              <a:rPr lang="ru-RU" dirty="0" smtClean="0"/>
              <a:t>– математика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14 июня </a:t>
            </a:r>
            <a:r>
              <a:rPr lang="ru-RU" dirty="0" smtClean="0"/>
              <a:t>– ИКТ, география, литература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17 июня </a:t>
            </a:r>
            <a:r>
              <a:rPr lang="ru-RU" dirty="0" smtClean="0"/>
              <a:t>– химия, биология, обществознание (в городе)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2600" b="1" dirty="0" smtClean="0"/>
              <a:t>С 26 июня по 01 июля в расписании предусмотрены резервные дни для сдачи ОГЭ по всем предметам</a:t>
            </a:r>
            <a:r>
              <a:rPr lang="ru-RU" sz="2600" b="1" dirty="0" smtClean="0"/>
              <a:t>.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Нормативно-правовые материалы, методические инструкции и другое </a:t>
            </a:r>
            <a:r>
              <a:rPr lang="ru-RU" sz="2000" b="1" dirty="0">
                <a:solidFill>
                  <a:srgbClr val="FF0000"/>
                </a:solidFill>
              </a:rPr>
              <a:t>р</a:t>
            </a:r>
            <a:r>
              <a:rPr lang="ru-RU" sz="2000" b="1" dirty="0" smtClean="0">
                <a:solidFill>
                  <a:srgbClr val="FF0000"/>
                </a:solidFill>
              </a:rPr>
              <a:t>азмещены на сайте Управления образования и на сайте РЦОКО РА: </a:t>
            </a:r>
            <a:r>
              <a:rPr lang="en-US" sz="2000" b="1" dirty="0">
                <a:hlinkClick r:id="rId2"/>
              </a:rPr>
              <a:t>https://</a:t>
            </a:r>
            <a:r>
              <a:rPr lang="en-US" sz="2000" b="1" dirty="0" smtClean="0">
                <a:hlinkClick r:id="rId2"/>
              </a:rPr>
              <a:t>rcoko.ru/rab-ppe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2077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424936" cy="640871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mbria"/>
              </a:rPr>
              <a:t>Нормативно-правовые </a:t>
            </a:r>
            <a:r>
              <a:rPr lang="ru-RU" sz="3200" b="1" dirty="0">
                <a:solidFill>
                  <a:srgbClr val="C00000"/>
                </a:solidFill>
                <a:latin typeface="Cambria"/>
              </a:rPr>
              <a:t>документы, регламентирующие Порядок проведения ГИА, и иные документы </a:t>
            </a:r>
            <a:endParaRPr lang="ru-RU" sz="3200" b="1" dirty="0" smtClean="0">
              <a:solidFill>
                <a:srgbClr val="C00000"/>
              </a:solidFill>
              <a:latin typeface="Cambria"/>
            </a:endParaRPr>
          </a:p>
          <a:p>
            <a:pPr marL="45720" indent="0" algn="ctr">
              <a:buNone/>
            </a:pPr>
            <a:endParaRPr lang="ru-RU" sz="3200" b="1" dirty="0">
              <a:solidFill>
                <a:srgbClr val="000000"/>
              </a:solidFill>
              <a:latin typeface="Cambria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C00000"/>
                </a:solidFill>
                <a:latin typeface="Cambria"/>
              </a:rPr>
              <a:t>1. </a:t>
            </a:r>
            <a:r>
              <a:rPr lang="ru-RU" dirty="0">
                <a:solidFill>
                  <a:srgbClr val="000000"/>
                </a:solidFill>
                <a:latin typeface="Cambria"/>
              </a:rPr>
              <a:t>Федеральный закон от 29.12.2012 № 273-ФЗ «Об образовании в Российской Федерации;</a:t>
            </a:r>
          </a:p>
          <a:p>
            <a:pPr marL="45720" indent="0" algn="just">
              <a:buNone/>
            </a:pPr>
            <a:r>
              <a:rPr lang="ru-RU" dirty="0">
                <a:solidFill>
                  <a:srgbClr val="C00000"/>
                </a:solidFill>
                <a:latin typeface="Cambria"/>
              </a:rPr>
              <a:t>2.  </a:t>
            </a:r>
            <a:r>
              <a:rPr lang="ru-RU" dirty="0">
                <a:solidFill>
                  <a:srgbClr val="000000"/>
                </a:solidFill>
                <a:latin typeface="Cambria"/>
              </a:rPr>
              <a:t>Приказ </a:t>
            </a:r>
            <a:r>
              <a:rPr lang="ru-RU" dirty="0" err="1">
                <a:solidFill>
                  <a:srgbClr val="000000"/>
                </a:solidFill>
                <a:latin typeface="Cambria"/>
              </a:rPr>
              <a:t>Минпросвещения</a:t>
            </a:r>
            <a:r>
              <a:rPr lang="ru-RU" dirty="0">
                <a:solidFill>
                  <a:srgbClr val="000000"/>
                </a:solidFill>
                <a:latin typeface="Cambria"/>
              </a:rPr>
              <a:t> России и </a:t>
            </a:r>
            <a:r>
              <a:rPr lang="ru-RU" dirty="0" err="1">
                <a:solidFill>
                  <a:srgbClr val="000000"/>
                </a:solidFill>
                <a:latin typeface="Cambria"/>
              </a:rPr>
              <a:t>Рособрнадзора</a:t>
            </a:r>
            <a:r>
              <a:rPr lang="ru-RU" dirty="0">
                <a:solidFill>
                  <a:srgbClr val="000000"/>
                </a:solidFill>
                <a:latin typeface="Cambria"/>
              </a:rPr>
              <a:t> от 07.11.2018 № 189/1513 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Cambria"/>
              </a:rPr>
              <a:t>3. </a:t>
            </a:r>
            <a:r>
              <a:rPr lang="ru-RU" dirty="0" smtClean="0">
                <a:solidFill>
                  <a:srgbClr val="000000"/>
                </a:solidFill>
                <a:latin typeface="Cambria"/>
              </a:rPr>
              <a:t>Приказ </a:t>
            </a:r>
            <a:r>
              <a:rPr lang="ru-RU" dirty="0">
                <a:solidFill>
                  <a:srgbClr val="000000"/>
                </a:solidFill>
                <a:latin typeface="Cambria"/>
              </a:rPr>
              <a:t>МОНРА №339 от 14.04.2023г. «Об утверждении инструктивных материалов для лиц, привлекаемых к проведению ГИА по образовательным программам основного общего образования в ППЭ РА в 2023 году»;</a:t>
            </a:r>
          </a:p>
          <a:p>
            <a:pPr marL="45720" indent="0" algn="just">
              <a:buNone/>
            </a:pPr>
            <a:r>
              <a:rPr lang="ru-RU" dirty="0">
                <a:solidFill>
                  <a:srgbClr val="C00000"/>
                </a:solidFill>
                <a:latin typeface="Cambria"/>
              </a:rPr>
              <a:t>4. </a:t>
            </a:r>
            <a:r>
              <a:rPr lang="ru-RU" dirty="0">
                <a:solidFill>
                  <a:srgbClr val="000000"/>
                </a:solidFill>
                <a:latin typeface="Cambria"/>
              </a:rPr>
              <a:t>Приказ МОНРА №367 от 25.04.2023г. «Об утверждении порядка информирования участников государственной итоговой аттестации по образовательным программам основного общего образования о сроках и местах получения результатов по экзаменам, порядка подачи и рассмотрения апелляций в конфликтной комиссии Республики Алтай в 2023»;</a:t>
            </a:r>
          </a:p>
          <a:p>
            <a:pPr marL="45720" indent="0" algn="just">
              <a:buNone/>
            </a:pPr>
            <a:endParaRPr lang="ru-RU" sz="2000" dirty="0">
              <a:solidFill>
                <a:srgbClr val="000000"/>
              </a:solidFill>
              <a:latin typeface="Cambria"/>
            </a:endParaRPr>
          </a:p>
          <a:p>
            <a:pPr marL="45720" indent="0">
              <a:buNone/>
            </a:pPr>
            <a:endParaRPr lang="ru-RU" sz="1400" dirty="0">
              <a:solidFill>
                <a:srgbClr val="00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3676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Методические рекомендации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340768"/>
            <a:ext cx="9126100" cy="4968552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1. </a:t>
            </a:r>
            <a:r>
              <a:rPr lang="ru-RU" dirty="0"/>
              <a:t>Методические рекомендации по подготовке и проведению государственной итоговой аттестации по образовательным программам основного общего образования в 2023 году (Приложение № 1 к письму</a:t>
            </a:r>
            <a:br>
              <a:rPr lang="ru-RU" dirty="0"/>
            </a:br>
            <a:r>
              <a:rPr lang="ru-RU" dirty="0" err="1"/>
              <a:t>Рособрнадзора</a:t>
            </a:r>
            <a:r>
              <a:rPr lang="ru-RU" dirty="0"/>
              <a:t> от 1 февраля 2023 г. № 04-31);</a:t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>2. </a:t>
            </a:r>
            <a:r>
              <a:rPr lang="ru-RU" dirty="0"/>
              <a:t>Методические рекомендации по осуществлению общественного наблюдения при проведении государственной итоговой аттестации по образовательным программам среднего общего образования в 2023 году (Приложение № 1 к письму </a:t>
            </a:r>
            <a:r>
              <a:rPr lang="ru-RU" dirty="0" err="1"/>
              <a:t>Рособрнадзора</a:t>
            </a:r>
            <a:r>
              <a:rPr lang="ru-RU" dirty="0"/>
              <a:t> от 1 февраля 2023 г. № 04-31);</a:t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/>
              <a:t>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в форме основного государственного экзамена и единого государственного экзамена для лиц с ограниченными возможностями здоровья, детей-инвалидов и инвалидов в 2023 году (Приложение № 1 к письму </a:t>
            </a:r>
            <a:r>
              <a:rPr lang="ru-RU" dirty="0" err="1"/>
              <a:t>Рособрнадзора</a:t>
            </a:r>
            <a:r>
              <a:rPr lang="ru-RU" dirty="0"/>
              <a:t> от 1 февраля 2023 г. № 04-31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18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136904" cy="6336704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Все эти документы определяют:</a:t>
            </a:r>
          </a:p>
          <a:p>
            <a:pPr marL="45720" indent="0">
              <a:buNone/>
            </a:pPr>
            <a:endParaRPr lang="ru-RU" sz="3500" b="1" dirty="0" smtClean="0"/>
          </a:p>
          <a:p>
            <a:pPr marL="45720" indent="0">
              <a:buNone/>
            </a:pPr>
            <a:r>
              <a:rPr lang="ru-RU" dirty="0" smtClean="0"/>
              <a:t>1. Формы проведения ГИА (ОГЭ или ГВЭ);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2. Участников;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3. Требования </a:t>
            </a:r>
            <a:r>
              <a:rPr lang="ru-RU" dirty="0"/>
              <a:t>к использованию средств обучения и </a:t>
            </a:r>
            <a:r>
              <a:rPr lang="ru-RU" dirty="0" smtClean="0"/>
              <a:t>воспитания;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4. Требования </a:t>
            </a:r>
            <a:r>
              <a:rPr lang="ru-RU" dirty="0"/>
              <a:t>к использованию средств </a:t>
            </a:r>
            <a:r>
              <a:rPr lang="ru-RU" dirty="0" smtClean="0"/>
              <a:t>связи;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5. Требования </a:t>
            </a:r>
            <a:r>
              <a:rPr lang="ru-RU" dirty="0"/>
              <a:t>к лицам, проводящим </a:t>
            </a:r>
            <a:r>
              <a:rPr lang="ru-RU" dirty="0" smtClean="0"/>
              <a:t>ГИА;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6. Порядок </a:t>
            </a:r>
            <a:r>
              <a:rPr lang="ru-RU" dirty="0"/>
              <a:t>проверки </a:t>
            </a:r>
            <a:r>
              <a:rPr lang="ru-RU" dirty="0" smtClean="0"/>
              <a:t>работ;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7. Порядок </a:t>
            </a:r>
            <a:r>
              <a:rPr lang="ru-RU" dirty="0"/>
              <a:t>рассмотрения </a:t>
            </a:r>
            <a:r>
              <a:rPr lang="ru-RU" dirty="0" smtClean="0"/>
              <a:t>апелляций;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8. Порядок </a:t>
            </a:r>
            <a:r>
              <a:rPr lang="ru-RU" dirty="0"/>
              <a:t>изменения и аннулирования результатов </a:t>
            </a:r>
            <a:r>
              <a:rPr lang="ru-RU" dirty="0" smtClean="0"/>
              <a:t>ГИА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87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480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>
                <a:solidFill>
                  <a:srgbClr val="C00000"/>
                </a:solidFill>
              </a:rPr>
              <a:t>Организация помещений и техническое оснащение </a:t>
            </a:r>
            <a:r>
              <a:rPr lang="ru-RU" b="1" dirty="0" smtClean="0">
                <a:solidFill>
                  <a:srgbClr val="C00000"/>
                </a:solidFill>
              </a:rPr>
              <a:t>ППЭ:</a:t>
            </a:r>
          </a:p>
          <a:p>
            <a:pPr marL="45720" indent="0">
              <a:buNone/>
            </a:pPr>
            <a:r>
              <a:rPr lang="ru-RU" b="1" u="sng" dirty="0" smtClean="0"/>
              <a:t>До входа  в ППЭ: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C00000"/>
                </a:solidFill>
              </a:rPr>
              <a:t>-</a:t>
            </a:r>
            <a:r>
              <a:rPr lang="ru-RU" b="1" dirty="0"/>
              <a:t> Помещение для сопровождающих</a:t>
            </a:r>
          </a:p>
          <a:p>
            <a:pPr marL="45720" indent="0">
              <a:buNone/>
            </a:pPr>
            <a:r>
              <a:rPr lang="ru-RU" b="1" dirty="0"/>
              <a:t>участников </a:t>
            </a:r>
            <a:r>
              <a:rPr lang="ru-RU" b="1" dirty="0" smtClean="0"/>
              <a:t>экзамена,</a:t>
            </a:r>
          </a:p>
          <a:p>
            <a:pPr>
              <a:buFontTx/>
              <a:buChar char="-"/>
            </a:pPr>
            <a:r>
              <a:rPr lang="ru-RU" b="1" dirty="0" smtClean="0"/>
              <a:t>Помещение </a:t>
            </a:r>
            <a:r>
              <a:rPr lang="ru-RU" b="1" dirty="0"/>
              <a:t>для аккредитованных представителей </a:t>
            </a:r>
            <a:r>
              <a:rPr lang="ru-RU" b="1" dirty="0" smtClean="0"/>
              <a:t>СМИ,</a:t>
            </a:r>
          </a:p>
          <a:p>
            <a:pPr>
              <a:buFontTx/>
              <a:buChar char="-"/>
            </a:pPr>
            <a:r>
              <a:rPr lang="ru-RU" b="1" dirty="0"/>
              <a:t>Специально выделенное </a:t>
            </a:r>
            <a:r>
              <a:rPr lang="ru-RU" b="1" dirty="0" smtClean="0"/>
              <a:t>место для </a:t>
            </a:r>
            <a:r>
              <a:rPr lang="ru-RU" b="1" dirty="0"/>
              <a:t>раздельного хранения личных вещей участников экзаменов, организаторов, медицинских работников, технических специалистов и </a:t>
            </a:r>
            <a:r>
              <a:rPr lang="ru-RU" b="1" dirty="0" smtClean="0"/>
              <a:t>ассистентов,</a:t>
            </a:r>
          </a:p>
          <a:p>
            <a:pPr>
              <a:buFontTx/>
              <a:buChar char="-"/>
            </a:pPr>
            <a:r>
              <a:rPr lang="ru-RU" b="1" dirty="0" smtClean="0"/>
              <a:t>Аудитория для проведения обучения организаторов руководителем ППЭ.</a:t>
            </a:r>
          </a:p>
          <a:p>
            <a:pPr marL="45720" indent="0">
              <a:buNone/>
            </a:pPr>
            <a:r>
              <a:rPr lang="ru-RU" b="1" u="sng" dirty="0" smtClean="0"/>
              <a:t>В ППЭ:</a:t>
            </a:r>
          </a:p>
          <a:p>
            <a:pPr>
              <a:buFontTx/>
              <a:buChar char="-"/>
            </a:pPr>
            <a:r>
              <a:rPr lang="ru-RU" b="1" dirty="0" smtClean="0"/>
              <a:t>Штаб (член ГЭК, директор ОО, руководитель ППЭ, технический специалист),</a:t>
            </a:r>
          </a:p>
          <a:p>
            <a:pPr>
              <a:buFontTx/>
              <a:buChar char="-"/>
            </a:pPr>
            <a:r>
              <a:rPr lang="ru-RU" b="1" dirty="0" smtClean="0"/>
              <a:t>Аудитории для обучающихся,</a:t>
            </a:r>
          </a:p>
          <a:p>
            <a:pPr>
              <a:buFontTx/>
              <a:buChar char="-"/>
            </a:pPr>
            <a:r>
              <a:rPr lang="ru-RU" b="1" dirty="0" smtClean="0"/>
              <a:t>Кабинет медицинского работника,</a:t>
            </a:r>
          </a:p>
          <a:p>
            <a:pPr>
              <a:buFontTx/>
              <a:buChar char="-"/>
            </a:pPr>
            <a:r>
              <a:rPr lang="ru-RU" b="1" dirty="0" smtClean="0"/>
              <a:t>Помещение для общественных наблюдателей.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75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784976" cy="65527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ППЭ оборудован: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1. </a:t>
            </a:r>
            <a:r>
              <a:rPr lang="ru-RU" dirty="0"/>
              <a:t>переносными или стационарными </a:t>
            </a:r>
            <a:r>
              <a:rPr lang="ru-RU" dirty="0" smtClean="0"/>
              <a:t>металлоискателями,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2. </a:t>
            </a:r>
            <a:r>
              <a:rPr lang="ru-RU" dirty="0" smtClean="0"/>
              <a:t>размещаются объявления о ведении видеонаблюдения и запрете использования средств связи,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3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оборудуется системами подавления сигналов подвижной </a:t>
            </a:r>
            <a:r>
              <a:rPr lang="ru-RU" dirty="0" smtClean="0"/>
              <a:t>связи,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4. </a:t>
            </a:r>
            <a:r>
              <a:rPr lang="ru-RU" dirty="0"/>
              <a:t>аудитории и штаб ППЭ оборудуется </a:t>
            </a:r>
            <a:r>
              <a:rPr lang="ru-RU" dirty="0" smtClean="0"/>
              <a:t>офлайн-видеонаблюдением (идет запись).</a:t>
            </a:r>
            <a:endParaRPr lang="ru-RU" dirty="0" smtClean="0"/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Лица, имеющие право присутствовать в ППЭ при проведении </a:t>
            </a:r>
            <a:r>
              <a:rPr lang="ru-RU" dirty="0" smtClean="0">
                <a:solidFill>
                  <a:srgbClr val="C00000"/>
                </a:solidFill>
              </a:rPr>
              <a:t>ГИА: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Должностные лица </a:t>
            </a:r>
            <a:r>
              <a:rPr lang="ru-RU" dirty="0" err="1" smtClean="0"/>
              <a:t>Рособрнадзора</a:t>
            </a:r>
            <a:r>
              <a:rPr lang="ru-RU" dirty="0" smtClean="0"/>
              <a:t>,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Иные </a:t>
            </a:r>
            <a:r>
              <a:rPr lang="ru-RU" dirty="0"/>
              <a:t>лица, определённые </a:t>
            </a:r>
            <a:r>
              <a:rPr lang="ru-RU" dirty="0" err="1" smtClean="0"/>
              <a:t>Рособрнадзором</a:t>
            </a:r>
            <a:r>
              <a:rPr lang="ru-RU" dirty="0" smtClean="0"/>
              <a:t>,</a:t>
            </a: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Должностные </a:t>
            </a:r>
            <a:r>
              <a:rPr lang="ru-RU" dirty="0"/>
              <a:t>лица </a:t>
            </a:r>
            <a:r>
              <a:rPr lang="ru-RU" dirty="0" smtClean="0"/>
              <a:t>органов исполнительной власти, </a:t>
            </a:r>
            <a:r>
              <a:rPr lang="ru-RU" dirty="0"/>
              <a:t>осуществляющего переданные полномочия Российской Федерации в сфере </a:t>
            </a:r>
            <a:r>
              <a:rPr lang="ru-RU" dirty="0" smtClean="0"/>
              <a:t>образования (представители МОНРА),</a:t>
            </a:r>
            <a:endParaRPr lang="ru-RU" dirty="0"/>
          </a:p>
          <a:p>
            <a:pPr marL="45720" indent="0">
              <a:buNone/>
            </a:pPr>
            <a:r>
              <a:rPr lang="ru-RU" u="sng" dirty="0"/>
              <a:t>Допуск в ППЭ вышеперечисленных лиц осуществляется при наличии документов, удостоверяющих личность, и документов, подтверждающих их </a:t>
            </a:r>
            <a:r>
              <a:rPr lang="ru-RU" u="sng" dirty="0" smtClean="0"/>
              <a:t>полномочия.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94076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500" b="1" dirty="0" smtClean="0">
                <a:solidFill>
                  <a:srgbClr val="C00000"/>
                </a:solidFill>
              </a:rPr>
              <a:t>Порядок проведения ГИА:</a:t>
            </a:r>
          </a:p>
          <a:p>
            <a:pPr marL="45720" indent="0">
              <a:buNone/>
            </a:pPr>
            <a:r>
              <a:rPr lang="ru-RU" sz="2500" b="1" dirty="0"/>
              <a:t>Лицам, задействованным в проведении ГИА в ППЭ (в том числе общественным наблюдателям и представителям СМИ), </a:t>
            </a:r>
            <a:r>
              <a:rPr lang="ru-RU" sz="2500" b="1" dirty="0">
                <a:solidFill>
                  <a:srgbClr val="C00000"/>
                </a:solidFill>
              </a:rPr>
              <a:t>запрещается</a:t>
            </a:r>
            <a:r>
              <a:rPr lang="ru-RU" sz="25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500" dirty="0"/>
              <a:t>1. оказывать содействие участникам </a:t>
            </a:r>
            <a:r>
              <a:rPr lang="ru-RU" sz="2500" dirty="0" smtClean="0"/>
              <a:t>экзамена,</a:t>
            </a:r>
          </a:p>
          <a:p>
            <a:r>
              <a:rPr lang="ru-RU" sz="2500" dirty="0"/>
              <a:t>2. передавать участникам средства связи, электронно-вычислительную технику, фото-, аудио и </a:t>
            </a:r>
            <a:r>
              <a:rPr lang="ru-RU" sz="2500" dirty="0" smtClean="0"/>
              <a:t>видеоаппаратуру,</a:t>
            </a:r>
          </a:p>
          <a:p>
            <a:r>
              <a:rPr lang="ru-RU" sz="2500" dirty="0"/>
              <a:t>3. передавать участникам справочные материалы, письменные заметки и иные средства хранения и передачи </a:t>
            </a:r>
            <a:r>
              <a:rPr lang="ru-RU" sz="2500" dirty="0" smtClean="0"/>
              <a:t>информации,</a:t>
            </a:r>
          </a:p>
          <a:p>
            <a:r>
              <a:rPr lang="ru-RU" sz="2500" dirty="0" smtClean="0"/>
              <a:t>4. выносить </a:t>
            </a:r>
            <a:r>
              <a:rPr lang="ru-RU" sz="2500" dirty="0"/>
              <a:t>из аудитории и ППЭ ЭМ на бумажном или электронном </a:t>
            </a:r>
            <a:r>
              <a:rPr lang="ru-RU" sz="2500" dirty="0" smtClean="0"/>
              <a:t>носителе,</a:t>
            </a:r>
          </a:p>
          <a:p>
            <a:r>
              <a:rPr lang="ru-RU" sz="2500" dirty="0"/>
              <a:t>5. фотографировать и переписывать </a:t>
            </a:r>
            <a:r>
              <a:rPr lang="ru-RU" sz="2500" dirty="0" smtClean="0"/>
              <a:t>задания.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99457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9036496" cy="662473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Организаторы на входе должны: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рибыть в ППЭ не позднее </a:t>
            </a:r>
            <a:r>
              <a:rPr lang="ru-RU" dirty="0" smtClean="0">
                <a:solidFill>
                  <a:srgbClr val="C00000"/>
                </a:solidFill>
              </a:rPr>
              <a:t>07:30 (07:50 </a:t>
            </a:r>
            <a:r>
              <a:rPr lang="ru-RU" dirty="0" smtClean="0">
                <a:solidFill>
                  <a:srgbClr val="C00000"/>
                </a:solidFill>
              </a:rPr>
              <a:t>по </a:t>
            </a:r>
            <a:r>
              <a:rPr lang="ru-RU" dirty="0" smtClean="0">
                <a:solidFill>
                  <a:srgbClr val="C00000"/>
                </a:solidFill>
              </a:rPr>
              <a:t>инструкции)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ru-RU" dirty="0"/>
              <a:t>д</a:t>
            </a:r>
            <a:r>
              <a:rPr lang="ru-RU" dirty="0" smtClean="0"/>
              <a:t>опустить работников ППЭ только по списку (форма ППЭ-07 «Список работников ППЭ»)при наличии документа, удостоверяющего их личность,</a:t>
            </a:r>
          </a:p>
          <a:p>
            <a:pPr>
              <a:buFontTx/>
              <a:buChar char="-"/>
            </a:pPr>
            <a:r>
              <a:rPr lang="ru-RU" dirty="0"/>
              <a:t>д</a:t>
            </a:r>
            <a:r>
              <a:rPr lang="ru-RU" dirty="0" smtClean="0"/>
              <a:t>опустить участников ОГЭ на основании документа, удостоверяющего его личность и при наличии участников в списках распределения в данном ППЭ (либо осуществить идентификацию личности ребенка сопровождающим его на экзамен – в присутствии члена ГЭК составляется акт - «форма ППЭ – 20»),</a:t>
            </a:r>
          </a:p>
          <a:p>
            <a:pPr>
              <a:buFontTx/>
              <a:buChar char="-"/>
            </a:pPr>
            <a:r>
              <a:rPr lang="ru-RU" dirty="0" smtClean="0"/>
              <a:t>проверить </a:t>
            </a:r>
            <a:r>
              <a:rPr lang="ru-RU" dirty="0"/>
              <a:t>наличие запрещенных </a:t>
            </a:r>
            <a:r>
              <a:rPr lang="ru-RU" dirty="0" smtClean="0"/>
              <a:t>предметов,</a:t>
            </a:r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появлении сигнала металлоискателя </a:t>
            </a:r>
            <a:r>
              <a:rPr lang="ru-RU" dirty="0" smtClean="0"/>
              <a:t>предложить </a:t>
            </a:r>
            <a:r>
              <a:rPr lang="ru-RU" dirty="0"/>
              <a:t>участнику показать предмет, вызывающий </a:t>
            </a:r>
            <a:r>
              <a:rPr lang="ru-RU" dirty="0" smtClean="0"/>
              <a:t>сигнал,</a:t>
            </a:r>
          </a:p>
          <a:p>
            <a:pPr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это запрещенное средство, организатор предлагает участнику сдать </a:t>
            </a:r>
            <a:r>
              <a:rPr lang="ru-RU" dirty="0" smtClean="0"/>
              <a:t>его,</a:t>
            </a:r>
          </a:p>
          <a:p>
            <a:pPr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случае отказа от сдачи запрещенного средства участник в ППЭ не допускается. Приглашается руководитель ППЭ и член ГЭК для составления акта о не допуске в </a:t>
            </a:r>
            <a:r>
              <a:rPr lang="ru-RU" dirty="0" smtClean="0"/>
              <a:t>ППЭ.</a:t>
            </a:r>
          </a:p>
          <a:p>
            <a:pPr>
              <a:buFontTx/>
              <a:buChar char="-"/>
            </a:pPr>
            <a:r>
              <a:rPr lang="ru-RU" dirty="0"/>
              <a:t>а</a:t>
            </a:r>
            <a:r>
              <a:rPr lang="ru-RU" dirty="0" smtClean="0"/>
              <a:t>кт о не допуске также составляется при отсутствии документа, удостоверяющего личность у выпускника прошлых лет,</a:t>
            </a:r>
          </a:p>
          <a:p>
            <a:pPr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обучающийся опоздал, он допускается до экзамена, но время выполнения им экзаменационной работы не увеличивается.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73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Организаторы вне аудитории должны:</a:t>
            </a:r>
          </a:p>
          <a:p>
            <a:pPr>
              <a:buFontTx/>
              <a:buChar char="-"/>
            </a:pPr>
            <a:r>
              <a:rPr lang="ru-RU" dirty="0" smtClean="0"/>
              <a:t>Прибыть в ППЭ не позднее </a:t>
            </a:r>
            <a:r>
              <a:rPr lang="ru-RU" dirty="0" smtClean="0">
                <a:solidFill>
                  <a:srgbClr val="C00000"/>
                </a:solidFill>
              </a:rPr>
              <a:t>08:00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Оставить личные вещи до входа в ППЭ в месте хранения личных вещей организаторов,</a:t>
            </a:r>
          </a:p>
          <a:p>
            <a:pPr>
              <a:buFontTx/>
              <a:buChar char="-"/>
            </a:pPr>
            <a:r>
              <a:rPr lang="ru-RU" dirty="0" smtClean="0"/>
              <a:t>Зарегистрироваться у ответственного организатора вне аудитории, уполномоченного руководителем ППЭ,</a:t>
            </a:r>
          </a:p>
          <a:p>
            <a:pPr>
              <a:buFontTx/>
              <a:buChar char="-"/>
            </a:pPr>
            <a:r>
              <a:rPr lang="ru-RU" dirty="0" smtClean="0"/>
              <a:t>Пройти инструктаж у руководителя ППЭ не ранее 08:15,</a:t>
            </a:r>
          </a:p>
          <a:p>
            <a:pPr>
              <a:buFontTx/>
              <a:buChar char="-"/>
            </a:pPr>
            <a:r>
              <a:rPr lang="ru-RU" dirty="0" smtClean="0"/>
              <a:t>Не позднее 08:45 пройти на свое рабочее место, назначенное руководителем ППЭ.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Руководитель ППЭ и член ГЭК должны прибыть </a:t>
            </a:r>
            <a:r>
              <a:rPr lang="ru-RU" dirty="0" smtClean="0"/>
              <a:t>в ППЭ к 07:00 и проверить готовность пункта проведения экзамена (составить акт).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609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1052</TotalTime>
  <Words>1784</Words>
  <Application>Microsoft Office PowerPoint</Application>
  <PresentationFormat>Экран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Управление образования  Администрации МО «Турочакский район» </vt:lpstr>
      <vt:lpstr>Презентация PowerPoint</vt:lpstr>
      <vt:lpstr>Методические 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64</cp:revision>
  <dcterms:created xsi:type="dcterms:W3CDTF">2023-05-03T03:42:22Z</dcterms:created>
  <dcterms:modified xsi:type="dcterms:W3CDTF">2023-05-10T03:53:24Z</dcterms:modified>
</cp:coreProperties>
</file>