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8" r:id="rId17"/>
    <p:sldId id="277" r:id="rId18"/>
    <p:sldId id="279" r:id="rId19"/>
    <p:sldId id="270" r:id="rId20"/>
    <p:sldId id="272" r:id="rId21"/>
    <p:sldId id="274" r:id="rId22"/>
    <p:sldId id="275" r:id="rId23"/>
    <p:sldId id="276" r:id="rId24"/>
    <p:sldId id="284" r:id="rId25"/>
    <p:sldId id="282" r:id="rId26"/>
    <p:sldId id="283" r:id="rId27"/>
    <p:sldId id="285" r:id="rId28"/>
    <p:sldId id="287" r:id="rId29"/>
    <p:sldId id="280" r:id="rId30"/>
    <p:sldId id="28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706AE0-47B8-4E92-B132-859015EF51D4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A36C31-C581-4D55-AB62-81513EDF76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cntd.ru/document/428562827" TargetMode="External"/><Relationship Id="rId2" Type="http://schemas.openxmlformats.org/officeDocument/2006/relationships/hyperlink" Target="http://docs.cntd.ru/document/42384584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cntd.ru/document/43281212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714620"/>
            <a:ext cx="6172200" cy="2303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Особенности организации образовательного процесса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 дому для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детей с ограниченными возможностями здоровья и детей-инвалидов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86766" cy="72547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Федеральной закон № 273-ФЗ </a:t>
            </a:r>
            <a:br>
              <a:rPr lang="ru-RU" sz="2800" b="1" dirty="0" smtClean="0"/>
            </a:br>
            <a:r>
              <a:rPr lang="ru-RU" sz="2800" b="1" dirty="0" smtClean="0"/>
              <a:t>«Об образовании в Российской Федерации»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96525919"/>
              </p:ext>
            </p:extLst>
          </p:nvPr>
        </p:nvGraphicFramePr>
        <p:xfrm>
          <a:off x="214282" y="1000108"/>
          <a:ext cx="8822214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542"/>
                <a:gridCol w="604867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Статья 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Психолого-педагогическая, медицинская и социальная помощь обучающимся, испытывающим трудности в освоении основных общеобразовательных программ, развитии и социальной адаптации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2. Психолого-педагогическая, медицинская и социальная помощь включает в себя: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психолого-педагогическое консультирование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обучающихся, их родителей (законных представителей)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педагогических работников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buFontTx/>
                        <a:buNone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коррекционно-развивающие и компенсирующие занятия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обучающимися,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логопедическую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помощь обучающимся;</a:t>
                      </a:r>
                    </a:p>
                    <a:p>
                      <a:pPr>
                        <a:buFontTx/>
                        <a:buChar char="-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помощь обучающимся в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профориентации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получении профессии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социальной адаптации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ч. 3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Психолого-педагогическая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медицинская и социальная помощь оказывается детям на основании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заявления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согласия в письменной форме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их родителей (законных представителей).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58204" cy="10081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Федеральной закон № 273-ФЗ </a:t>
            </a:r>
            <a:br>
              <a:rPr lang="ru-RU" sz="3200" b="1" dirty="0" smtClean="0"/>
            </a:br>
            <a:r>
              <a:rPr lang="ru-RU" sz="3200" b="1" dirty="0" smtClean="0"/>
              <a:t>«Об образовании в Российской Федерации»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82822513"/>
              </p:ext>
            </p:extLst>
          </p:nvPr>
        </p:nvGraphicFramePr>
        <p:xfrm>
          <a:off x="285720" y="1571612"/>
          <a:ext cx="8501122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5721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Статья 44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Права, обязанности и ответственность в сфере образования родителей (законных представителей) несовершеннолетних обучающихся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3 Родители (законные представители) несовершеннолетних обучающихся имеют право: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получать информацию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 всех видах планируемых обследований (психологических, психолого-педагогических) обучающихся,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давать согласие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проведение таких обследований или участие в таких обследованиях,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отказаться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от их проведения или участия в них, получать информацию о результатах проведенных обследований обучающихся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Федеральной закон № 273-ФЗ </a:t>
            </a:r>
            <a:br>
              <a:rPr lang="ru-RU" sz="3200" b="1" dirty="0"/>
            </a:br>
            <a:r>
              <a:rPr lang="ru-RU" sz="3200" b="1" dirty="0"/>
              <a:t>«Об образовании в Российской Федерации»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5968426"/>
              </p:ext>
            </p:extLst>
          </p:nvPr>
        </p:nvGraphicFramePr>
        <p:xfrm>
          <a:off x="179512" y="1600200"/>
          <a:ext cx="885698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325"/>
                <a:gridCol w="5782659"/>
              </a:tblGrid>
              <a:tr h="35632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8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Статья 47. Правовой статус педагогических работников. Права и свободы педагогических работников, гарантии их реализации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ч. 6 В рабочее время педагогических работников в зависимости от занимаемой должности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включается учебная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(преподавательская)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воспитательная работа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том числе практическая подготовка обучающихся,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индивидуальная работа с обучающимися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научная, творческая и исследовательская работа, а также другая педагогическая работа, предусмотренная трудовыми (должностными) обязанностями и (или) индивидуальным планом.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Конкретные трудовые (должностные) обязанности педагогических работников определяются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трудовыми договорами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(служебными контрактами) и должностными инструкциями.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164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86834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Федеральной закон № 273-ФЗ </a:t>
            </a:r>
            <a:br>
              <a:rPr lang="ru-RU" sz="2800" b="1" dirty="0" smtClean="0"/>
            </a:br>
            <a:r>
              <a:rPr lang="ru-RU" sz="2800" b="1" dirty="0" smtClean="0"/>
              <a:t>«Об образовании в Российской Федерации»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7654354"/>
              </p:ext>
            </p:extLst>
          </p:nvPr>
        </p:nvGraphicFramePr>
        <p:xfrm>
          <a:off x="285720" y="1340769"/>
          <a:ext cx="8501122" cy="5184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590"/>
                <a:gridCol w="5662532"/>
              </a:tblGrid>
              <a:tr h="3889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7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48 Обязанности и ответственность педагогических работников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1. Педагогические работники обязаны: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осуществлять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свою деятельность на высоком профессиональном уровне, обеспечивать в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полном объеме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реализацию преподаваемых учебных предметов, курсов, дисциплин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соответствии с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утвержденной рабочей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программой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2397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55. Общие требования к приему на обучение в организацию, осуществляющую образовательную деятельность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ч. 3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Дети с ОВЗ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принимаются на обучение по адаптированной основной общеобразовательной программе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только с согласия родителей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(законных представителей)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основании рекомендаций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психолого-медико-педагогической комиссии.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712968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Федеральной закон № 273-ФЗ </a:t>
            </a:r>
            <a:br>
              <a:rPr lang="ru-RU" sz="2400" b="1" dirty="0" smtClean="0"/>
            </a:br>
            <a:r>
              <a:rPr lang="ru-RU" sz="2400" b="1" dirty="0" smtClean="0"/>
              <a:t>«Об образовании в Российской Федерации»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62443706"/>
              </p:ext>
            </p:extLst>
          </p:nvPr>
        </p:nvGraphicFramePr>
        <p:xfrm>
          <a:off x="107504" y="1052736"/>
          <a:ext cx="8784976" cy="547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903"/>
                <a:gridCol w="6389073"/>
              </a:tblGrid>
              <a:tr h="3976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084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58 Промежуточная аттестация обучающихся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1. Освоение образовательной программы сопровождается промежуточной аттестацией обучающихся, проводимой в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формах, определенных учебным планом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и в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порядке, установленном образовательной организацией.</a:t>
                      </a:r>
                    </a:p>
                  </a:txBody>
                  <a:tcPr/>
                </a:tc>
              </a:tr>
              <a:tr h="3266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66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Начальное общее, основное общее и среднее общее образование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ч. 10. Для обучающихся, нуждающихся в длительном лечении, детей-инвалидов, которые по состоянию здоровья не могут посещать образовательные организации, обучение по образовательным программам начального общего, основного общего и среднего общего образования организуется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дому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 в медицинских организациях.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6152210"/>
              </p:ext>
            </p:extLst>
          </p:nvPr>
        </p:nvGraphicFramePr>
        <p:xfrm>
          <a:off x="26450" y="332656"/>
          <a:ext cx="8928992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422"/>
                <a:gridCol w="5535570"/>
              </a:tblGrid>
              <a:tr h="5585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70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66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Начальное общее, основное общее и среднее общее образование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Порядок оформления отношений государственной или муниципальной образовательной организации с обучающимися и (или) их родителями (законными представителями) в части организации обучения по образовательным программам начального общего, основного общего и среднего общего образования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дому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или в медицинских организациях </a:t>
                      </a:r>
                      <a:r>
                        <a:rPr kumimoji="0" lang="ru-RU" sz="1800" b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устанавливается нормативным правовым актом уполномоченного органа государственной власти субъекта Российской Федерации.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3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784976" cy="6597352"/>
          </a:xfrm>
        </p:spPr>
        <p:txBody>
          <a:bodyPr>
            <a:normAutofit fontScale="85000" lnSpcReduction="10000"/>
          </a:bodyPr>
          <a:lstStyle/>
          <a:p>
            <a:pPr algn="ctr" fontAlgn="base"/>
            <a:r>
              <a:rPr lang="ru-RU" b="1" dirty="0" smtClean="0"/>
              <a:t>ЗАКОН  РЕСПУБЛИКИ </a:t>
            </a:r>
            <a:r>
              <a:rPr lang="ru-RU" b="1" dirty="0"/>
              <a:t>АЛТАЙ </a:t>
            </a:r>
            <a:endParaRPr lang="ru-RU" b="1" dirty="0" smtClean="0"/>
          </a:p>
          <a:p>
            <a:pPr marL="0" indent="0" algn="ctr" fontAlgn="base">
              <a:buNone/>
            </a:pPr>
            <a:r>
              <a:rPr lang="ru-RU" b="1" dirty="0" smtClean="0"/>
              <a:t>от </a:t>
            </a:r>
            <a:r>
              <a:rPr lang="ru-RU" b="1" dirty="0"/>
              <a:t>15 ноября 2013 года N 59-РЗ</a:t>
            </a:r>
          </a:p>
          <a:p>
            <a:pPr marL="0" indent="0" algn="ctr" fontAlgn="base">
              <a:buNone/>
            </a:pPr>
            <a:r>
              <a:rPr lang="ru-RU" b="1" dirty="0" smtClean="0"/>
              <a:t>«ОБ ОБРАЗОВАНИИ </a:t>
            </a:r>
            <a:r>
              <a:rPr lang="ru-RU" b="1" dirty="0"/>
              <a:t>В РЕСПУБЛИКЕ </a:t>
            </a:r>
            <a:r>
              <a:rPr lang="ru-RU" b="1" dirty="0" smtClean="0"/>
              <a:t>АЛТАЙ»</a:t>
            </a:r>
            <a:endParaRPr lang="ru-RU" b="1" dirty="0"/>
          </a:p>
          <a:p>
            <a:pPr marL="0" indent="0" algn="ctr" fontAlgn="base">
              <a:buNone/>
            </a:pPr>
            <a:r>
              <a:rPr lang="ru-RU" dirty="0"/>
              <a:t>(в ред. </a:t>
            </a:r>
            <a:r>
              <a:rPr lang="ru-RU" u="sng" dirty="0">
                <a:hlinkClick r:id="rId2"/>
              </a:rPr>
              <a:t>Законов Республики Алтай от 30.10.2014 N 62-РЗ</a:t>
            </a:r>
            <a:r>
              <a:rPr lang="ru-RU" dirty="0"/>
              <a:t>, </a:t>
            </a:r>
            <a:r>
              <a:rPr lang="ru-RU" u="sng" dirty="0">
                <a:hlinkClick r:id="rId3"/>
              </a:rPr>
              <a:t>от 08.06.2015 N 27-РЗ</a:t>
            </a:r>
            <a:r>
              <a:rPr lang="ru-RU" dirty="0"/>
              <a:t>, </a:t>
            </a:r>
            <a:r>
              <a:rPr lang="ru-RU" u="sng" dirty="0">
                <a:hlinkClick r:id="rId4"/>
              </a:rPr>
              <a:t>от 18.12.2015 N 82-РЗ</a:t>
            </a:r>
            <a:r>
              <a:rPr lang="ru-RU" dirty="0" smtClean="0"/>
              <a:t>)</a:t>
            </a:r>
          </a:p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r>
              <a:rPr lang="ru-RU" b="1" dirty="0"/>
              <a:t>Статья 3. Полномочия Правительства Республики Алтай в сфере образования</a:t>
            </a:r>
          </a:p>
          <a:p>
            <a:pPr marL="0" indent="0" fontAlgn="base">
              <a:buNone/>
            </a:pPr>
            <a:endParaRPr lang="ru-RU" dirty="0"/>
          </a:p>
          <a:p>
            <a:r>
              <a:rPr lang="ru-RU" dirty="0"/>
              <a:t>ч</a:t>
            </a:r>
            <a:r>
              <a:rPr lang="ru-RU" dirty="0" smtClean="0"/>
              <a:t>. 22 </a:t>
            </a:r>
            <a:r>
              <a:rPr lang="ru-RU" dirty="0"/>
              <a:t>предоставление обучающимся с </a:t>
            </a:r>
            <a:r>
              <a:rPr lang="ru-RU" dirty="0" smtClean="0"/>
              <a:t>ОВЗ при </a:t>
            </a:r>
            <a:r>
              <a:rPr lang="ru-RU" dirty="0"/>
              <a:t>получении образования бесплатно специальных </a:t>
            </a:r>
            <a:r>
              <a:rPr lang="ru-RU" b="1" dirty="0"/>
              <a:t>учебников и учебных пособий</a:t>
            </a:r>
            <a:r>
              <a:rPr lang="ru-RU" dirty="0"/>
              <a:t>, иной учебной литературы, а также услуг </a:t>
            </a:r>
            <a:r>
              <a:rPr lang="ru-RU" dirty="0" err="1"/>
              <a:t>сурдопереводчиков</a:t>
            </a:r>
            <a:r>
              <a:rPr lang="ru-RU" dirty="0"/>
              <a:t> и </a:t>
            </a:r>
            <a:r>
              <a:rPr lang="ru-RU" dirty="0" err="1"/>
              <a:t>тифлосурдопереводчиков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/>
              <a:t>ч</a:t>
            </a:r>
            <a:r>
              <a:rPr lang="ru-RU" dirty="0" smtClean="0"/>
              <a:t>. 24 </a:t>
            </a:r>
            <a:r>
              <a:rPr lang="ru-RU" dirty="0"/>
              <a:t>обеспечение </a:t>
            </a:r>
            <a:r>
              <a:rPr lang="ru-RU" b="1" dirty="0"/>
              <a:t>подготовки педагогических работников</a:t>
            </a:r>
            <a:r>
              <a:rPr lang="ru-RU" dirty="0"/>
              <a:t>, владеющих специальными педагогическими подходами и методами обучения и воспитания обучающихся с </a:t>
            </a:r>
            <a:r>
              <a:rPr lang="ru-RU" dirty="0" smtClean="0"/>
              <a:t> ОВЗ, </a:t>
            </a:r>
            <a:r>
              <a:rPr lang="ru-RU" dirty="0"/>
              <a:t>и содействие привлечению таких работников в организации, осуществляющие образовательную деятельность;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569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Статья 6. Дополнительные гарантии реализации права на образование в Республике Алтай и меры социальной поддержки обучающихся в Республике Алтай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/>
              <a:t>2. Нуждающимся в длительном лечении обучающимся, а также </a:t>
            </a:r>
            <a:r>
              <a:rPr lang="ru-RU" b="1" dirty="0"/>
              <a:t>детям-инвалидам</a:t>
            </a:r>
            <a:r>
              <a:rPr lang="ru-RU" dirty="0"/>
              <a:t>, проживающим на территории Республики Алтай, гарантируется право на образование по имеющим государственную аккредитацию основным общеобразовательным программам посредством организации </a:t>
            </a:r>
            <a:r>
              <a:rPr lang="ru-RU" b="1" dirty="0"/>
              <a:t>обучения на дому </a:t>
            </a:r>
            <a:r>
              <a:rPr lang="ru-RU" dirty="0"/>
              <a:t>или в медицинских организациях в случае, если они по состоянию здоровья не могут посещать образовательные организации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Порядок регламентации и оформления отношений государственной или муниципальной образовательной организации и родителей (законных представителей) обучающихся, нуждающихся в длительном лечении, а также детей-инвалидов в части организации обучения по основным общеобразовательным программам на дому или в медицинских организациях </a:t>
            </a:r>
            <a:r>
              <a:rPr lang="ru-RU" b="1" dirty="0"/>
              <a:t>определяется нормативным правовым актом Правительства Республики Алтай.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510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332656"/>
            <a:ext cx="8568952" cy="6141296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Постановление Правительства Республики Алтай от 11 апреля 2014 г. N 81 </a:t>
            </a:r>
            <a:r>
              <a:rPr lang="ru-RU" dirty="0"/>
              <a:t>"Об утверждении Порядка регламентации и оформления отношений государственной или муниципальной образовательной организации и родителей (законных представителей) обучающихся, нуждающихся в длительном лечении, а также детей-инвалидов в части организации обучения по основным общеобразовательным программам на дому или в медицинских организациях и признании утратившим силу постановления Правительства Республики Алтай от 15 мая 2013 года N 125"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971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Федеральной закон № 273-ФЗ </a:t>
            </a:r>
            <a:br>
              <a:rPr lang="ru-RU" sz="2400" b="1" dirty="0"/>
            </a:br>
            <a:r>
              <a:rPr lang="ru-RU" sz="2400" b="1" dirty="0"/>
              <a:t>«Об образовании в Российской Федерации»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10520326"/>
              </p:ext>
            </p:extLst>
          </p:nvPr>
        </p:nvGraphicFramePr>
        <p:xfrm>
          <a:off x="160080" y="1052736"/>
          <a:ext cx="8964488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122"/>
                <a:gridCol w="6723366"/>
              </a:tblGrid>
              <a:tr h="4105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356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Статья 79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получения образования обучающимися с ограниченными возможностями здоровья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ч. 1. Содержание образования и условия организации обучения и воспитания обучающихся с ограниченными возможностями здоровья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определяются адаптированной образовательной программой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 для инвалидов также в соответствии с </a:t>
                      </a:r>
                      <a:r>
                        <a:rPr kumimoji="0" lang="ru-RU" sz="1800" b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индивидуальной программой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реабилитации инвалида.</a:t>
                      </a:r>
                      <a:endParaRPr lang="ru-RU" dirty="0"/>
                    </a:p>
                  </a:txBody>
                  <a:tcPr/>
                </a:tc>
              </a:tr>
              <a:tr h="313845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Специальные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условия для получения образования обучающимися с 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ОВЗ: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предоставление услуг ассистента (помощника), оказывающего обучающимся необходимую техническую помощь, проведение групповых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индивидуальных коррекционных занятий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обеспечение </a:t>
                      </a:r>
                      <a:r>
                        <a:rPr kumimoji="0" lang="ru-RU" sz="18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доступа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здания организаций, осуществляющих образовательную деятельность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17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35892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Федеральной закон № 273-ФЗ </a:t>
            </a:r>
            <a:br>
              <a:rPr lang="ru-RU" b="1" dirty="0" smtClean="0"/>
            </a:br>
            <a:r>
              <a:rPr lang="ru-RU" b="1" dirty="0" smtClean="0"/>
              <a:t>«Об образовании в Российской Федерации» 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285860"/>
          <a:ext cx="828680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429288"/>
              </a:tblGrid>
              <a:tr h="2703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8668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2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понятия, используемые в настоящем Федеральном законе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обучающийся с ограниченными возможностями здоровья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физическое лицо, имеющее недостатки в физическом и (или) психологическом развитии, подтверждённые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психолого-медико-педагогической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комиссией и препятствующие получению образования без создания специальных условий</a:t>
                      </a:r>
                      <a:endParaRPr lang="ru-RU" dirty="0"/>
                    </a:p>
                  </a:txBody>
                  <a:tcPr/>
                </a:tc>
              </a:tr>
              <a:tr h="18921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адаптированная образовательная программа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образовательная программа, адаптированная для обучения лиц с ограниченными возможностями здоровья с учётом особенностей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91264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Перечень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утративших силу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актов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Правительства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Российской Федерации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424936" cy="491716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Постановление Правительства РФ от 18 июля 1996 г. N </a:t>
            </a:r>
            <a:r>
              <a:rPr lang="ru-RU" b="1" dirty="0" smtClean="0"/>
              <a:t>861 «Об </a:t>
            </a:r>
            <a:r>
              <a:rPr lang="ru-RU" b="1" dirty="0"/>
              <a:t>утверждении Порядка воспитания и обучения детей-инвалидов на дому и в негосударственных образовательных </a:t>
            </a:r>
            <a:r>
              <a:rPr lang="ru-RU" b="1" dirty="0" smtClean="0"/>
              <a:t>учреждениях»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b="1" dirty="0"/>
              <a:t> </a:t>
            </a:r>
            <a:r>
              <a:rPr lang="ru-RU" b="1" dirty="0" smtClean="0"/>
              <a:t>Постановление </a:t>
            </a:r>
            <a:r>
              <a:rPr lang="ru-RU" b="1" dirty="0"/>
              <a:t> Правительства Российской Федерации от 19 марта 2001 г. N 196 </a:t>
            </a:r>
            <a:r>
              <a:rPr lang="ru-RU" b="1" dirty="0" smtClean="0"/>
              <a:t>«Об</a:t>
            </a:r>
            <a:r>
              <a:rPr lang="ru-RU" b="1" dirty="0"/>
              <a:t> утверждении Типового положения об общеобразовательном </a:t>
            </a:r>
            <a:r>
              <a:rPr lang="ru-RU" b="1" dirty="0" smtClean="0"/>
              <a:t>учреждении»</a:t>
            </a:r>
          </a:p>
          <a:p>
            <a:pPr marL="0" indent="0">
              <a:buNone/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639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8413998"/>
              </p:ext>
            </p:extLst>
          </p:nvPr>
        </p:nvGraphicFramePr>
        <p:xfrm>
          <a:off x="107504" y="116632"/>
          <a:ext cx="8928992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52267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 (законные представители)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 организация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предоставляют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заявление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имя руководителя  ОО  с просьбой об организации обучения по основным общеобразовательным программам на дому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период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указанный в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заключении медицинской организации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b="1" dirty="0"/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медицинской организации (для детей-инвалидов),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заверенное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заведующим отделением или главным врачом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печатью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медицинской организации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заключает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договор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 организации обучения по основным общеобразовательным программам на дому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издает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распорядительный акт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 организации обучения на дому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разрабатывает и утверждает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индивидуальный учебный план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соответствии с ФГОС, примерными основными образовательными программами с учетом особенностей психофизического развития и индивидуальных возможностей обучающихся и согласовывает его с родителями (законными представителями);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определяет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учебной нагрузки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психолого-медико-педагогический 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консилиум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1692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7573016"/>
              </p:ext>
            </p:extLst>
          </p:nvPr>
        </p:nvGraphicFramePr>
        <p:xfrm>
          <a:off x="0" y="25517"/>
          <a:ext cx="911755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1100"/>
                <a:gridCol w="45964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 (законные представители)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 организация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создают необходимые условия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организации образовательного процесса, включая организацию рабочего места обучающегося и наличие необходимых канцелярских принадлежностей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утверждает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расписание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учебных занятий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согласовывает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его с родителями (законными представителями)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обеспечивают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обучающимся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домашних заданий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рамках реализуемой основной общеобразовательной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предоставляет обучающемуся бесплатно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учебники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своевременно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информируют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образовательную организацию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 изменении состояния здоровья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обучающегося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предоставляют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образовательную организацию необходимые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оказывает обучающемуся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психолого-педагогическую помощь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осуществляет безвозмездное психолого-педагогическое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консультирование родителей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(законных представителей) обучающегося,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педагогических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работников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373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99849577"/>
              </p:ext>
            </p:extLst>
          </p:nvPr>
        </p:nvGraphicFramePr>
        <p:xfrm>
          <a:off x="251520" y="188640"/>
          <a:ext cx="849694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Родители (законные представители)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Образовательная организация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осуществляет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проведением учебных занятий педагогическими работниками, выполнением учебных программ 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качеством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осуществляет промежуточную, итоговую и государственную итоговую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аттестации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обучающихся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выдает обучающемуся, успешно прошедшему государственную итоговую аттестацию,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 об образовании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115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96944" cy="6141296"/>
          </a:xfrm>
        </p:spPr>
        <p:txBody>
          <a:bodyPr/>
          <a:lstStyle/>
          <a:p>
            <a:pPr fontAlgn="base"/>
            <a:r>
              <a:rPr lang="ru-RU" b="1" dirty="0" smtClean="0"/>
              <a:t>Приказ</a:t>
            </a:r>
            <a:r>
              <a:rPr lang="ru-RU" dirty="0" smtClean="0"/>
              <a:t> </a:t>
            </a:r>
            <a:r>
              <a:rPr lang="ru-RU" dirty="0"/>
              <a:t>Министерства </a:t>
            </a:r>
            <a:r>
              <a:rPr lang="ru-RU" dirty="0" smtClean="0"/>
              <a:t>образования и </a:t>
            </a:r>
            <a:r>
              <a:rPr lang="ru-RU" dirty="0"/>
              <a:t>науки Российской </a:t>
            </a:r>
            <a:r>
              <a:rPr lang="ru-RU" dirty="0" smtClean="0"/>
              <a:t>Федерации от </a:t>
            </a:r>
            <a:r>
              <a:rPr lang="ru-RU" b="1" dirty="0"/>
              <a:t>6 октября 2009 г. № </a:t>
            </a:r>
            <a:r>
              <a:rPr lang="ru-RU" b="1" dirty="0" smtClean="0"/>
              <a:t>373</a:t>
            </a:r>
            <a:r>
              <a:rPr lang="ru-RU" dirty="0"/>
              <a:t> «Об утверждении Федерального    государственного образовательного стандарта </a:t>
            </a:r>
            <a:r>
              <a:rPr lang="ru-RU" b="1" dirty="0" smtClean="0"/>
              <a:t>начального</a:t>
            </a:r>
            <a:r>
              <a:rPr lang="ru-RU" dirty="0" smtClean="0"/>
              <a:t> общего </a:t>
            </a:r>
            <a:r>
              <a:rPr lang="ru-RU" dirty="0"/>
              <a:t>образования» (в ред. </a:t>
            </a:r>
            <a:r>
              <a:rPr lang="ru-RU" dirty="0" smtClean="0"/>
              <a:t>приказов </a:t>
            </a:r>
            <a:r>
              <a:rPr lang="ru-RU" dirty="0" err="1"/>
              <a:t>Минобрнауки</a:t>
            </a:r>
            <a:r>
              <a:rPr lang="ru-RU" dirty="0"/>
              <a:t> </a:t>
            </a:r>
            <a:r>
              <a:rPr lang="ru-RU" dirty="0" smtClean="0"/>
              <a:t>России</a:t>
            </a:r>
            <a:r>
              <a:rPr lang="ru-RU" dirty="0"/>
              <a:t> от 26.11.2010 № 1241, от 22.09.2011 № 2357, от 18.12.2012 № 1060, от 29.12.2014 № 1643, от 18.05.2015 г. № </a:t>
            </a:r>
            <a:r>
              <a:rPr lang="ru-RU" dirty="0" smtClean="0"/>
              <a:t>507)</a:t>
            </a:r>
          </a:p>
          <a:p>
            <a:pPr marL="0" indent="0" fontAlgn="base">
              <a:buNone/>
            </a:pPr>
            <a:r>
              <a:rPr lang="ru-RU" dirty="0" smtClean="0"/>
              <a:t> </a:t>
            </a:r>
          </a:p>
          <a:p>
            <a:pPr fontAlgn="base"/>
            <a:r>
              <a:rPr lang="ru-RU" b="1" dirty="0"/>
              <a:t>Приказ</a:t>
            </a:r>
            <a:r>
              <a:rPr lang="ru-RU" dirty="0"/>
              <a:t> Министерства образования и науки Российской Федерации от </a:t>
            </a:r>
            <a:r>
              <a:rPr lang="ru-RU" b="1" dirty="0"/>
              <a:t>17 декабря 2010 г. № 1897 </a:t>
            </a:r>
            <a:r>
              <a:rPr lang="ru-RU" dirty="0"/>
              <a:t>«Об утверждении Федерального    государственного образовательного стандарта </a:t>
            </a:r>
            <a:r>
              <a:rPr lang="ru-RU" b="1" dirty="0"/>
              <a:t>основного</a:t>
            </a:r>
            <a:r>
              <a:rPr lang="ru-RU" dirty="0"/>
              <a:t> общего образования» (в ред. Приказа </a:t>
            </a:r>
            <a:r>
              <a:rPr lang="ru-RU" dirty="0" err="1"/>
              <a:t>Минобрнауки</a:t>
            </a:r>
            <a:r>
              <a:rPr lang="ru-RU" dirty="0"/>
              <a:t> России  от 29.12.2014 № 1644)</a:t>
            </a:r>
          </a:p>
          <a:p>
            <a:pPr fontAlgn="base"/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206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96944" cy="6213304"/>
          </a:xfrm>
        </p:spPr>
        <p:txBody>
          <a:bodyPr/>
          <a:lstStyle/>
          <a:p>
            <a:pPr fontAlgn="base"/>
            <a:r>
              <a:rPr lang="ru-RU" b="1" dirty="0"/>
              <a:t>Приказ</a:t>
            </a:r>
            <a:r>
              <a:rPr lang="ru-RU" dirty="0"/>
              <a:t> Министерства образования и науки Российской Федерации </a:t>
            </a:r>
            <a:r>
              <a:rPr lang="ru-RU" b="1" dirty="0" smtClean="0"/>
              <a:t>от </a:t>
            </a:r>
            <a:r>
              <a:rPr lang="ru-RU" b="1" dirty="0"/>
              <a:t>30 августа 2013 г. </a:t>
            </a:r>
            <a:r>
              <a:rPr lang="ru-RU" b="1" dirty="0" smtClean="0"/>
              <a:t>№ 1015 </a:t>
            </a:r>
            <a:r>
              <a:rPr lang="ru-RU" dirty="0" smtClean="0"/>
              <a:t>«Об </a:t>
            </a:r>
            <a:r>
              <a:rPr lang="ru-RU" dirty="0"/>
              <a:t>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</a:t>
            </a:r>
            <a:r>
              <a:rPr lang="ru-RU" dirty="0" smtClean="0"/>
              <a:t>образования»</a:t>
            </a:r>
          </a:p>
          <a:p>
            <a:pPr marL="0" indent="0" fontAlgn="base">
              <a:buNone/>
            </a:pPr>
            <a:r>
              <a:rPr lang="ru-RU" dirty="0" smtClean="0"/>
              <a:t>(в редакции приказа </a:t>
            </a:r>
            <a:r>
              <a:rPr lang="ru-RU" dirty="0" err="1"/>
              <a:t>Минобрнауки</a:t>
            </a:r>
            <a:r>
              <a:rPr lang="ru-RU" dirty="0"/>
              <a:t> России от 13.12.2013 № 1342, от 28.05.2014 № 598, от 17.07.2015 № </a:t>
            </a:r>
            <a:r>
              <a:rPr lang="ru-RU" dirty="0" smtClean="0"/>
              <a:t>734)</a:t>
            </a:r>
          </a:p>
          <a:p>
            <a:pPr marL="0" indent="0" fontAlgn="base">
              <a:buNone/>
            </a:pPr>
            <a:endParaRPr lang="ru-RU" dirty="0"/>
          </a:p>
          <a:p>
            <a:pPr fontAlgn="base"/>
            <a:endParaRPr lang="ru-RU" dirty="0" smtClean="0"/>
          </a:p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endParaRPr lang="ru-RU" dirty="0" smtClean="0"/>
          </a:p>
          <a:p>
            <a:pPr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84239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213304"/>
          </a:xfrm>
        </p:spPr>
        <p:txBody>
          <a:bodyPr/>
          <a:lstStyle/>
          <a:p>
            <a:pPr fontAlgn="base"/>
            <a:r>
              <a:rPr lang="ru-RU" b="1" dirty="0"/>
              <a:t>Приказ</a:t>
            </a:r>
            <a:r>
              <a:rPr lang="ru-RU" dirty="0"/>
              <a:t> Министерства образования и науки Российской Федерации </a:t>
            </a:r>
            <a:r>
              <a:rPr lang="ru-RU" b="1" dirty="0"/>
              <a:t>от 19 декабря 2014 г. </a:t>
            </a:r>
            <a:endParaRPr lang="ru-RU" b="1" dirty="0" smtClean="0"/>
          </a:p>
          <a:p>
            <a:pPr marL="0" indent="0" fontAlgn="base">
              <a:buNone/>
            </a:pPr>
            <a:r>
              <a:rPr lang="ru-RU" b="1" dirty="0"/>
              <a:t> </a:t>
            </a:r>
            <a:r>
              <a:rPr lang="ru-RU" b="1" dirty="0" smtClean="0"/>
              <a:t>  № 1598 </a:t>
            </a:r>
            <a:r>
              <a:rPr lang="ru-RU" dirty="0" smtClean="0"/>
              <a:t>«Об </a:t>
            </a:r>
            <a:r>
              <a:rPr lang="ru-RU" dirty="0"/>
              <a:t>утверждении Федерального </a:t>
            </a:r>
            <a:endParaRPr lang="ru-RU" dirty="0" smtClean="0"/>
          </a:p>
          <a:p>
            <a:pPr marL="0" indent="0" fontAlgn="base">
              <a:buNone/>
            </a:pPr>
            <a:r>
              <a:rPr lang="ru-RU" dirty="0"/>
              <a:t> </a:t>
            </a:r>
            <a:r>
              <a:rPr lang="ru-RU" dirty="0" smtClean="0"/>
              <a:t>  государственного </a:t>
            </a:r>
            <a:r>
              <a:rPr lang="ru-RU" dirty="0"/>
              <a:t>образовательного </a:t>
            </a:r>
            <a:r>
              <a:rPr lang="ru-RU" dirty="0" smtClean="0"/>
              <a:t>стандарта</a:t>
            </a:r>
          </a:p>
          <a:p>
            <a:pPr marL="0" indent="0" fontAlgn="base">
              <a:buNone/>
            </a:pPr>
            <a:r>
              <a:rPr lang="ru-RU" dirty="0"/>
              <a:t> </a:t>
            </a:r>
            <a:r>
              <a:rPr lang="ru-RU" dirty="0" smtClean="0"/>
              <a:t>  начального </a:t>
            </a:r>
            <a:r>
              <a:rPr lang="ru-RU" dirty="0"/>
              <a:t>общего образования обучающихся с </a:t>
            </a:r>
            <a:endParaRPr lang="ru-RU" dirty="0" smtClean="0"/>
          </a:p>
          <a:p>
            <a:pPr marL="0" indent="0" fontAlgn="base">
              <a:buNone/>
            </a:pPr>
            <a:r>
              <a:rPr lang="ru-RU" dirty="0"/>
              <a:t> </a:t>
            </a:r>
            <a:r>
              <a:rPr lang="ru-RU" dirty="0" smtClean="0"/>
              <a:t>  ограниченными </a:t>
            </a:r>
            <a:r>
              <a:rPr lang="ru-RU" dirty="0"/>
              <a:t>возможностями здоровья</a:t>
            </a:r>
            <a:r>
              <a:rPr lang="ru-RU" dirty="0" smtClean="0"/>
              <a:t>»</a:t>
            </a:r>
          </a:p>
          <a:p>
            <a:pPr marL="0" indent="0" fontAlgn="base">
              <a:buNone/>
            </a:pPr>
            <a:endParaRPr lang="ru-RU" dirty="0" smtClean="0"/>
          </a:p>
          <a:p>
            <a:pPr fontAlgn="base"/>
            <a:r>
              <a:rPr lang="ru-RU" b="1" dirty="0"/>
              <a:t>Приказ</a:t>
            </a:r>
            <a:r>
              <a:rPr lang="ru-RU" dirty="0"/>
              <a:t> </a:t>
            </a:r>
            <a:r>
              <a:rPr lang="ru-RU" dirty="0" err="1"/>
              <a:t>Минобрнауки</a:t>
            </a:r>
            <a:r>
              <a:rPr lang="ru-RU" dirty="0"/>
              <a:t> России от </a:t>
            </a:r>
            <a:r>
              <a:rPr lang="ru-RU" b="1" dirty="0"/>
              <a:t>19.12.2014 N </a:t>
            </a:r>
            <a:r>
              <a:rPr lang="ru-RU" b="1" dirty="0" smtClean="0"/>
              <a:t>1599</a:t>
            </a:r>
          </a:p>
          <a:p>
            <a:pPr marL="0" indent="0" fontAlgn="base">
              <a:buNone/>
            </a:pPr>
            <a:r>
              <a:rPr lang="ru-RU" b="1" dirty="0" smtClean="0"/>
              <a:t> </a:t>
            </a:r>
            <a:r>
              <a:rPr lang="ru-RU" dirty="0"/>
              <a:t>"Об утверждении федерального </a:t>
            </a:r>
            <a:r>
              <a:rPr lang="ru-RU" dirty="0" smtClean="0"/>
              <a:t>государственного</a:t>
            </a:r>
          </a:p>
          <a:p>
            <a:pPr marL="0" indent="0" fontAlgn="base">
              <a:buNone/>
            </a:pPr>
            <a:r>
              <a:rPr lang="ru-RU" dirty="0" smtClean="0"/>
              <a:t> </a:t>
            </a:r>
            <a:r>
              <a:rPr lang="ru-RU" dirty="0"/>
              <a:t>образовательного стандарта образования </a:t>
            </a:r>
            <a:endParaRPr lang="ru-RU" dirty="0" smtClean="0"/>
          </a:p>
          <a:p>
            <a:pPr marL="0" indent="0" fontAlgn="base">
              <a:buNone/>
            </a:pPr>
            <a:r>
              <a:rPr lang="ru-RU" dirty="0" smtClean="0"/>
              <a:t>обучающихся </a:t>
            </a:r>
            <a:r>
              <a:rPr lang="ru-RU" dirty="0"/>
              <a:t>с умственной отсталостью </a:t>
            </a:r>
            <a:endParaRPr lang="ru-RU" dirty="0" smtClean="0"/>
          </a:p>
          <a:p>
            <a:pPr marL="0" indent="0" fontAlgn="base">
              <a:buNone/>
            </a:pPr>
            <a:r>
              <a:rPr lang="ru-RU" dirty="0" smtClean="0"/>
              <a:t>(</a:t>
            </a:r>
            <a:r>
              <a:rPr lang="ru-RU" dirty="0"/>
              <a:t>интеллектуальными нарушениями)"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714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568952" cy="6069288"/>
          </a:xfrm>
        </p:spPr>
        <p:txBody>
          <a:bodyPr>
            <a:normAutofit/>
          </a:bodyPr>
          <a:lstStyle/>
          <a:p>
            <a:pPr fontAlgn="base"/>
            <a:r>
              <a:rPr lang="ru-RU" b="1" dirty="0" smtClean="0"/>
              <a:t>Приказ</a:t>
            </a:r>
            <a:r>
              <a:rPr lang="ru-RU" dirty="0" smtClean="0"/>
              <a:t> Минобразования России от </a:t>
            </a:r>
            <a:r>
              <a:rPr lang="ru-RU" b="1" dirty="0"/>
              <a:t>09.03.2004 </a:t>
            </a:r>
            <a:endParaRPr lang="ru-RU" b="1" dirty="0" smtClean="0"/>
          </a:p>
          <a:p>
            <a:pPr marL="0" indent="0" fontAlgn="base">
              <a:buNone/>
            </a:pPr>
            <a:r>
              <a:rPr lang="ru-RU" b="1" dirty="0" smtClean="0"/>
              <a:t>№ 1312 </a:t>
            </a:r>
            <a:r>
              <a:rPr lang="ru-RU" dirty="0" smtClean="0"/>
              <a:t>«Об утверждении </a:t>
            </a:r>
            <a:r>
              <a:rPr lang="ru-RU" dirty="0"/>
              <a:t> </a:t>
            </a:r>
            <a:r>
              <a:rPr lang="ru-RU" b="1" dirty="0" smtClean="0"/>
              <a:t>федерального базисного учебного плана</a:t>
            </a:r>
            <a:r>
              <a:rPr lang="ru-RU" dirty="0" smtClean="0"/>
              <a:t> </a:t>
            </a:r>
            <a:r>
              <a:rPr lang="ru-RU" dirty="0"/>
              <a:t> и </a:t>
            </a:r>
            <a:r>
              <a:rPr lang="ru-RU" dirty="0" smtClean="0"/>
              <a:t>примерных учебных планов </a:t>
            </a:r>
            <a:r>
              <a:rPr lang="ru-RU" dirty="0"/>
              <a:t>для образовательных учреждений Российской Федерации, реализующих программы общего </a:t>
            </a:r>
            <a:r>
              <a:rPr lang="ru-RU" dirty="0" smtClean="0"/>
              <a:t>образования»</a:t>
            </a:r>
          </a:p>
          <a:p>
            <a:pPr marL="0" indent="0" fontAlgn="base">
              <a:buNone/>
            </a:pPr>
            <a:r>
              <a:rPr lang="ru-RU" dirty="0" smtClean="0"/>
              <a:t>(</a:t>
            </a:r>
            <a:r>
              <a:rPr lang="ru-RU" dirty="0"/>
              <a:t> в </a:t>
            </a:r>
            <a:r>
              <a:rPr lang="ru-RU" dirty="0" smtClean="0"/>
              <a:t>редакции приказов </a:t>
            </a:r>
            <a:r>
              <a:rPr lang="ru-RU" dirty="0" err="1"/>
              <a:t>Минобрнауки</a:t>
            </a:r>
            <a:r>
              <a:rPr lang="ru-RU" dirty="0"/>
              <a:t> РФ от 20.08.2008 </a:t>
            </a:r>
            <a:endParaRPr lang="ru-RU" dirty="0" smtClean="0"/>
          </a:p>
          <a:p>
            <a:pPr marL="0" indent="0" fontAlgn="base">
              <a:buNone/>
            </a:pPr>
            <a:r>
              <a:rPr lang="ru-RU" dirty="0" smtClean="0"/>
              <a:t>№ </a:t>
            </a:r>
            <a:r>
              <a:rPr lang="ru-RU" dirty="0"/>
              <a:t>241, от 30.08.2010 № 889, от 03.06.2011 № 1994,</a:t>
            </a:r>
          </a:p>
          <a:p>
            <a:pPr marL="0" indent="0" fontAlgn="base">
              <a:buNone/>
            </a:pPr>
            <a:r>
              <a:rPr lang="ru-RU" dirty="0"/>
              <a:t>от 01.02.2012 № </a:t>
            </a:r>
            <a:r>
              <a:rPr lang="ru-RU" dirty="0" smtClean="0"/>
              <a:t>74</a:t>
            </a:r>
            <a:r>
              <a:rPr lang="ru-RU" dirty="0" smtClean="0"/>
              <a:t>).</a:t>
            </a:r>
          </a:p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891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640960" cy="6141296"/>
          </a:xfrm>
        </p:spPr>
        <p:txBody>
          <a:bodyPr/>
          <a:lstStyle/>
          <a:p>
            <a:r>
              <a:rPr lang="ru-RU" b="1" dirty="0"/>
              <a:t>Приказ </a:t>
            </a:r>
            <a:r>
              <a:rPr lang="ru-RU" b="1" dirty="0" err="1"/>
              <a:t>Минобрнауки</a:t>
            </a:r>
            <a:r>
              <a:rPr lang="ru-RU" b="1" dirty="0"/>
              <a:t> России от </a:t>
            </a:r>
            <a:r>
              <a:rPr lang="ru-RU" b="1" dirty="0" smtClean="0"/>
              <a:t>02.09.2013</a:t>
            </a:r>
          </a:p>
          <a:p>
            <a:pPr marL="0" indent="0">
              <a:buNone/>
            </a:pPr>
            <a:r>
              <a:rPr lang="ru-RU" b="1" dirty="0" smtClean="0"/>
              <a:t>N </a:t>
            </a:r>
            <a:r>
              <a:rPr lang="ru-RU" b="1" dirty="0"/>
              <a:t>1035 "О </a:t>
            </a:r>
            <a:r>
              <a:rPr lang="ru-RU" b="1" dirty="0">
                <a:solidFill>
                  <a:srgbClr val="C00000"/>
                </a:solidFill>
              </a:rPr>
              <a:t>признании не действующим </a:t>
            </a:r>
            <a:r>
              <a:rPr lang="ru-RU" b="1" dirty="0"/>
              <a:t>на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территории </a:t>
            </a:r>
            <a:r>
              <a:rPr lang="ru-RU" b="1" dirty="0"/>
              <a:t>Российской Федерации письма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Министерства </a:t>
            </a:r>
            <a:r>
              <a:rPr lang="ru-RU" b="1" dirty="0"/>
              <a:t>просвещения СССР от 5 мая </a:t>
            </a:r>
            <a:r>
              <a:rPr lang="ru-RU" b="1" dirty="0" smtClean="0"/>
              <a:t>1978 </a:t>
            </a:r>
            <a:r>
              <a:rPr lang="ru-RU" b="1" dirty="0"/>
              <a:t>г.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N </a:t>
            </a:r>
            <a:r>
              <a:rPr lang="ru-RU" b="1" dirty="0"/>
              <a:t>28-М "Об улучшении </a:t>
            </a:r>
            <a:r>
              <a:rPr lang="ru-RU" b="1" dirty="0" smtClean="0"/>
              <a:t>организации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индивидуального обучения больных детей на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дому</a:t>
            </a:r>
            <a:r>
              <a:rPr lang="ru-RU" b="1" dirty="0"/>
              <a:t>" и </a:t>
            </a:r>
            <a:r>
              <a:rPr lang="ru-RU" b="1" dirty="0">
                <a:solidFill>
                  <a:srgbClr val="C00000"/>
                </a:solidFill>
              </a:rPr>
              <a:t>утратившим силу </a:t>
            </a:r>
            <a:r>
              <a:rPr lang="ru-RU" b="1" dirty="0"/>
              <a:t>письма </a:t>
            </a:r>
            <a:r>
              <a:rPr lang="ru-RU" b="1" dirty="0" smtClean="0"/>
              <a:t>Министерства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народного образования РСФСР от 14 ноября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1988 </a:t>
            </a:r>
            <a:r>
              <a:rPr lang="ru-RU" b="1" dirty="0"/>
              <a:t>г. N 17-253-6 "Об индивидуальном обучении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больных </a:t>
            </a:r>
            <a:r>
              <a:rPr lang="ru-RU" b="1" dirty="0"/>
              <a:t>детей на дому"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0097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640960" cy="62853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Письмо Министерства образования и науки РФ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от 10 декабря 2012 г. № 07-832</a:t>
            </a:r>
            <a:br>
              <a:rPr lang="ru-RU" b="1" dirty="0"/>
            </a:br>
            <a:r>
              <a:rPr lang="ru-RU" u="sng" dirty="0" smtClean="0"/>
              <a:t>«О направлении методических рекомендаций по организации обучения на дому детей-инвалидов с использованием дистанционных образовательных технологий»</a:t>
            </a:r>
          </a:p>
          <a:p>
            <a:pPr marL="0" indent="0">
              <a:buNone/>
            </a:pPr>
            <a:r>
              <a:rPr lang="ru-RU" u="sng" dirty="0" smtClean="0"/>
              <a:t> </a:t>
            </a:r>
          </a:p>
          <a:p>
            <a:r>
              <a:rPr lang="ru-RU" dirty="0" smtClean="0"/>
              <a:t>Письмо </a:t>
            </a:r>
            <a:r>
              <a:rPr lang="ru-RU" dirty="0"/>
              <a:t>Министерства образования и науки РФ </a:t>
            </a:r>
            <a:r>
              <a:rPr lang="ru-RU" b="1" dirty="0" smtClean="0"/>
              <a:t>от </a:t>
            </a:r>
            <a:r>
              <a:rPr lang="ru-RU" b="1" dirty="0"/>
              <a:t>9 апреля 2014 г. № </a:t>
            </a:r>
            <a:r>
              <a:rPr lang="ru-RU" b="1" dirty="0" smtClean="0"/>
              <a:t>НТ-392/07 </a:t>
            </a:r>
            <a:r>
              <a:rPr lang="ru-RU" u="sng" dirty="0" smtClean="0"/>
              <a:t>«Об итоговой аттестации обучающихся с ограниченными возможностями здоровья</a:t>
            </a:r>
            <a:r>
              <a:rPr lang="ru-RU" u="sng" dirty="0" smtClean="0"/>
              <a:t>»</a:t>
            </a:r>
          </a:p>
          <a:p>
            <a:pPr marL="0" indent="0">
              <a:buNone/>
            </a:pPr>
            <a:endParaRPr lang="ru-RU" u="sng" dirty="0" smtClean="0"/>
          </a:p>
          <a:p>
            <a:r>
              <a:rPr lang="ru-RU" b="1" dirty="0"/>
              <a:t>Письмо </a:t>
            </a:r>
            <a:r>
              <a:rPr lang="ru-RU" dirty="0"/>
              <a:t> </a:t>
            </a:r>
            <a:r>
              <a:rPr lang="ru-RU" dirty="0" err="1"/>
              <a:t>Минобрнауки</a:t>
            </a:r>
            <a:r>
              <a:rPr lang="ru-RU" dirty="0"/>
              <a:t> России от </a:t>
            </a:r>
            <a:r>
              <a:rPr lang="ru-RU" b="1" dirty="0"/>
              <a:t>28.10.2015 </a:t>
            </a:r>
          </a:p>
          <a:p>
            <a:pPr marL="0" indent="0">
              <a:buNone/>
            </a:pPr>
            <a:r>
              <a:rPr lang="ru-RU" b="1" dirty="0"/>
              <a:t>N 08-1786</a:t>
            </a:r>
            <a:r>
              <a:rPr lang="ru-RU" dirty="0"/>
              <a:t> "О рабочих программах учебных </a:t>
            </a:r>
            <a:r>
              <a:rPr lang="ru-RU" dirty="0" smtClean="0"/>
              <a:t>предметов»</a:t>
            </a:r>
            <a:endParaRPr lang="ru-RU" dirty="0"/>
          </a:p>
          <a:p>
            <a:endParaRPr lang="ru-RU" u="sng" dirty="0" smtClean="0"/>
          </a:p>
          <a:p>
            <a:pPr marL="0" indent="0">
              <a:buNone/>
            </a:pPr>
            <a:r>
              <a:rPr lang="ru-RU" u="sng" dirty="0"/>
              <a:t/>
            </a:r>
            <a:br>
              <a:rPr lang="ru-RU" u="sng" dirty="0"/>
            </a:br>
            <a:endParaRPr lang="ru-RU" u="sng" dirty="0" smtClean="0"/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70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405402"/>
              </p:ext>
            </p:extLst>
          </p:nvPr>
        </p:nvGraphicFramePr>
        <p:xfrm>
          <a:off x="107504" y="0"/>
          <a:ext cx="8788584" cy="668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6575"/>
                <a:gridCol w="3246692"/>
                <a:gridCol w="290531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Ребенок  с ограниченными возможностями здоровья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Ребенок-инвалид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Ребенок-инвалид с ограниченными возможностями здоровья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20271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Наличие заключения</a:t>
                      </a:r>
                    </a:p>
                    <a:p>
                      <a:pPr algn="ctr"/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психолого-медико-педагогической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комиссии 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Наличие справки Бюро медико-социальной экспертизы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Наличие справки Бюро медико-социальной экспертизы и заключения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психолого-медико-педагогической комиссии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специальных условий в образовательной организации определяется ПМПК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(адаптированная образовательная программа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Индивидуальная программа реабилитации и </a:t>
                      </a:r>
                      <a:r>
                        <a:rPr kumimoji="0" lang="ru-RU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абилитации</a:t>
                      </a:r>
                      <a:r>
                        <a:rPr kumimoji="0" lang="ru-RU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включает мероприятия, технические и иные средства реабилитации, необходимые для ведения полноценной  жизни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ИПРА</a:t>
                      </a:r>
                      <a:endParaRPr lang="ru-RU" b="1" dirty="0" smtClean="0"/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адаптированная образовательная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программа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91264" cy="578125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Перечень </a:t>
            </a:r>
            <a:r>
              <a:rPr lang="ru-RU" dirty="0"/>
              <a:t>заболеваний, по поводу которых дети нуждаются в индивидуальных занятиях на дому и освобождаются от посещения массовой школы, утвержденный Министерством просвещения РСФСР от 08.07.80 № 281-М, Министерством здравоохранения РСФСР от 28.07.80 № 17-13-186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04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Федеральной закон № 273-ФЗ </a:t>
            </a:r>
            <a:br>
              <a:rPr lang="ru-RU" b="1" dirty="0" smtClean="0"/>
            </a:br>
            <a:r>
              <a:rPr lang="ru-RU" b="1" dirty="0" smtClean="0"/>
              <a:t>«Об образовании в Российской Федерации»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17066303"/>
              </p:ext>
            </p:extLst>
          </p:nvPr>
        </p:nvGraphicFramePr>
        <p:xfrm>
          <a:off x="214282" y="1142984"/>
          <a:ext cx="857256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3582"/>
                <a:gridCol w="543897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Статья 5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Право на образование. Государственные гарантии реализации права на образование в Российской </a:t>
                      </a:r>
                      <a:r>
                        <a:rPr lang="ru-RU" b="1" dirty="0" smtClean="0"/>
                        <a:t>Федерации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 5 создаются  </a:t>
                      </a:r>
                      <a:r>
                        <a:rPr lang="ru-RU" b="1" dirty="0" smtClean="0"/>
                        <a:t>необходимые условия </a:t>
                      </a:r>
                      <a:r>
                        <a:rPr lang="ru-RU" dirty="0" smtClean="0"/>
                        <a:t>для получения без дискриминации качественного образования лицами с ОВЗ, для коррекции нарушений развития и социальной адаптации, оказания ранней коррекционной помощи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b="1" dirty="0" smtClean="0"/>
                        <a:t>Статья 8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Полномочия органов государственной власти субъектов РФ в сфере образования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государственных гарантий реализации прав на получение общедоступного и бесплатного дошкольного, начального общего, основного общего, среднего общего образования в муниципальных общеобразовательных организациях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посредством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предоставления субвенций местным бюджетам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в соответствии с нормативами, определяемыми органами государственной власти субъектов Российской Федерации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Федеральной закон № 273-ФЗ </a:t>
            </a:r>
            <a:br>
              <a:rPr lang="ru-RU" b="1" dirty="0" smtClean="0"/>
            </a:br>
            <a:r>
              <a:rPr lang="ru-RU" b="1" dirty="0" smtClean="0"/>
              <a:t>«Об образовании в Российской Федерации»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5113683"/>
              </p:ext>
            </p:extLst>
          </p:nvPr>
        </p:nvGraphicFramePr>
        <p:xfrm>
          <a:off x="214282" y="1196752"/>
          <a:ext cx="8643998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257"/>
                <a:gridCol w="5286741"/>
              </a:tblGrid>
              <a:tr h="4289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32713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Статья 8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b="1" dirty="0" smtClean="0"/>
                        <a:t>Полномочия органов государственной власти субъектов РФ в сфере образования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 12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предоставления психолого-педагогической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медицинской и социальной помощи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обучающимся, испытывающим трудности в освоении основных общеобразовательных программ, своём развитии и социальной адаптации</a:t>
                      </a:r>
                      <a:endParaRPr lang="ru-RU" dirty="0"/>
                    </a:p>
                  </a:txBody>
                  <a:tcPr/>
                </a:tc>
              </a:tr>
              <a:tr h="2644472"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Статья 9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b="1" dirty="0" smtClean="0"/>
                        <a:t>Полномочия</a:t>
                      </a:r>
                      <a:r>
                        <a:rPr lang="ru-RU" b="1" baseline="0" dirty="0" smtClean="0"/>
                        <a:t> органов местного самоуправления муниципальных районов и городских округов в сфере образования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 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предоставления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общедоступного и бесплатного дошкольного, начального общего, основного общего, среднего общего образования по основным общеобразовательным программам в муниципальных общеобразовательных организациях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58204" cy="72547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Федеральной закон № 273-ФЗ </a:t>
            </a:r>
            <a:br>
              <a:rPr lang="ru-RU" sz="2400" b="1" dirty="0" smtClean="0"/>
            </a:br>
            <a:r>
              <a:rPr lang="ru-RU" sz="2400" b="1" dirty="0" smtClean="0"/>
              <a:t>«Об образовании в Российской Федерации»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13885178"/>
              </p:ext>
            </p:extLst>
          </p:nvPr>
        </p:nvGraphicFramePr>
        <p:xfrm>
          <a:off x="142844" y="871827"/>
          <a:ext cx="9001156" cy="5925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8758"/>
                <a:gridCol w="5802398"/>
              </a:tblGrid>
              <a:tr h="3529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73548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Статья 11</a:t>
                      </a:r>
                    </a:p>
                    <a:p>
                      <a:r>
                        <a:rPr lang="ru-RU" b="1" dirty="0" smtClean="0"/>
                        <a:t>Федеральные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государственные образовательные стандарты и федеральные государственные требования. Образовательные стандарты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ч. 6 в целях обеспечения реализации права на образование обучающихся с ОВЗ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устанавливаются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специальные федеральные государственные образовательные стандарты образования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указанных лиц или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включаются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федеральные государственные образовательные стандарты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специальные требования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147138">
                <a:tc rowSpan="2"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b="1" dirty="0" smtClean="0"/>
                        <a:t>Статья</a:t>
                      </a:r>
                      <a:r>
                        <a:rPr lang="ru-RU" b="1" baseline="0" dirty="0" smtClean="0"/>
                        <a:t> 13</a:t>
                      </a:r>
                    </a:p>
                    <a:p>
                      <a:endParaRPr lang="ru-RU" b="1" baseline="0" dirty="0" smtClean="0"/>
                    </a:p>
                    <a:p>
                      <a:r>
                        <a:rPr lang="ru-RU" b="1" baseline="0" dirty="0" smtClean="0"/>
                        <a:t>Общие требования к реализации образовательных программ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</a:t>
                      </a:r>
                      <a:r>
                        <a:rPr lang="ru-RU" baseline="0" dirty="0" smtClean="0"/>
                        <a:t> 1 образовательные программы реализуются организацией, осуществляющей образовательную деятельности, как самостоятельно, так и посредством </a:t>
                      </a:r>
                      <a:r>
                        <a:rPr lang="ru-RU" b="1" baseline="0" dirty="0" smtClean="0"/>
                        <a:t>сетевых форм </a:t>
                      </a:r>
                      <a:r>
                        <a:rPr lang="ru-RU" baseline="0" dirty="0" smtClean="0"/>
                        <a:t>реализации</a:t>
                      </a:r>
                      <a:endParaRPr lang="ru-RU" dirty="0"/>
                    </a:p>
                  </a:txBody>
                  <a:tcPr/>
                </a:tc>
              </a:tr>
              <a:tr h="15362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ч. 2 При реализации образовательных программ используются различные образовательные технологии, в том числе </a:t>
                      </a:r>
                      <a:r>
                        <a:rPr lang="ru-RU" b="1" dirty="0" smtClean="0"/>
                        <a:t>дистанционные образовательные технологии</a:t>
                      </a:r>
                      <a:r>
                        <a:rPr lang="ru-RU" dirty="0" smtClean="0"/>
                        <a:t>, электронное обучение.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3813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Федеральной закон № 273-ФЗ </a:t>
            </a:r>
            <a:br>
              <a:rPr lang="ru-RU" sz="3200" b="1" dirty="0" smtClean="0"/>
            </a:br>
            <a:r>
              <a:rPr lang="ru-RU" sz="3200" b="1" dirty="0" smtClean="0"/>
              <a:t>«Об образовании в Российской Федерации»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0728034"/>
              </p:ext>
            </p:extLst>
          </p:nvPr>
        </p:nvGraphicFramePr>
        <p:xfrm>
          <a:off x="179512" y="1484785"/>
          <a:ext cx="8507320" cy="5256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8240"/>
                <a:gridCol w="5289080"/>
              </a:tblGrid>
              <a:tr h="410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8033"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Статья 15</a:t>
                      </a:r>
                    </a:p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Сетевая форма реализации образовательных программ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 1 сетевая форма реализации образовательных программ обеспечивает возможность освоения обучающимися образовательной программы с использованием </a:t>
                      </a:r>
                      <a:r>
                        <a:rPr lang="ru-RU" b="1" dirty="0" smtClean="0"/>
                        <a:t>ресурсов нескольких организаций</a:t>
                      </a:r>
                      <a:r>
                        <a:rPr lang="ru-RU" dirty="0" smtClean="0"/>
                        <a:t>, осуществляющих образовательную деятельность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48419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ч. 2 использование сетевой формы реализации </a:t>
                      </a:r>
                    </a:p>
                    <a:p>
                      <a:r>
                        <a:rPr lang="ru-RU" dirty="0" smtClean="0"/>
                        <a:t>образовательных программ осуществляется на основании </a:t>
                      </a:r>
                      <a:r>
                        <a:rPr lang="ru-RU" b="1" dirty="0" smtClean="0"/>
                        <a:t>договор</a:t>
                      </a:r>
                      <a:r>
                        <a:rPr lang="ru-RU" dirty="0" smtClean="0"/>
                        <a:t>а между организациями. </a:t>
                      </a:r>
                    </a:p>
                    <a:p>
                      <a:r>
                        <a:rPr lang="ru-RU" dirty="0" smtClean="0"/>
                        <a:t>Такие организации </a:t>
                      </a:r>
                      <a:r>
                        <a:rPr lang="ru-RU" b="1" dirty="0" smtClean="0"/>
                        <a:t>совместно разрабатывают и утверждают образовательные программы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93978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Федеральной закон № 273-ФЗ </a:t>
            </a:r>
            <a:br>
              <a:rPr lang="ru-RU" sz="2800" b="1" dirty="0" smtClean="0"/>
            </a:br>
            <a:r>
              <a:rPr lang="ru-RU" sz="2800" b="1" dirty="0" smtClean="0"/>
              <a:t>«Об образовании в Российской Федерации»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30523427"/>
              </p:ext>
            </p:extLst>
          </p:nvPr>
        </p:nvGraphicFramePr>
        <p:xfrm>
          <a:off x="142844" y="1340768"/>
          <a:ext cx="8821644" cy="4927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1271"/>
                <a:gridCol w="5220373"/>
              </a:tblGrid>
              <a:tr h="3914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3470"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Статья 28</a:t>
                      </a:r>
                    </a:p>
                    <a:p>
                      <a:r>
                        <a:rPr lang="ru-RU" b="1" dirty="0" smtClean="0"/>
                        <a:t>Компетенция, права, обязанности и ответственность образовательной организации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 3 К компетенции образовательной организации в установленной сфере деятельности относятся: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/>
                        <a:t>разработка </a:t>
                      </a:r>
                      <a:r>
                        <a:rPr lang="ru-RU" b="1" dirty="0" smtClean="0"/>
                        <a:t>и утверждение </a:t>
                      </a:r>
                      <a:r>
                        <a:rPr lang="ru-RU" dirty="0" smtClean="0"/>
                        <a:t>образовательных программ образовательной </a:t>
                      </a:r>
                      <a:r>
                        <a:rPr lang="ru-RU" dirty="0" smtClean="0"/>
                        <a:t>организации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dirty="0"/>
                    </a:p>
                  </a:txBody>
                  <a:tcPr/>
                </a:tc>
              </a:tr>
              <a:tr h="24130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 7 Образовательная организация несет ответственность за </a:t>
                      </a:r>
                      <a:r>
                        <a:rPr lang="ru-RU" b="1" dirty="0" smtClean="0"/>
                        <a:t>нарушение или незаконное ограничение права на образование </a:t>
                      </a:r>
                      <a:r>
                        <a:rPr lang="ru-RU" dirty="0" smtClean="0"/>
                        <a:t>и предусмотренных законодательством об образовании прав и свобод обучающихся, родителей (законных представителей) несовершеннолетних обучающихся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Федеральной закон № 273-ФЗ </a:t>
            </a:r>
            <a:br>
              <a:rPr lang="ru-RU" sz="2800" b="1" dirty="0" smtClean="0"/>
            </a:br>
            <a:r>
              <a:rPr lang="ru-RU" sz="2800" b="1" dirty="0" smtClean="0"/>
              <a:t>«Об образовании в Российской Федерации»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8682745"/>
              </p:ext>
            </p:extLst>
          </p:nvPr>
        </p:nvGraphicFramePr>
        <p:xfrm>
          <a:off x="0" y="1268760"/>
          <a:ext cx="9036496" cy="558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230"/>
                <a:gridCol w="6630266"/>
              </a:tblGrid>
              <a:tr h="3838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0540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Статья 34</a:t>
                      </a:r>
                    </a:p>
                    <a:p>
                      <a:r>
                        <a:rPr lang="ru-RU" b="1" dirty="0" smtClean="0"/>
                        <a:t>Основные права обучающихся и меры их социальной поддержки и стимулирования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ч. </a:t>
                      </a:r>
                      <a:r>
                        <a:rPr lang="ru-RU" dirty="0" smtClean="0"/>
                        <a:t>1. Обучающимся </a:t>
                      </a:r>
                      <a:r>
                        <a:rPr lang="ru-RU" dirty="0" smtClean="0"/>
                        <a:t>предоставляются академические права на: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п</a:t>
                      </a:r>
                      <a:r>
                        <a:rPr lang="ru-RU" dirty="0" smtClean="0"/>
                        <a:t>редоставление условий для обучения с учетом особенностей их психофизического развития и состояния здоровья, в том числе получение социально-педагогической и психологической помощи, бесплатной </a:t>
                      </a:r>
                      <a:r>
                        <a:rPr lang="ru-RU" b="1" dirty="0" err="1" smtClean="0"/>
                        <a:t>психолого-медико-педагогической</a:t>
                      </a:r>
                      <a:r>
                        <a:rPr lang="ru-RU" b="1" dirty="0" smtClean="0"/>
                        <a:t> коррекции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обучение по </a:t>
                      </a:r>
                      <a:r>
                        <a:rPr lang="ru-RU" b="1" dirty="0" smtClean="0"/>
                        <a:t>индивидуальному учебному плану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бесплатное </a:t>
                      </a:r>
                      <a:r>
                        <a:rPr lang="ru-RU" b="1" dirty="0" smtClean="0"/>
                        <a:t>пользование</a:t>
                      </a:r>
                      <a:r>
                        <a:rPr lang="ru-RU" dirty="0" smtClean="0"/>
                        <a:t> библиотечно-информационными ресурсами;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</a:t>
                      </a:r>
                      <a:r>
                        <a:rPr lang="ru-RU" b="1" baseline="0" dirty="0" smtClean="0"/>
                        <a:t>развитие</a:t>
                      </a:r>
                      <a:r>
                        <a:rPr lang="ru-RU" baseline="0" dirty="0" smtClean="0"/>
                        <a:t> своих </a:t>
                      </a:r>
                      <a:r>
                        <a:rPr lang="ru-RU" b="1" baseline="0" dirty="0" smtClean="0"/>
                        <a:t>творческих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="1" baseline="0" dirty="0" smtClean="0"/>
                        <a:t>способностей </a:t>
                      </a:r>
                      <a:r>
                        <a:rPr lang="ru-RU" baseline="0" dirty="0" smtClean="0"/>
                        <a:t>и интересов;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baseline="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ru-RU" baseline="0" dirty="0" smtClean="0"/>
                        <a:t>- </a:t>
                      </a:r>
                      <a:r>
                        <a:rPr lang="ru-RU" b="1" baseline="0" dirty="0" smtClean="0"/>
                        <a:t>поощрение</a:t>
                      </a:r>
                      <a:r>
                        <a:rPr lang="ru-RU" baseline="0" dirty="0" smtClean="0"/>
                        <a:t> за успехи в учебной, физкультурной, спортивной и творческой деятельности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1279</TotalTime>
  <Words>1963</Words>
  <Application>Microsoft Office PowerPoint</Application>
  <PresentationFormat>Экран (4:3)</PresentationFormat>
  <Paragraphs>217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Особенности организации образовательного процесса на дому для детей с ограниченными возможностями здоровья и детей-инвалидов</vt:lpstr>
      <vt:lpstr>Федеральной закон № 273-ФЗ  «Об образовании в Российской Федерации» </vt:lpstr>
      <vt:lpstr>Презентация PowerPoint</vt:lpstr>
      <vt:lpstr>Федеральной закон № 273-ФЗ  «Об образовании в Российской Федерации» </vt:lpstr>
      <vt:lpstr>Федеральной закон № 273-ФЗ  «Об образовании в Российской Федерации» </vt:lpstr>
      <vt:lpstr>Федеральной закон № 273-ФЗ  «Об образовании в Российской Федерации» </vt:lpstr>
      <vt:lpstr>Федеральной закон № 273-ФЗ  «Об образовании в Российской Федерации» </vt:lpstr>
      <vt:lpstr>Федеральной закон № 273-ФЗ  «Об образовании в Российской Федерации» </vt:lpstr>
      <vt:lpstr>Федеральной закон № 273-ФЗ  «Об образовании в Российской Федерации»</vt:lpstr>
      <vt:lpstr>Федеральной закон № 273-ФЗ  «Об образовании в Российской Федерации»</vt:lpstr>
      <vt:lpstr>Федеральной закон № 273-ФЗ  «Об образовании в Российской Федерации»</vt:lpstr>
      <vt:lpstr>Федеральной закон № 273-ФЗ  «Об образовании в Российской Федерации»</vt:lpstr>
      <vt:lpstr>Федеральной закон № 273-ФЗ  «Об образовании в Российской Федерации»</vt:lpstr>
      <vt:lpstr>Федеральной закон № 273-ФЗ  «Об образовании в Российской Федерации»</vt:lpstr>
      <vt:lpstr>Презентация PowerPoint</vt:lpstr>
      <vt:lpstr>Презентация PowerPoint</vt:lpstr>
      <vt:lpstr>Презентация PowerPoint</vt:lpstr>
      <vt:lpstr>Презентация PowerPoint</vt:lpstr>
      <vt:lpstr>Федеральной закон № 273-ФЗ  «Об образовании в Российской Федерации»</vt:lpstr>
      <vt:lpstr>   Перечень утративших силу актов  Правительства Российской Федерации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образовательного процесса для детей с ограниченными возможностями здоровья и детей-инвалидов</dc:title>
  <dc:creator>User</dc:creator>
  <cp:lastModifiedBy>Солнышко</cp:lastModifiedBy>
  <cp:revision>93</cp:revision>
  <dcterms:created xsi:type="dcterms:W3CDTF">2016-02-16T06:24:04Z</dcterms:created>
  <dcterms:modified xsi:type="dcterms:W3CDTF">2016-02-19T01:33:25Z</dcterms:modified>
</cp:coreProperties>
</file>