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313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55494-167D-4ED0-8308-518095A35275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CBFC2-6C64-4B10-9967-EAD1EEBC2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BFC2-6C64-4B10-9967-EAD1EEBC282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BFC2-6C64-4B10-9967-EAD1EEBC282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BFC2-6C64-4B10-9967-EAD1EEBC282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BFC2-6C64-4B10-9967-EAD1EEBC282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BFC2-6C64-4B10-9967-EAD1EEBC282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BFC2-6C64-4B10-9967-EAD1EEBC282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BFC2-6C64-4B10-9967-EAD1EEBC282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Рисунок 77" descr="getattach?file=Graphic1"/>
          <p:cNvPicPr/>
          <p:nvPr/>
        </p:nvPicPr>
        <p:blipFill>
          <a:blip r:embed="rId2" cstate="print">
            <a:lum bright="8000" contrast="15000"/>
          </a:blip>
          <a:stretch>
            <a:fillRect/>
          </a:stretch>
        </p:blipFill>
        <p:spPr bwMode="auto">
          <a:xfrm>
            <a:off x="3929058" y="357166"/>
            <a:ext cx="1285852" cy="214314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Прямоугольник 14"/>
          <p:cNvSpPr/>
          <p:nvPr/>
        </p:nvSpPr>
        <p:spPr>
          <a:xfrm>
            <a:off x="0" y="2857496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>
                <a:latin typeface="Cambria" pitchFamily="18" charset="0"/>
              </a:rPr>
              <a:t>ТИПИЧНЫЕ НАРУШЕНИЯ </a:t>
            </a:r>
          </a:p>
          <a:p>
            <a:pPr lvl="0" algn="ctr"/>
            <a:r>
              <a:rPr lang="ru-RU" sz="2800" dirty="0" smtClean="0">
                <a:latin typeface="Cambria" pitchFamily="18" charset="0"/>
              </a:rPr>
              <a:t>ЗАКОНОДАТЕЛЬСТВА РОССИЙСКОЙ ФЕДЕРАЦИИ </a:t>
            </a:r>
          </a:p>
          <a:p>
            <a:pPr lvl="0" algn="ctr"/>
            <a:r>
              <a:rPr lang="ru-RU" sz="2800" dirty="0" smtClean="0">
                <a:latin typeface="Cambria" pitchFamily="18" charset="0"/>
              </a:rPr>
              <a:t>ПРИ ОРГАНИЗАЦИИ ОБУЧЕНИЯ НА ДОМУ В 2015 ГОДУ</a:t>
            </a:r>
            <a:endParaRPr lang="ru-RU" sz="2800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4107653" y="5893611"/>
            <a:ext cx="1214446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5286388"/>
            <a:ext cx="4786346" cy="1285884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1800" b="1" dirty="0" err="1" smtClean="0">
                <a:solidFill>
                  <a:schemeClr val="tx1"/>
                </a:solidFill>
                <a:latin typeface="Cambria" pitchFamily="18" charset="0"/>
              </a:rPr>
              <a:t>Болтошева</a:t>
            </a:r>
            <a:r>
              <a:rPr lang="ru-RU" sz="1800" b="1" dirty="0" smtClean="0">
                <a:solidFill>
                  <a:schemeClr val="tx1"/>
                </a:solidFill>
                <a:latin typeface="Cambria" pitchFamily="18" charset="0"/>
              </a:rPr>
              <a:t> О.Б.</a:t>
            </a: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, </a:t>
            </a:r>
          </a:p>
          <a:p>
            <a:pPr algn="l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главный государственный инспектор отдела по надзору и контролю </a:t>
            </a:r>
          </a:p>
          <a:p>
            <a:pPr algn="l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в сфере образования Республики Алтай</a:t>
            </a:r>
            <a:endParaRPr lang="ru-RU" sz="1800" dirty="0">
              <a:solidFill>
                <a:schemeClr val="tx1"/>
              </a:solidFill>
              <a:latin typeface="Cambria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0" y="4429132"/>
            <a:ext cx="9144000" cy="158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2786058"/>
            <a:ext cx="9144000" cy="158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786578" y="4429132"/>
            <a:ext cx="2071702" cy="785818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п. 1 ч. 6 ст. 28</a:t>
            </a:r>
            <a:endParaRPr lang="ru-RU" dirty="0"/>
          </a:p>
        </p:txBody>
      </p:sp>
      <p:cxnSp>
        <p:nvCxnSpPr>
          <p:cNvPr id="2" name="Прямая соединительная линия 1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 descr="getattach?file=Graphic1"/>
          <p:cNvPicPr/>
          <p:nvPr/>
        </p:nvPicPr>
        <p:blipFill>
          <a:blip r:embed="rId3" cstate="print">
            <a:lum bright="8000" contrast="15000"/>
          </a:blip>
          <a:stretch>
            <a:fillRect/>
          </a:stretch>
        </p:blipFill>
        <p:spPr bwMode="auto">
          <a:xfrm>
            <a:off x="0" y="0"/>
            <a:ext cx="1285852" cy="2143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5" descr="http://gov-murman.ru.images.1c-bitrix-cdn.ru/upload/resize_cache/iblock/83a/300_200_1/%D0%97%D0%B0%D0%BA%D0%BE%D0%BD%20%D0%9E%D0%B1%20%D0%BE%D0%B1%D1%80%D0%B0%D0%B7%D0%BE%D0%B2%D0%B0%D0%BD%D0%B8%D0%B8.jpg?1421839305319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214290"/>
            <a:ext cx="2333881" cy="180222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Стрелка вниз 16"/>
          <p:cNvSpPr/>
          <p:nvPr/>
        </p:nvSpPr>
        <p:spPr>
          <a:xfrm>
            <a:off x="1571604" y="1214422"/>
            <a:ext cx="4429156" cy="928694"/>
          </a:xfrm>
          <a:prstGeom prst="downArrow">
            <a:avLst>
              <a:gd name="adj1" fmla="val 78348"/>
              <a:gd name="adj2" fmla="val 5000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НАРУШЕНИЯ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4282" y="2500306"/>
            <a:ext cx="6286544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Допускается начало реализации образовательных программ ранее поступления заявления родителей (законных представителей), издания приказа директора учреждения, утверждения рабочих программ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4429132"/>
            <a:ext cx="6286544" cy="78581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Не обеспечивается в полном объеме реализация образовательных программ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86578" y="2500306"/>
            <a:ext cx="2071702" cy="1428760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ч. 3 ст. 26,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6 ч. 3 ст. 28,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ч. 1 ст. 30,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ч. 5 ст. 41,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1 ч. 1 ст. 48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57224" y="357166"/>
            <a:ext cx="5929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РЕАЛИЗАЦИЯ ОБРАЗОВАТЕЛЬНЫХ ПРОГРАММ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files.kormed.ru/www/page/proverki-organami-nadzora/proverki-organami-nadzora/planovye-proverki/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286512" y="1785926"/>
            <a:ext cx="2808971" cy="192882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85852" y="857232"/>
            <a:ext cx="5929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53131"/>
                </a:solidFill>
                <a:latin typeface="Cambria" pitchFamily="18" charset="0"/>
              </a:rPr>
              <a:t>НАПОМИНАЕМ!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214554"/>
            <a:ext cx="6000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mbria" pitchFamily="18" charset="0"/>
              </a:rPr>
              <a:t>Образовательная организация несет в установленном порядке ответственность за реализацию в неполном объеме образовательных программ в соответствии с учебным планом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714752"/>
            <a:ext cx="7845997" cy="707886"/>
          </a:xfrm>
          <a:prstGeom prst="rect">
            <a:avLst/>
          </a:prstGeom>
          <a:solidFill>
            <a:srgbClr val="C5313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itchFamily="18" charset="0"/>
              </a:rPr>
              <a:t>ч. </a:t>
            </a:r>
            <a:r>
              <a:rPr lang="ru-RU" sz="2000" dirty="0" smtClean="0">
                <a:solidFill>
                  <a:schemeClr val="bg1"/>
                </a:solidFill>
                <a:latin typeface="Cambria" pitchFamily="18" charset="0"/>
              </a:rPr>
              <a:t>7 </a:t>
            </a:r>
            <a:r>
              <a:rPr lang="ru-RU" sz="2000" dirty="0" smtClean="0">
                <a:solidFill>
                  <a:schemeClr val="bg1"/>
                </a:solidFill>
                <a:latin typeface="Cambria" pitchFamily="18" charset="0"/>
              </a:rPr>
              <a:t>ст. 28 Федерального закона от 29.12.2012 г. № 273-ФЗ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itchFamily="18" charset="0"/>
              </a:rPr>
              <a:t>«Об образовании в Российской Федерации»</a:t>
            </a:r>
            <a:endParaRPr lang="ru-RU" sz="2000" dirty="0">
              <a:solidFill>
                <a:schemeClr val="bg1"/>
              </a:solidFill>
              <a:latin typeface="Cambria" pitchFamily="18" charset="0"/>
            </a:endParaRPr>
          </a:p>
        </p:txBody>
      </p:sp>
      <p:pic>
        <p:nvPicPr>
          <p:cNvPr id="6" name="Рисунок 5" descr="getattach?file=Graphic1"/>
          <p:cNvPicPr/>
          <p:nvPr/>
        </p:nvPicPr>
        <p:blipFill>
          <a:blip r:embed="rId3" cstate="print">
            <a:lum bright="8000" contrast="15000"/>
          </a:blip>
          <a:stretch>
            <a:fillRect/>
          </a:stretch>
        </p:blipFill>
        <p:spPr bwMode="auto">
          <a:xfrm>
            <a:off x="0" y="0"/>
            <a:ext cx="1285852" cy="214314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642910" y="4500570"/>
            <a:ext cx="7786742" cy="193899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ambria" pitchFamily="18" charset="0"/>
              </a:rPr>
              <a:t>Кодекс об административных правонарушениях Российской Федерации предусматривает ответственность за данное правонарушение и влечет наложение административного штрафа на юридическое лицо </a:t>
            </a:r>
          </a:p>
          <a:p>
            <a:r>
              <a:rPr lang="ru-RU" sz="2000" dirty="0" smtClean="0">
                <a:latin typeface="Cambria" pitchFamily="18" charset="0"/>
              </a:rPr>
              <a:t>от 50 000 до 100 000 рублей.</a:t>
            </a:r>
          </a:p>
          <a:p>
            <a:endParaRPr lang="ru-RU" sz="2000" dirty="0">
              <a:latin typeface="Cambr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6248" y="5929330"/>
            <a:ext cx="2599558" cy="369332"/>
          </a:xfrm>
          <a:prstGeom prst="rect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ч. 2 ст. 19.30 КоАП РФ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786578" y="3714752"/>
            <a:ext cx="2071702" cy="785818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ambria" pitchFamily="18" charset="0"/>
              </a:rPr>
              <a:t>ч. 1 ст. 46</a:t>
            </a:r>
            <a:endParaRPr lang="ru-RU" sz="2000" dirty="0">
              <a:latin typeface="Cambria" pitchFamily="18" charset="0"/>
            </a:endParaRPr>
          </a:p>
        </p:txBody>
      </p:sp>
      <p:cxnSp>
        <p:nvCxnSpPr>
          <p:cNvPr id="2" name="Прямая соединительная линия 1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 descr="getattach?file=Graphic1"/>
          <p:cNvPicPr/>
          <p:nvPr/>
        </p:nvPicPr>
        <p:blipFill>
          <a:blip r:embed="rId3" cstate="print">
            <a:lum bright="8000" contrast="15000"/>
          </a:blip>
          <a:stretch>
            <a:fillRect/>
          </a:stretch>
        </p:blipFill>
        <p:spPr bwMode="auto">
          <a:xfrm>
            <a:off x="0" y="0"/>
            <a:ext cx="1285852" cy="2143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5" descr="http://gov-murman.ru.images.1c-bitrix-cdn.ru/upload/resize_cache/iblock/83a/300_200_1/%D0%97%D0%B0%D0%BA%D0%BE%D0%BD%20%D0%9E%D0%B1%20%D0%BE%D0%B1%D1%80%D0%B0%D0%B7%D0%BE%D0%B2%D0%B0%D0%BD%D0%B8%D0%B8.jpg?1421839305319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214290"/>
            <a:ext cx="2333881" cy="180222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Стрелка вниз 16"/>
          <p:cNvSpPr/>
          <p:nvPr/>
        </p:nvSpPr>
        <p:spPr>
          <a:xfrm>
            <a:off x="1357290" y="1214422"/>
            <a:ext cx="5000660" cy="928694"/>
          </a:xfrm>
          <a:prstGeom prst="downArrow">
            <a:avLst>
              <a:gd name="adj1" fmla="val 78348"/>
              <a:gd name="adj2" fmla="val 5000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ОБРАЩАЕМ ВАШЕ ВНИМАНИЕ!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4282" y="2500306"/>
            <a:ext cx="6286544" cy="78581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на необходимость психолого-педагогического сопровождения обучающихся</a:t>
            </a:r>
            <a:endParaRPr lang="ru-RU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3643314"/>
            <a:ext cx="6286544" cy="78581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на соответствующую подготовку педагогических работников</a:t>
            </a:r>
            <a:endParaRPr lang="ru-RU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86578" y="2500306"/>
            <a:ext cx="2071702" cy="857256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itchFamily="18" charset="0"/>
              </a:rPr>
              <a:t>п. 2 ч. 1 ст. 34,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itchFamily="18" charset="0"/>
              </a:rPr>
              <a:t>ч. 1, 2 ст. 42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57224" y="357166"/>
            <a:ext cx="5929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СОПРОВОЖДЕНИЕ ОБУЧАЮЩИХСЯ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4643446"/>
            <a:ext cx="864399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mbria" pitchFamily="18" charset="0"/>
              </a:rPr>
              <a:t>Методические рекомендации об осуществлении функций классного руководителя педагогическими работниками государственных общеобразовательных учреждений субъектов Российской Федерации и муниципальных общеобразовательных учреждений, </a:t>
            </a:r>
          </a:p>
          <a:p>
            <a:r>
              <a:rPr lang="ru-RU" sz="2000" dirty="0" smtClean="0">
                <a:latin typeface="Cambria" pitchFamily="18" charset="0"/>
              </a:rPr>
              <a:t>утв. приказом Минобрнауки России от </a:t>
            </a:r>
            <a:r>
              <a:rPr lang="ru-RU" sz="2000" dirty="0" smtClean="0">
                <a:solidFill>
                  <a:srgbClr val="C53131"/>
                </a:solidFill>
                <a:latin typeface="Cambria" pitchFamily="18" charset="0"/>
              </a:rPr>
              <a:t>03.02.2006 г. № 21</a:t>
            </a:r>
            <a:endParaRPr lang="ru-RU" sz="2000" dirty="0">
              <a:solidFill>
                <a:srgbClr val="C53131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857364"/>
            <a:ext cx="75330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Благодарю за внимание!</a:t>
            </a:r>
          </a:p>
          <a:p>
            <a:pPr algn="ctr"/>
            <a:endParaRPr lang="en-US" sz="5400" dirty="0" smtClean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ятиугольник 11"/>
          <p:cNvSpPr/>
          <p:nvPr/>
        </p:nvSpPr>
        <p:spPr>
          <a:xfrm>
            <a:off x="857224" y="1500174"/>
            <a:ext cx="6715172" cy="642942"/>
          </a:xfrm>
          <a:prstGeom prst="homePlate">
            <a:avLst/>
          </a:prstGeom>
          <a:solidFill>
            <a:schemeClr val="bg1"/>
          </a:solidFill>
          <a:ln w="6350">
            <a:solidFill>
              <a:srgbClr val="C53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15" descr="http://i2.wp.com/xn----8sbbilafpyxcf8a.xn--p1ai/wp-content/uploads/2014/08/%D0%BF%D1%80%D0%BE%D1%82%D0%BE%D0%BA%D0%BE%D0%BB-%D0%B7%D0%B0%D1%81%D0%B5%D0%B4%D0%B0%D0%BD%D0%B8%D1%8F-%D0%BA%D0%BE%D0%BC%D0%B8%D1%81%D1%81%D0%B8%D0%B8-%D0%BF%D0%BE-%D0%BF%D1%80%D0%BE%D0%B2%D0%B5%D1%80%D0%BA%D0%B5-%D0%B7%D0%BD%D0%B0%D0%BD%D0%B8%D0%B9-%D1%82%D1%80%D0%B5%D0%B1%D0%BE%D0%B2%D0%B0%D0%BD%D0%B8%D0%B9-%D0%BE%D1%85%D1%80%D0%B0%D0%BD%D1%8B-%D1%82%D1%80%D1%83%D0%B4%D0%B0-%D1%80%D0%B0%D0%B1%D0%BE%D1%82%D0%BD%D0%B8%D0%BA%D0%BE%D0%B2.png?resize=400%2C400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286644" y="1357298"/>
            <a:ext cx="1643074" cy="16430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" name="Прямая соединительная линия 1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 descr="getattach?file=Graphic1"/>
          <p:cNvPicPr/>
          <p:nvPr/>
        </p:nvPicPr>
        <p:blipFill>
          <a:blip r:embed="rId3" cstate="print">
            <a:lum bright="8000" contrast="15000"/>
          </a:blip>
          <a:stretch>
            <a:fillRect/>
          </a:stretch>
        </p:blipFill>
        <p:spPr bwMode="auto">
          <a:xfrm>
            <a:off x="0" y="0"/>
            <a:ext cx="1285852" cy="21431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428728" y="357166"/>
            <a:ext cx="73656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Cambria" pitchFamily="18" charset="0"/>
              </a:rPr>
              <a:t>ПРОВЕРКИ ПО ВОПРОСУ ОРГАНИЗАЦИИ ОБУЧЕНИЯ НА ДОМУ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164305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smtClean="0">
                <a:solidFill>
                  <a:srgbClr val="C53131"/>
                </a:solidFill>
                <a:latin typeface="Cambria" pitchFamily="18" charset="0"/>
              </a:rPr>
              <a:t>АНАЛИЗ ДОКУМЕНТОВ ОБРАЗОВАТЕЛЬНОЙ ОРГАНИЗАЦИИ</a:t>
            </a:r>
            <a:endParaRPr lang="ru-RU" dirty="0">
              <a:solidFill>
                <a:srgbClr val="C53131"/>
              </a:solidFill>
              <a:latin typeface="Cambria" pitchFamily="18" charset="0"/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25769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Cambria" pitchFamily="18" charset="0"/>
              </a:rPr>
              <a:t>локальный нормативный акт о порядке обучения </a:t>
            </a:r>
          </a:p>
          <a:p>
            <a:pPr>
              <a:spcAft>
                <a:spcPts val="600"/>
              </a:spcAft>
              <a:buNone/>
            </a:pPr>
            <a:r>
              <a:rPr lang="ru-RU" dirty="0" smtClean="0">
                <a:latin typeface="Cambria" pitchFamily="18" charset="0"/>
              </a:rPr>
              <a:t>       по индивидуальным учебным планам</a:t>
            </a:r>
          </a:p>
          <a:p>
            <a:pPr>
              <a:spcAft>
                <a:spcPts val="600"/>
              </a:spcAft>
            </a:pPr>
            <a:r>
              <a:rPr lang="ru-RU" dirty="0" smtClean="0">
                <a:latin typeface="Cambria" pitchFamily="18" charset="0"/>
              </a:rPr>
              <a:t>приказы руководителя об организации обучения на дому</a:t>
            </a:r>
          </a:p>
          <a:p>
            <a:pPr>
              <a:spcAft>
                <a:spcPts val="600"/>
              </a:spcAft>
            </a:pPr>
            <a:r>
              <a:rPr lang="ru-RU" dirty="0" smtClean="0">
                <a:latin typeface="Cambria" pitchFamily="18" charset="0"/>
              </a:rPr>
              <a:t>заключения медицинской организации</a:t>
            </a:r>
          </a:p>
          <a:p>
            <a:pPr>
              <a:spcAft>
                <a:spcPts val="600"/>
              </a:spcAft>
            </a:pPr>
            <a:r>
              <a:rPr lang="ru-RU" dirty="0" smtClean="0">
                <a:latin typeface="Cambria" pitchFamily="18" charset="0"/>
              </a:rPr>
              <a:t>обращения родителей (законных представителей) в письменной форме</a:t>
            </a:r>
          </a:p>
          <a:p>
            <a:r>
              <a:rPr lang="ru-RU" dirty="0" smtClean="0">
                <a:latin typeface="Cambria" pitchFamily="18" charset="0"/>
              </a:rPr>
              <a:t>образовательные программы по уровням образования </a:t>
            </a:r>
          </a:p>
          <a:p>
            <a:pPr>
              <a:spcAft>
                <a:spcPts val="600"/>
              </a:spcAft>
              <a:buNone/>
            </a:pPr>
            <a:r>
              <a:rPr lang="ru-RU" dirty="0" smtClean="0">
                <a:latin typeface="Cambria" pitchFamily="18" charset="0"/>
              </a:rPr>
              <a:t>       (в том числе индивидуальные учебные планы, рабочие программы)</a:t>
            </a:r>
          </a:p>
          <a:p>
            <a:pPr>
              <a:spcAft>
                <a:spcPts val="600"/>
              </a:spcAft>
            </a:pPr>
            <a:r>
              <a:rPr lang="ru-RU" dirty="0" smtClean="0">
                <a:latin typeface="Cambria" pitchFamily="18" charset="0"/>
              </a:rPr>
              <a:t>расписание занятий при организации обучения на дому</a:t>
            </a:r>
          </a:p>
          <a:p>
            <a:pPr>
              <a:spcAft>
                <a:spcPts val="600"/>
              </a:spcAft>
            </a:pPr>
            <a:r>
              <a:rPr lang="ru-RU" dirty="0" smtClean="0">
                <a:latin typeface="Cambria" pitchFamily="18" charset="0"/>
              </a:rPr>
              <a:t>журналы учета индивидуальных занятий</a:t>
            </a:r>
          </a:p>
          <a:p>
            <a:pPr>
              <a:spcAft>
                <a:spcPts val="600"/>
              </a:spcAft>
            </a:pPr>
            <a:r>
              <a:rPr lang="ru-RU" dirty="0" smtClean="0">
                <a:latin typeface="Cambria" pitchFamily="18" charset="0"/>
              </a:rPr>
              <a:t>классные журналы</a:t>
            </a:r>
          </a:p>
          <a:p>
            <a:pPr>
              <a:spcAft>
                <a:spcPts val="600"/>
              </a:spcAft>
            </a:pPr>
            <a:r>
              <a:rPr lang="ru-RU" dirty="0" smtClean="0">
                <a:latin typeface="Cambria" pitchFamily="18" charset="0"/>
              </a:rPr>
              <a:t>материалы по проведению промежуточной аттестации обучающихся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 descr="getattach?file=Graphic1"/>
          <p:cNvPicPr/>
          <p:nvPr/>
        </p:nvPicPr>
        <p:blipFill>
          <a:blip r:embed="rId2" cstate="print">
            <a:lum bright="8000" contrast="15000"/>
          </a:blip>
          <a:stretch>
            <a:fillRect/>
          </a:stretch>
        </p:blipFill>
        <p:spPr bwMode="auto">
          <a:xfrm>
            <a:off x="0" y="0"/>
            <a:ext cx="1285852" cy="21431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428728" y="357166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ЛОКАЛЬНЫЕ НОРМАТИВНЫЕ АКТЫ</a:t>
            </a:r>
          </a:p>
        </p:txBody>
      </p:sp>
      <p:pic>
        <p:nvPicPr>
          <p:cNvPr id="15" name="Picture 5" descr="http://gov-murman.ru.images.1c-bitrix-cdn.ru/upload/resize_cache/iblock/83a/300_200_1/%D0%97%D0%B0%D0%BA%D0%BE%D0%BD%20%D0%9E%D0%B1%20%D0%BE%D0%B1%D1%80%D0%B0%D0%B7%D0%BE%D0%B2%D0%B0%D0%BD%D0%B8%D0%B8.jpg?1421839305319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142852"/>
            <a:ext cx="2500329" cy="193075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Стрелка вниз 16"/>
          <p:cNvSpPr/>
          <p:nvPr/>
        </p:nvSpPr>
        <p:spPr>
          <a:xfrm>
            <a:off x="1500166" y="1357298"/>
            <a:ext cx="4429156" cy="928694"/>
          </a:xfrm>
          <a:prstGeom prst="downArrow">
            <a:avLst>
              <a:gd name="adj1" fmla="val 78348"/>
              <a:gd name="adj2" fmla="val 5000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НАРУШЕНИЯ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4282" y="2500306"/>
            <a:ext cx="7500990" cy="71438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Отсутствует локальный нормативный акт </a:t>
            </a:r>
          </a:p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о порядке обучения по индивидуальным учебным планам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4429132"/>
            <a:ext cx="7500990" cy="71438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Отсутствует приказ директора образовательной организации об организации обучения по индивидуальному учебному плану на дому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3286124"/>
            <a:ext cx="7500990" cy="646331"/>
          </a:xfrm>
          <a:prstGeom prst="rect">
            <a:avLst/>
          </a:prstGeom>
          <a:solidFill>
            <a:srgbClr val="C53131"/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3 ч. 1 ст. 34 Федерального закона от 29.12.2012 г. № 273-ФЗ </a:t>
            </a:r>
          </a:p>
          <a:p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«Об образовании в Российской Федерации»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4282" y="5715016"/>
            <a:ext cx="8286808" cy="646331"/>
          </a:xfrm>
          <a:prstGeom prst="rect">
            <a:avLst/>
          </a:prstGeom>
          <a:solidFill>
            <a:srgbClr val="C53131"/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ч. 5 ст. 41 Федерального закона от 29.12.2012 г. № 273-ФЗ «Об образовании в Российской Федерации»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14282" y="5286388"/>
            <a:ext cx="3857652" cy="35719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Письменное обращение родителей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143372" y="5286388"/>
            <a:ext cx="43577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Заключение медицинской организации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 descr="getattach?file=Graphic1"/>
          <p:cNvPicPr/>
          <p:nvPr/>
        </p:nvPicPr>
        <p:blipFill>
          <a:blip r:embed="rId3" cstate="print">
            <a:lum bright="8000" contrast="15000"/>
          </a:blip>
          <a:stretch>
            <a:fillRect/>
          </a:stretch>
        </p:blipFill>
        <p:spPr bwMode="auto">
          <a:xfrm>
            <a:off x="0" y="0"/>
            <a:ext cx="1285852" cy="21431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428728" y="357166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ОБРАЗОВАТЕЛЬНАЯ ПРОГРАММА</a:t>
            </a:r>
          </a:p>
        </p:txBody>
      </p:sp>
      <p:pic>
        <p:nvPicPr>
          <p:cNvPr id="15" name="Picture 5" descr="http://gov-murman.ru.images.1c-bitrix-cdn.ru/upload/resize_cache/iblock/83a/300_200_1/%D0%97%D0%B0%D0%BA%D0%BE%D0%BD%20%D0%9E%D0%B1%20%D0%BE%D0%B1%D1%80%D0%B0%D0%B7%D0%BE%D0%B2%D0%B0%D0%BD%D0%B8%D0%B8.jpg?1421839305319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142852"/>
            <a:ext cx="2500329" cy="193075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Стрелка вниз 16"/>
          <p:cNvSpPr/>
          <p:nvPr/>
        </p:nvSpPr>
        <p:spPr>
          <a:xfrm>
            <a:off x="1500166" y="1214422"/>
            <a:ext cx="4429156" cy="928694"/>
          </a:xfrm>
          <a:prstGeom prst="downArrow">
            <a:avLst>
              <a:gd name="adj1" fmla="val 78348"/>
              <a:gd name="adj2" fmla="val 5000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НАРУШЕНИЯ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4282" y="2285992"/>
            <a:ext cx="8429684" cy="57150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Отсутствует информация об обучении по индивидуальным учебным планам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4071942"/>
            <a:ext cx="8429684" cy="71438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Не размещена информация об образовательной программе на официальном сайте образовательной организации в сети «Интернет» 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2928934"/>
            <a:ext cx="7500990" cy="646331"/>
          </a:xfrm>
          <a:prstGeom prst="rect">
            <a:avLst/>
          </a:prstGeom>
          <a:solidFill>
            <a:srgbClr val="C53131"/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ч. 9 ст. 2, п. 3 ч. 1 ст. 34 Федерального закона от 29.12.2012 г. № 273-ФЗ </a:t>
            </a:r>
          </a:p>
          <a:p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«Об образовании в Российской Федерации»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4282" y="4857760"/>
            <a:ext cx="7500990" cy="646331"/>
          </a:xfrm>
          <a:prstGeom prst="rect">
            <a:avLst/>
          </a:prstGeom>
          <a:solidFill>
            <a:srgbClr val="C53131"/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ч. 2 ст. 29 Федерального закона от 29.12.2012 г. № 273-ФЗ </a:t>
            </a:r>
          </a:p>
          <a:p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«Об образовании в Российской Федерации»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5572140"/>
            <a:ext cx="8715436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Правила размещения на официальном сайте образовательной организации в информационно-телекоммуникационной сети «Интернет» и обновления информации об образовательной организации, утвержденные постановлением Правительства Российской Федерации от 10.07.2013 № 582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786578" y="3786190"/>
            <a:ext cx="2071702" cy="928694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ч. 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5, ч. 7 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ст. 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12,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6 ч. 3 ст. 28</a:t>
            </a:r>
            <a:endParaRPr lang="ru-RU" dirty="0"/>
          </a:p>
        </p:txBody>
      </p:sp>
      <p:cxnSp>
        <p:nvCxnSpPr>
          <p:cNvPr id="2" name="Прямая соединительная линия 1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 descr="getattach?file=Graphic1"/>
          <p:cNvPicPr/>
          <p:nvPr/>
        </p:nvPicPr>
        <p:blipFill>
          <a:blip r:embed="rId3" cstate="print">
            <a:lum bright="8000" contrast="15000"/>
          </a:blip>
          <a:stretch>
            <a:fillRect/>
          </a:stretch>
        </p:blipFill>
        <p:spPr bwMode="auto">
          <a:xfrm>
            <a:off x="0" y="0"/>
            <a:ext cx="1285852" cy="21431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857224" y="142852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ИНДИВИДУАЛЬНЫЙ УЧЕБНЫЙ ПЛАН РАСПИСАНИЕ ЗАНЯТИЙ, РАБОЧИЕ ПРОГРАММЫ</a:t>
            </a:r>
          </a:p>
        </p:txBody>
      </p:sp>
      <p:pic>
        <p:nvPicPr>
          <p:cNvPr id="15" name="Picture 5" descr="http://gov-murman.ru.images.1c-bitrix-cdn.ru/upload/resize_cache/iblock/83a/300_200_1/%D0%97%D0%B0%D0%BA%D0%BE%D0%BD%20%D0%9E%D0%B1%20%D0%BE%D0%B1%D1%80%D0%B0%D0%B7%D0%BE%D0%B2%D0%B0%D0%BD%D0%B8%D0%B8.jpg?1421839305319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88349" y="142853"/>
            <a:ext cx="2312806" cy="1785949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Стрелка вниз 16"/>
          <p:cNvSpPr/>
          <p:nvPr/>
        </p:nvSpPr>
        <p:spPr>
          <a:xfrm>
            <a:off x="1571604" y="1214422"/>
            <a:ext cx="4429156" cy="928694"/>
          </a:xfrm>
          <a:prstGeom prst="downArrow">
            <a:avLst>
              <a:gd name="adj1" fmla="val 78348"/>
              <a:gd name="adj2" fmla="val 5000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НАРУШЕНИЯ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4282" y="2285992"/>
            <a:ext cx="6215106" cy="121444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Процедура принятия и утверждения индивидуального учебного плана, расписания занятий, рабочих программ не соответствует локальным нормативным актам образовательной организации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3643314"/>
            <a:ext cx="6215106" cy="135732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Перечень, наименования учебных предметов </a:t>
            </a:r>
          </a:p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и структура индивидуального учебного плана не соответствуют требованиям федерального компонента государственных образовательных стандартов общего образования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86578" y="2285992"/>
            <a:ext cx="2071702" cy="928694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ч. 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1 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ст. 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25, </a:t>
            </a:r>
            <a:endParaRPr lang="ru-RU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6 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ч. 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3 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ст. 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28</a:t>
            </a:r>
            <a:endParaRPr lang="ru-RU" dirty="0" smtClean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4282" y="5143512"/>
            <a:ext cx="6215106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Состав и структура обязательных предметных областей индивидуального учебного плана не соответствуют требованиям федеральных государственных образовательных стандартов общего образования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86578" y="5214950"/>
            <a:ext cx="2071702" cy="928694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ч. 5. 7 ст. 12,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6 ч. 3 ст. 28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786578" y="3857628"/>
            <a:ext cx="2071702" cy="785818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1 ч. 3 ст. 44 </a:t>
            </a:r>
            <a:endParaRPr lang="ru-RU" dirty="0"/>
          </a:p>
        </p:txBody>
      </p:sp>
      <p:cxnSp>
        <p:nvCxnSpPr>
          <p:cNvPr id="2" name="Прямая соединительная линия 1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 descr="getattach?file=Graphic1"/>
          <p:cNvPicPr/>
          <p:nvPr/>
        </p:nvPicPr>
        <p:blipFill>
          <a:blip r:embed="rId3" cstate="print">
            <a:lum bright="8000" contrast="15000"/>
          </a:blip>
          <a:stretch>
            <a:fillRect/>
          </a:stretch>
        </p:blipFill>
        <p:spPr bwMode="auto">
          <a:xfrm>
            <a:off x="0" y="0"/>
            <a:ext cx="1285852" cy="2143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5" descr="http://gov-murman.ru.images.1c-bitrix-cdn.ru/upload/resize_cache/iblock/83a/300_200_1/%D0%97%D0%B0%D0%BA%D0%BE%D0%BD%20%D0%9E%D0%B1%20%D0%BE%D0%B1%D1%80%D0%B0%D0%B7%D0%BE%D0%B2%D0%B0%D0%BD%D0%B8%D0%B8.jpg?1421839305319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214290"/>
            <a:ext cx="2333881" cy="180222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Стрелка вниз 16"/>
          <p:cNvSpPr/>
          <p:nvPr/>
        </p:nvSpPr>
        <p:spPr>
          <a:xfrm>
            <a:off x="1571604" y="1214422"/>
            <a:ext cx="4429156" cy="928694"/>
          </a:xfrm>
          <a:prstGeom prst="downArrow">
            <a:avLst>
              <a:gd name="adj1" fmla="val 78348"/>
              <a:gd name="adj2" fmla="val 5000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НАРУШЕНИЯ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4282" y="2500306"/>
            <a:ext cx="6286544" cy="92869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В индивидуальном учебном плане не определены формы промежуточной аттестации обучающихся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3714752"/>
            <a:ext cx="6286544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Отсутствует информация об ознакомлении родителей (законных представителей) с индивидуальным учебным планом, календарным учебным графиком, </a:t>
            </a:r>
          </a:p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расписанием занятий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86578" y="2500306"/>
            <a:ext cx="2071702" cy="785818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10 ч. 3 ст. 28,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ч. 1 ст. 58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14282" y="5214950"/>
            <a:ext cx="6286544" cy="100013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Несоответствие перечня и наименований учебных предметов в рабочих программах, расписании занятий индивидуальному учебному плану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86578" y="5286388"/>
            <a:ext cx="2071702" cy="785818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ч. 5. 7 ст. 12,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6 ч. 3 ст. 28 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857224" y="142852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ИНДИВИДУАЛЬНЫЙ УЧЕБНЫЙ ПЛАН РАСПИСАНИЕ ЗАНЯТИЙ, РАБОЧИЕ ПРОГРАММЫ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715140" y="3786190"/>
            <a:ext cx="2071702" cy="928694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6 ч. 3 ст. 28,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ч. 1 ст. 30</a:t>
            </a:r>
            <a:endParaRPr lang="ru-RU" dirty="0"/>
          </a:p>
        </p:txBody>
      </p:sp>
      <p:cxnSp>
        <p:nvCxnSpPr>
          <p:cNvPr id="2" name="Прямая соединительная линия 1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 descr="getattach?file=Graphic1"/>
          <p:cNvPicPr/>
          <p:nvPr/>
        </p:nvPicPr>
        <p:blipFill>
          <a:blip r:embed="rId3" cstate="print">
            <a:lum bright="8000" contrast="15000"/>
          </a:blip>
          <a:stretch>
            <a:fillRect/>
          </a:stretch>
        </p:blipFill>
        <p:spPr bwMode="auto">
          <a:xfrm>
            <a:off x="0" y="0"/>
            <a:ext cx="1285852" cy="2143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5" descr="http://gov-murman.ru.images.1c-bitrix-cdn.ru/upload/resize_cache/iblock/83a/300_200_1/%D0%97%D0%B0%D0%BA%D0%BE%D0%BD%20%D0%9E%D0%B1%20%D0%BE%D0%B1%D1%80%D0%B0%D0%B7%D0%BE%D0%B2%D0%B0%D0%BD%D0%B8%D0%B8.jpg?1421839305319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214290"/>
            <a:ext cx="2333881" cy="180222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Стрелка вниз 16"/>
          <p:cNvSpPr/>
          <p:nvPr/>
        </p:nvSpPr>
        <p:spPr>
          <a:xfrm>
            <a:off x="1571604" y="1214422"/>
            <a:ext cx="4429156" cy="928694"/>
          </a:xfrm>
          <a:prstGeom prst="downArrow">
            <a:avLst>
              <a:gd name="adj1" fmla="val 78348"/>
              <a:gd name="adj2" fmla="val 5000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НАРУШЕНИЯ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4282" y="2500306"/>
            <a:ext cx="6286544" cy="92869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Отсутствуют рабочие программы по учебным предметам индивидуального учебного плана 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3714752"/>
            <a:ext cx="6286544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Оформление и структура рабочих программ не соответствуют требованиям, установленным образовательной организацией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715140" y="2500306"/>
            <a:ext cx="2071702" cy="857256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ч. 5, 7 ст. 12,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6 ч. 3 ст. 28,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1 ч. 1 ст. 48 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857224" y="142852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ИНДИВИДУАЛЬНЫЙ УЧЕБНЫЙ ПЛАН РАСПИСАНИЕ ЗАНЯТИЙ, РАБОЧИЕ ПРОГРАММЫ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715140" y="2214554"/>
            <a:ext cx="2071702" cy="785818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1 ч. 1 ст. 48</a:t>
            </a:r>
            <a:endParaRPr lang="ru-RU" dirty="0"/>
          </a:p>
        </p:txBody>
      </p:sp>
      <p:cxnSp>
        <p:nvCxnSpPr>
          <p:cNvPr id="2" name="Прямая соединительная линия 1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 descr="getattach?file=Graphic1"/>
          <p:cNvPicPr/>
          <p:nvPr/>
        </p:nvPicPr>
        <p:blipFill>
          <a:blip r:embed="rId3" cstate="print">
            <a:lum bright="8000" contrast="15000"/>
          </a:blip>
          <a:stretch>
            <a:fillRect/>
          </a:stretch>
        </p:blipFill>
        <p:spPr bwMode="auto">
          <a:xfrm>
            <a:off x="0" y="0"/>
            <a:ext cx="1285852" cy="2143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5" descr="http://gov-murman.ru.images.1c-bitrix-cdn.ru/upload/resize_cache/iblock/83a/300_200_1/%D0%97%D0%B0%D0%BA%D0%BE%D0%BD%20%D0%9E%D0%B1%20%D0%BE%D0%B1%D1%80%D0%B0%D0%B7%D0%BE%D0%B2%D0%B0%D0%BD%D0%B8%D0%B8.jpg?1421839305319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214290"/>
            <a:ext cx="2333881" cy="180222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Стрелка вниз 16"/>
          <p:cNvSpPr/>
          <p:nvPr/>
        </p:nvSpPr>
        <p:spPr>
          <a:xfrm>
            <a:off x="1571604" y="1214422"/>
            <a:ext cx="4429156" cy="928694"/>
          </a:xfrm>
          <a:prstGeom prst="downArrow">
            <a:avLst>
              <a:gd name="adj1" fmla="val 78348"/>
              <a:gd name="adj2" fmla="val 5000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НАРУШЕНИЯ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4282" y="4786322"/>
            <a:ext cx="8786874" cy="57150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В журналах учета индивидуальных занятий, классных журналах наименования учебных предметов не соответствуют индивидуальному учебному плану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2214554"/>
            <a:ext cx="6357982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Содержание пройденного материала, указанного в журнале учета занятий, не соответствует рабочей программе по учебному предмету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4282" y="3500438"/>
            <a:ext cx="6357982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В классном журнале отсутствует информация об обучающемся по индивидуальному учебному плану в общих сведениях об учащихся, сведениях о здоровье, сводной ведомости учета успеваемости учащихся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15140" y="3500438"/>
            <a:ext cx="2071702" cy="785818"/>
          </a:xfrm>
          <a:prstGeom prst="rect">
            <a:avLst/>
          </a:prstGeom>
          <a:solidFill>
            <a:srgbClr val="C5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п. 11 ч. 3 ст. 28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857224" y="142852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ЖУРНАЛЫ УЧЕТА ИНДИВИДУАЛЬНЫХ ЗАНЯТИЙ, КЛАССНЫЕ ЖУРНАЛЫ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5429264"/>
            <a:ext cx="8786874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пункт 10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образования, </a:t>
            </a:r>
          </a:p>
          <a:p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утв. приказом Минобрнауки России от 30.08.2013 г. № 1015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files.kormed.ru/www/page/proverki-organami-nadzora/proverki-organami-nadzora/planovye-proverki/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286512" y="1785926"/>
            <a:ext cx="2808971" cy="192882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85852" y="857232"/>
            <a:ext cx="5929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53131"/>
                </a:solidFill>
                <a:latin typeface="Cambria" pitchFamily="18" charset="0"/>
              </a:rPr>
              <a:t>НАПОМИНАЕМ!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214554"/>
            <a:ext cx="6000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mbria" pitchFamily="18" charset="0"/>
              </a:rPr>
              <a:t>Обеспечение соблюдения права родителей (законных представителей) на ознакомление </a:t>
            </a:r>
          </a:p>
          <a:p>
            <a:r>
              <a:rPr lang="ru-RU" sz="2000" dirty="0" smtClean="0">
                <a:latin typeface="Cambria" pitchFamily="18" charset="0"/>
              </a:rPr>
              <a:t>с оценками успеваемости, в том числе посредством записей в дневнике обучающегося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857628"/>
            <a:ext cx="7845997" cy="707886"/>
          </a:xfrm>
          <a:prstGeom prst="rect">
            <a:avLst/>
          </a:prstGeom>
          <a:solidFill>
            <a:srgbClr val="C5313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itchFamily="18" charset="0"/>
              </a:rPr>
              <a:t>п. 4 ч. 3 ст. 44 Федерального закона от 29.12.2012 г. № 273-ФЗ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itchFamily="18" charset="0"/>
              </a:rPr>
              <a:t>«Об образовании в Российской Федерации»</a:t>
            </a:r>
            <a:endParaRPr lang="ru-RU" sz="2000" dirty="0">
              <a:solidFill>
                <a:schemeClr val="bg1"/>
              </a:solidFill>
              <a:latin typeface="Cambria" pitchFamily="18" charset="0"/>
            </a:endParaRPr>
          </a:p>
        </p:txBody>
      </p:sp>
      <p:pic>
        <p:nvPicPr>
          <p:cNvPr id="6" name="Рисунок 5" descr="getattach?file=Graphic1"/>
          <p:cNvPicPr/>
          <p:nvPr/>
        </p:nvPicPr>
        <p:blipFill>
          <a:blip r:embed="rId3" cstate="print">
            <a:lum bright="8000" contrast="15000"/>
          </a:blip>
          <a:stretch>
            <a:fillRect/>
          </a:stretch>
        </p:blipFill>
        <p:spPr bwMode="auto">
          <a:xfrm>
            <a:off x="0" y="0"/>
            <a:ext cx="1285852" cy="21431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997</Words>
  <PresentationFormat>Экран (4:3)</PresentationFormat>
  <Paragraphs>118</Paragraphs>
  <Slides>13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парус</cp:lastModifiedBy>
  <cp:revision>21</cp:revision>
  <dcterms:created xsi:type="dcterms:W3CDTF">2016-02-18T23:31:13Z</dcterms:created>
  <dcterms:modified xsi:type="dcterms:W3CDTF">2016-02-19T03:40:23Z</dcterms:modified>
</cp:coreProperties>
</file>