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73" r:id="rId12"/>
    <p:sldId id="274" r:id="rId13"/>
    <p:sldId id="275" r:id="rId14"/>
    <p:sldId id="276" r:id="rId15"/>
    <p:sldId id="264" r:id="rId16"/>
    <p:sldId id="265" r:id="rId17"/>
    <p:sldId id="268" r:id="rId18"/>
    <p:sldId id="269" r:id="rId19"/>
    <p:sldId id="284" r:id="rId20"/>
    <p:sldId id="271" r:id="rId21"/>
    <p:sldId id="282" r:id="rId22"/>
    <p:sldId id="270" r:id="rId23"/>
    <p:sldId id="279" r:id="rId24"/>
    <p:sldId id="280" r:id="rId25"/>
    <p:sldId id="281" r:id="rId26"/>
    <p:sldId id="278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4703A-0615-4DAC-A98F-C7EAABA0D377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3" csCatId="colorful" phldr="1"/>
      <dgm:spPr/>
    </dgm:pt>
    <dgm:pt modelId="{2D21B678-85EA-41E3-AE48-3B50C19E9303}">
      <dgm:prSet phldrT="[Текст]"/>
      <dgm:spPr/>
      <dgm:t>
        <a:bodyPr/>
        <a:lstStyle/>
        <a:p>
          <a:r>
            <a:rPr lang="ru-RU" b="1" i="1" dirty="0" smtClean="0"/>
            <a:t>направления развития личности</a:t>
          </a:r>
          <a:r>
            <a:rPr lang="ru-RU" b="1" dirty="0" smtClean="0"/>
            <a:t> </a:t>
          </a:r>
          <a:endParaRPr lang="ru-RU" b="1" dirty="0"/>
        </a:p>
      </dgm:t>
    </dgm:pt>
    <dgm:pt modelId="{70994633-9C72-4FFE-AC9A-C94F79B925BC}" type="parTrans" cxnId="{DE581E33-C727-4AC5-B61C-AC0072F18773}">
      <dgm:prSet/>
      <dgm:spPr/>
      <dgm:t>
        <a:bodyPr/>
        <a:lstStyle/>
        <a:p>
          <a:endParaRPr lang="ru-RU"/>
        </a:p>
      </dgm:t>
    </dgm:pt>
    <dgm:pt modelId="{9421ABA5-2C67-4E29-9327-AF20DA303F58}" type="sibTrans" cxnId="{DE581E33-C727-4AC5-B61C-AC0072F18773}">
      <dgm:prSet/>
      <dgm:spPr/>
      <dgm:t>
        <a:bodyPr/>
        <a:lstStyle/>
        <a:p>
          <a:endParaRPr lang="ru-RU"/>
        </a:p>
      </dgm:t>
    </dgm:pt>
    <dgm:pt modelId="{4D07A3E3-72B3-42D7-BD6D-D9EA0AD1B911}">
      <dgm:prSet phldrT="[Текст]" custT="1"/>
      <dgm:spPr/>
      <dgm:t>
        <a:bodyPr/>
        <a:lstStyle/>
        <a:p>
          <a:r>
            <a:rPr lang="ru-RU" sz="2000" b="1" dirty="0" smtClean="0"/>
            <a:t>виды деятельности</a:t>
          </a:r>
          <a:endParaRPr lang="ru-RU" sz="2000" b="1" dirty="0"/>
        </a:p>
      </dgm:t>
    </dgm:pt>
    <dgm:pt modelId="{8BAF803A-1CB9-44BF-8FFC-AE31C3EB1BCD}" type="parTrans" cxnId="{2AB32B00-2186-41F4-B9D4-9A861DCB174D}">
      <dgm:prSet/>
      <dgm:spPr/>
      <dgm:t>
        <a:bodyPr/>
        <a:lstStyle/>
        <a:p>
          <a:endParaRPr lang="ru-RU"/>
        </a:p>
      </dgm:t>
    </dgm:pt>
    <dgm:pt modelId="{D6689DD6-846B-46D1-A3DF-B8F64C3FDF07}" type="sibTrans" cxnId="{2AB32B00-2186-41F4-B9D4-9A861DCB174D}">
      <dgm:prSet/>
      <dgm:spPr/>
      <dgm:t>
        <a:bodyPr/>
        <a:lstStyle/>
        <a:p>
          <a:endParaRPr lang="ru-RU"/>
        </a:p>
      </dgm:t>
    </dgm:pt>
    <dgm:pt modelId="{85BDB057-EDFF-4285-AF2D-CC8596A44FC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Содержание внеурочной деятельности </a:t>
          </a:r>
          <a:endParaRPr lang="ru-RU" b="1" dirty="0">
            <a:solidFill>
              <a:schemeClr val="tx1"/>
            </a:solidFill>
          </a:endParaRPr>
        </a:p>
      </dgm:t>
    </dgm:pt>
    <dgm:pt modelId="{D9341280-B595-4791-A593-5ED51DA4C1EA}" type="parTrans" cxnId="{0D40EF95-3119-4DD3-AAA9-172F98F062CA}">
      <dgm:prSet/>
      <dgm:spPr/>
      <dgm:t>
        <a:bodyPr/>
        <a:lstStyle/>
        <a:p>
          <a:endParaRPr lang="ru-RU"/>
        </a:p>
      </dgm:t>
    </dgm:pt>
    <dgm:pt modelId="{F6ADBACB-50D3-4E4B-9234-949966387AF9}" type="sibTrans" cxnId="{0D40EF95-3119-4DD3-AAA9-172F98F062CA}">
      <dgm:prSet/>
      <dgm:spPr/>
      <dgm:t>
        <a:bodyPr/>
        <a:lstStyle/>
        <a:p>
          <a:endParaRPr lang="ru-RU"/>
        </a:p>
      </dgm:t>
    </dgm:pt>
    <dgm:pt modelId="{FF2A59E8-79DF-4F33-93CB-F033FCAEB28A}" type="pres">
      <dgm:prSet presAssocID="{FC64703A-0615-4DAC-A98F-C7EAABA0D377}" presName="Name0" presStyleCnt="0">
        <dgm:presLayoutVars>
          <dgm:dir/>
          <dgm:resizeHandles val="exact"/>
        </dgm:presLayoutVars>
      </dgm:prSet>
      <dgm:spPr/>
    </dgm:pt>
    <dgm:pt modelId="{E95A2249-76EB-4F15-A1F0-4BD3050539CC}" type="pres">
      <dgm:prSet presAssocID="{FC64703A-0615-4DAC-A98F-C7EAABA0D377}" presName="vNodes" presStyleCnt="0"/>
      <dgm:spPr/>
    </dgm:pt>
    <dgm:pt modelId="{27D7F6CE-21DC-4BFB-928A-43A33DB54858}" type="pres">
      <dgm:prSet presAssocID="{2D21B678-85EA-41E3-AE48-3B50C19E9303}" presName="node" presStyleLbl="node1" presStyleIdx="0" presStyleCnt="3" custScaleX="164048" custScaleY="160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CD5EF-D3D6-4770-8E12-D50A6F876CCC}" type="pres">
      <dgm:prSet presAssocID="{9421ABA5-2C67-4E29-9327-AF20DA303F58}" presName="spacerT" presStyleCnt="0"/>
      <dgm:spPr/>
    </dgm:pt>
    <dgm:pt modelId="{D8B50D21-2ABA-45E7-9345-B3A61D4BD4B1}" type="pres">
      <dgm:prSet presAssocID="{9421ABA5-2C67-4E29-9327-AF20DA303F5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392B690-0F54-4B1F-AD00-F58282FA28F4}" type="pres">
      <dgm:prSet presAssocID="{9421ABA5-2C67-4E29-9327-AF20DA303F58}" presName="spacerB" presStyleCnt="0"/>
      <dgm:spPr/>
    </dgm:pt>
    <dgm:pt modelId="{3BBDF17E-58DC-4203-9838-F6B16A61FA04}" type="pres">
      <dgm:prSet presAssocID="{4D07A3E3-72B3-42D7-BD6D-D9EA0AD1B911}" presName="node" presStyleLbl="node1" presStyleIdx="1" presStyleCnt="3" custScaleX="179462" custScaleY="175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181D9-DBB5-491E-BAFB-C33A4BA0BEE8}" type="pres">
      <dgm:prSet presAssocID="{FC64703A-0615-4DAC-A98F-C7EAABA0D37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7778B780-3806-4645-9690-5DBB9DA47599}" type="pres">
      <dgm:prSet presAssocID="{FC64703A-0615-4DAC-A98F-C7EAABA0D37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BADFA32-F0C6-4D53-9D38-F5D471835F58}" type="pres">
      <dgm:prSet presAssocID="{FC64703A-0615-4DAC-A98F-C7EAABA0D377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8800AA-3FEC-40DF-AEF5-15B02705E402}" type="presOf" srcId="{FC64703A-0615-4DAC-A98F-C7EAABA0D377}" destId="{FF2A59E8-79DF-4F33-93CB-F033FCAEB28A}" srcOrd="0" destOrd="0" presId="urn:microsoft.com/office/officeart/2005/8/layout/equation2"/>
    <dgm:cxn modelId="{2D714999-D0C7-467E-A74D-830E75BBD52F}" type="presOf" srcId="{D6689DD6-846B-46D1-A3DF-B8F64C3FDF07}" destId="{C32181D9-DBB5-491E-BAFB-C33A4BA0BEE8}" srcOrd="0" destOrd="0" presId="urn:microsoft.com/office/officeart/2005/8/layout/equation2"/>
    <dgm:cxn modelId="{39287D57-AD58-4F36-83B2-DA81B40F31A7}" type="presOf" srcId="{4D07A3E3-72B3-42D7-BD6D-D9EA0AD1B911}" destId="{3BBDF17E-58DC-4203-9838-F6B16A61FA04}" srcOrd="0" destOrd="0" presId="urn:microsoft.com/office/officeart/2005/8/layout/equation2"/>
    <dgm:cxn modelId="{B99D83E7-84A9-459E-8B15-B47C2F114407}" type="presOf" srcId="{2D21B678-85EA-41E3-AE48-3B50C19E9303}" destId="{27D7F6CE-21DC-4BFB-928A-43A33DB54858}" srcOrd="0" destOrd="0" presId="urn:microsoft.com/office/officeart/2005/8/layout/equation2"/>
    <dgm:cxn modelId="{DE581E33-C727-4AC5-B61C-AC0072F18773}" srcId="{FC64703A-0615-4DAC-A98F-C7EAABA0D377}" destId="{2D21B678-85EA-41E3-AE48-3B50C19E9303}" srcOrd="0" destOrd="0" parTransId="{70994633-9C72-4FFE-AC9A-C94F79B925BC}" sibTransId="{9421ABA5-2C67-4E29-9327-AF20DA303F58}"/>
    <dgm:cxn modelId="{EB72ACA4-651A-4D76-89CC-B32B329AF833}" type="presOf" srcId="{D6689DD6-846B-46D1-A3DF-B8F64C3FDF07}" destId="{7778B780-3806-4645-9690-5DBB9DA47599}" srcOrd="1" destOrd="0" presId="urn:microsoft.com/office/officeart/2005/8/layout/equation2"/>
    <dgm:cxn modelId="{AF1BB911-E08B-46F5-AAEB-516681330242}" type="presOf" srcId="{9421ABA5-2C67-4E29-9327-AF20DA303F58}" destId="{D8B50D21-2ABA-45E7-9345-B3A61D4BD4B1}" srcOrd="0" destOrd="0" presId="urn:microsoft.com/office/officeart/2005/8/layout/equation2"/>
    <dgm:cxn modelId="{2AB32B00-2186-41F4-B9D4-9A861DCB174D}" srcId="{FC64703A-0615-4DAC-A98F-C7EAABA0D377}" destId="{4D07A3E3-72B3-42D7-BD6D-D9EA0AD1B911}" srcOrd="1" destOrd="0" parTransId="{8BAF803A-1CB9-44BF-8FFC-AE31C3EB1BCD}" sibTransId="{D6689DD6-846B-46D1-A3DF-B8F64C3FDF07}"/>
    <dgm:cxn modelId="{0D40EF95-3119-4DD3-AAA9-172F98F062CA}" srcId="{FC64703A-0615-4DAC-A98F-C7EAABA0D377}" destId="{85BDB057-EDFF-4285-AF2D-CC8596A44FCD}" srcOrd="2" destOrd="0" parTransId="{D9341280-B595-4791-A593-5ED51DA4C1EA}" sibTransId="{F6ADBACB-50D3-4E4B-9234-949966387AF9}"/>
    <dgm:cxn modelId="{32700909-1F70-46BC-8515-1D8FB7A0E106}" type="presOf" srcId="{85BDB057-EDFF-4285-AF2D-CC8596A44FCD}" destId="{CBADFA32-F0C6-4D53-9D38-F5D471835F58}" srcOrd="0" destOrd="0" presId="urn:microsoft.com/office/officeart/2005/8/layout/equation2"/>
    <dgm:cxn modelId="{0666A415-BAB8-483E-B87D-DE552CA26C66}" type="presParOf" srcId="{FF2A59E8-79DF-4F33-93CB-F033FCAEB28A}" destId="{E95A2249-76EB-4F15-A1F0-4BD3050539CC}" srcOrd="0" destOrd="0" presId="urn:microsoft.com/office/officeart/2005/8/layout/equation2"/>
    <dgm:cxn modelId="{360476F1-4722-4658-B12D-6D1ED522FED7}" type="presParOf" srcId="{E95A2249-76EB-4F15-A1F0-4BD3050539CC}" destId="{27D7F6CE-21DC-4BFB-928A-43A33DB54858}" srcOrd="0" destOrd="0" presId="urn:microsoft.com/office/officeart/2005/8/layout/equation2"/>
    <dgm:cxn modelId="{652A9453-8EA4-4E38-9090-DFEB60DDFAEC}" type="presParOf" srcId="{E95A2249-76EB-4F15-A1F0-4BD3050539CC}" destId="{D34CD5EF-D3D6-4770-8E12-D50A6F876CCC}" srcOrd="1" destOrd="0" presId="urn:microsoft.com/office/officeart/2005/8/layout/equation2"/>
    <dgm:cxn modelId="{B7345BBF-9CD8-4270-A4AE-71B1E7792954}" type="presParOf" srcId="{E95A2249-76EB-4F15-A1F0-4BD3050539CC}" destId="{D8B50D21-2ABA-45E7-9345-B3A61D4BD4B1}" srcOrd="2" destOrd="0" presId="urn:microsoft.com/office/officeart/2005/8/layout/equation2"/>
    <dgm:cxn modelId="{39B62A08-8606-42F7-8A4F-B868B2051B45}" type="presParOf" srcId="{E95A2249-76EB-4F15-A1F0-4BD3050539CC}" destId="{5392B690-0F54-4B1F-AD00-F58282FA28F4}" srcOrd="3" destOrd="0" presId="urn:microsoft.com/office/officeart/2005/8/layout/equation2"/>
    <dgm:cxn modelId="{31B42E1B-131A-4F31-99E5-42F9AFE5D707}" type="presParOf" srcId="{E95A2249-76EB-4F15-A1F0-4BD3050539CC}" destId="{3BBDF17E-58DC-4203-9838-F6B16A61FA04}" srcOrd="4" destOrd="0" presId="urn:microsoft.com/office/officeart/2005/8/layout/equation2"/>
    <dgm:cxn modelId="{7CEDD60B-FEBF-4934-BC57-F9486FC4ED7E}" type="presParOf" srcId="{FF2A59E8-79DF-4F33-93CB-F033FCAEB28A}" destId="{C32181D9-DBB5-491E-BAFB-C33A4BA0BEE8}" srcOrd="1" destOrd="0" presId="urn:microsoft.com/office/officeart/2005/8/layout/equation2"/>
    <dgm:cxn modelId="{8CA23B8F-9E11-482F-A838-C7B935483019}" type="presParOf" srcId="{C32181D9-DBB5-491E-BAFB-C33A4BA0BEE8}" destId="{7778B780-3806-4645-9690-5DBB9DA47599}" srcOrd="0" destOrd="0" presId="urn:microsoft.com/office/officeart/2005/8/layout/equation2"/>
    <dgm:cxn modelId="{56E60F31-03CD-4A9A-8E73-2C311A8F2F80}" type="presParOf" srcId="{FF2A59E8-79DF-4F33-93CB-F033FCAEB28A}" destId="{CBADFA32-F0C6-4D53-9D38-F5D471835F5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7F6CE-21DC-4BFB-928A-43A33DB54858}">
      <dsp:nvSpPr>
        <dsp:cNvPr id="0" name=""/>
        <dsp:cNvSpPr/>
      </dsp:nvSpPr>
      <dsp:spPr>
        <a:xfrm>
          <a:off x="368264" y="1502"/>
          <a:ext cx="2497145" cy="24386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направления развития личности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733962" y="358627"/>
        <a:ext cx="1765749" cy="1724351"/>
      </dsp:txXfrm>
    </dsp:sp>
    <dsp:sp modelId="{D8B50D21-2ABA-45E7-9345-B3A61D4BD4B1}">
      <dsp:nvSpPr>
        <dsp:cNvPr id="0" name=""/>
        <dsp:cNvSpPr/>
      </dsp:nvSpPr>
      <dsp:spPr>
        <a:xfrm>
          <a:off x="1175397" y="2563706"/>
          <a:ext cx="882878" cy="882878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292422" y="2901319"/>
        <a:ext cx="648828" cy="207652"/>
      </dsp:txXfrm>
    </dsp:sp>
    <dsp:sp modelId="{3BBDF17E-58DC-4203-9838-F6B16A61FA04}">
      <dsp:nvSpPr>
        <dsp:cNvPr id="0" name=""/>
        <dsp:cNvSpPr/>
      </dsp:nvSpPr>
      <dsp:spPr>
        <a:xfrm>
          <a:off x="250948" y="3570187"/>
          <a:ext cx="2731777" cy="2675151"/>
        </a:xfrm>
        <a:prstGeom prst="ellipse">
          <a:avLst/>
        </a:prstGeom>
        <a:solidFill>
          <a:schemeClr val="accent3">
            <a:hueOff val="1187685"/>
            <a:satOff val="6397"/>
            <a:lumOff val="8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виды деятельности</a:t>
          </a:r>
          <a:endParaRPr lang="ru-RU" sz="2000" b="1" kern="1200" dirty="0"/>
        </a:p>
      </dsp:txBody>
      <dsp:txXfrm>
        <a:off x="651007" y="3961954"/>
        <a:ext cx="1931659" cy="1891617"/>
      </dsp:txXfrm>
    </dsp:sp>
    <dsp:sp modelId="{C32181D9-DBB5-491E-BAFB-C33A4BA0BEE8}">
      <dsp:nvSpPr>
        <dsp:cNvPr id="0" name=""/>
        <dsp:cNvSpPr/>
      </dsp:nvSpPr>
      <dsp:spPr>
        <a:xfrm>
          <a:off x="3211056" y="2840291"/>
          <a:ext cx="484060" cy="566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211056" y="2953543"/>
        <a:ext cx="338842" cy="339755"/>
      </dsp:txXfrm>
    </dsp:sp>
    <dsp:sp modelId="{CBADFA32-F0C6-4D53-9D38-F5D471835F58}">
      <dsp:nvSpPr>
        <dsp:cNvPr id="0" name=""/>
        <dsp:cNvSpPr/>
      </dsp:nvSpPr>
      <dsp:spPr>
        <a:xfrm>
          <a:off x="3896048" y="1601217"/>
          <a:ext cx="3044407" cy="3044407"/>
        </a:xfrm>
        <a:prstGeom prst="ellipse">
          <a:avLst/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Содержание внеурочной деятельности 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4341891" y="2047060"/>
        <a:ext cx="2152721" cy="215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71F414-8FA9-4AA6-BF20-91DF70E5B7F8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138C7D-076D-4368-A07F-BE8A7CA949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28670"/>
            <a:ext cx="6172200" cy="4089892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28604"/>
            <a:ext cx="6786610" cy="507209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Организация 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внеурочной  деятельности обучающихся на ступени основного общего образования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7467600" cy="487375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игровая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познавательная 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проблемно-ценностное общение</a:t>
            </a:r>
          </a:p>
          <a:p>
            <a:r>
              <a:rPr lang="ru-RU" sz="2800" b="1" i="1" dirty="0" err="1" smtClean="0">
                <a:latin typeface="Monotype Corsiva" pitchFamily="66" charset="0"/>
              </a:rPr>
              <a:t>досугово-развлекательная</a:t>
            </a:r>
            <a:endParaRPr lang="ru-RU" sz="2800" b="1" i="1" dirty="0" smtClean="0">
              <a:latin typeface="Monotype Corsiva" pitchFamily="66" charset="0"/>
            </a:endParaRPr>
          </a:p>
          <a:p>
            <a:r>
              <a:rPr lang="ru-RU" sz="2800" b="1" i="1" dirty="0" smtClean="0">
                <a:latin typeface="Monotype Corsiva" pitchFamily="66" charset="0"/>
              </a:rPr>
              <a:t>художественное творчество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социальное творчество (социально значимая волонтерская деятельность)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трудовая 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спортивно-оздоровительная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туристско-краеведческая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04" y="548680"/>
            <a:ext cx="3445616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92" y="3933056"/>
            <a:ext cx="3472639" cy="2301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формы внеурочной деятельности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072494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Познавательная деятельность:</a:t>
            </a:r>
            <a:r>
              <a:rPr lang="ru-RU" sz="2800" dirty="0" smtClean="0">
                <a:latin typeface="Monotype Corsiva" pitchFamily="66" charset="0"/>
              </a:rPr>
              <a:t> устный журнал, смотр знаний, викторина "Что? Где? Когда?", вечер разгаданных и неразгаданных тайн, неделя школьной науки, психологический практикум "Учись учиться", серия классных часов "Замечательные люди науки", "За страницами учебника"...</a:t>
            </a:r>
          </a:p>
          <a:p>
            <a:r>
              <a:rPr lang="ru-RU" sz="2800" b="1" dirty="0" smtClean="0">
                <a:latin typeface="Monotype Corsiva" pitchFamily="66" charset="0"/>
              </a:rPr>
              <a:t>Проблемно-ценностное общение:</a:t>
            </a:r>
            <a:r>
              <a:rPr lang="ru-RU" sz="2800" dirty="0" smtClean="0">
                <a:latin typeface="Monotype Corsiva" pitchFamily="66" charset="0"/>
              </a:rPr>
              <a:t> встречи в литературной (театральной, музыкальной) гостиной, конкурсы – посвящения, юбилейные творческие вечера, посещение мемориальных музеев, классные часы на морально-этические темы, часы интересных встреч, классные часы под разными рубриками, дискуссионные игры "дебаты", "третейский суд", </a:t>
            </a:r>
            <a:r>
              <a:rPr lang="ru-RU" sz="2800" dirty="0" smtClean="0">
                <a:latin typeface="Monotype Corsiva" pitchFamily="66" charset="0"/>
              </a:rPr>
              <a:t>«дискуссионные качели», школьная служба примирения…</a:t>
            </a:r>
            <a:endParaRPr lang="ru-RU" sz="28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формы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40240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Трудовая деятельность:</a:t>
            </a:r>
            <a:r>
              <a:rPr lang="ru-RU" sz="2800" dirty="0" smtClean="0">
                <a:latin typeface="Monotype Corsiva" pitchFamily="66" charset="0"/>
              </a:rPr>
              <a:t> работа по восстановлению памятников, дежурство по школе, оборудование спортплощадок, украшение школы к празднику, праздники труда, представление (защита) профессий, турнир умельцев, выставка технического творчества, неделя </a:t>
            </a:r>
            <a:r>
              <a:rPr lang="ru-RU" sz="2800" dirty="0" smtClean="0">
                <a:latin typeface="Monotype Corsiva" pitchFamily="66" charset="0"/>
              </a:rPr>
              <a:t>ремёсел, благоустройство школы, класса, сельского поселения, города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Социальное творчество: </a:t>
            </a:r>
            <a:r>
              <a:rPr lang="ru-RU" sz="2800" dirty="0" smtClean="0">
                <a:latin typeface="Monotype Corsiva" pitchFamily="66" charset="0"/>
              </a:rPr>
              <a:t> школа актива, акции милосердия и благотворительности, шефство над детским садом, праздник игры и игрушки для малышей, митинг, акции солидарности, Вахта памяти, шефская помощь ветеранам, "живая" </a:t>
            </a:r>
            <a:r>
              <a:rPr lang="ru-RU" sz="2800" dirty="0" smtClean="0">
                <a:latin typeface="Monotype Corsiva" pitchFamily="66" charset="0"/>
              </a:rPr>
              <a:t>газета, экологические десанты</a:t>
            </a:r>
            <a:endParaRPr lang="ru-RU" sz="28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формы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329642" cy="55452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Художественное творчество</a:t>
            </a:r>
            <a:r>
              <a:rPr lang="ru-RU" sz="2800" dirty="0" smtClean="0">
                <a:latin typeface="Monotype Corsiva" pitchFamily="66" charset="0"/>
              </a:rPr>
              <a:t>: бал, вечер художественной самодеятельности, этический театр, литературно-художественная композиция, вечер авторской песни, выпуск  литературного альманаха, музыкальная (литературная) гостиная, посещение театра, диспут, выставка "Малая Третьяковская галерея"…</a:t>
            </a:r>
          </a:p>
          <a:p>
            <a:r>
              <a:rPr lang="ru-RU" sz="2800" b="1" dirty="0" smtClean="0">
                <a:latin typeface="Monotype Corsiva" pitchFamily="66" charset="0"/>
              </a:rPr>
              <a:t>Спортивно-оздоровительная деятельность:</a:t>
            </a:r>
            <a:r>
              <a:rPr lang="ru-RU" sz="2800" dirty="0" smtClean="0">
                <a:latin typeface="Monotype Corsiva" pitchFamily="66" charset="0"/>
              </a:rPr>
              <a:t> День здоровья, туристический слёт, турпоход, "День бегуна", "Весёлые старты", "Вечер комических эстафет", "Малые Олимпийские игры", устный журнал "Спортивный калейдоскоп", "Турнир рыцарей", "Спортивный "Огонёк", "Школа здорового образа жизни"…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формы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86766" cy="5616720"/>
          </a:xfrm>
        </p:spPr>
        <p:txBody>
          <a:bodyPr/>
          <a:lstStyle/>
          <a:p>
            <a:r>
              <a:rPr lang="ru-RU" sz="3200" b="1" dirty="0" smtClean="0">
                <a:latin typeface="Monotype Corsiva" pitchFamily="66" charset="0"/>
              </a:rPr>
              <a:t>Деятельность свободного общения:</a:t>
            </a:r>
            <a:r>
              <a:rPr lang="ru-RU" sz="3200" dirty="0" smtClean="0">
                <a:latin typeface="Monotype Corsiva" pitchFamily="66" charset="0"/>
              </a:rPr>
              <a:t> вечер авторской песни, </a:t>
            </a:r>
            <a:r>
              <a:rPr lang="ru-RU" sz="3200" dirty="0" smtClean="0">
                <a:latin typeface="Monotype Corsiva" pitchFamily="66" charset="0"/>
              </a:rPr>
              <a:t>прогулки, </a:t>
            </a:r>
            <a:r>
              <a:rPr lang="ru-RU" sz="3200" dirty="0" smtClean="0">
                <a:latin typeface="Monotype Corsiva" pitchFamily="66" charset="0"/>
              </a:rPr>
              <a:t>вечер поэзии, "девичник" и "мальчишник", "сюрпризы дружбы", "конверт откровений", психологические игры и тренинги…</a:t>
            </a:r>
          </a:p>
          <a:p>
            <a:endParaRPr lang="ru-RU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418151" cy="2560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44866"/>
            <a:ext cx="3096344" cy="2683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реализация вариативных моделей организации внеурочной деятельности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1359432"/>
            <a:ext cx="4896544" cy="4873752"/>
          </a:xfrm>
        </p:spPr>
        <p:txBody>
          <a:bodyPr/>
          <a:lstStyle/>
          <a:p>
            <a:r>
              <a:rPr lang="ru-RU" sz="3200" b="1" dirty="0" smtClean="0">
                <a:latin typeface="Monotype Corsiva" pitchFamily="66" charset="0"/>
              </a:rPr>
              <a:t>формирование индивидуальных образовательных  траекторий (разработка и реализация программ, предусматривающих различные направления, виды и формы деятельности)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143250" cy="209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16835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реализация вариативных моделей организации внеурочной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62872" cy="48737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проектный метод</a:t>
            </a:r>
          </a:p>
          <a:p>
            <a:endParaRPr lang="ru-RU" sz="3200" b="1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школа полного дня</a:t>
            </a:r>
          </a:p>
          <a:p>
            <a:endParaRPr lang="ru-RU" sz="3200" b="1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сетевое взаимодействие с социальными партнёрами</a:t>
            </a: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200057" cy="2131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0"/>
            <a:ext cx="3110474" cy="23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3722"/>
            <a:ext cx="4834880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Результаты внеурочной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8186766" cy="398105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Monotype Corsiva" pitchFamily="66" charset="0"/>
              </a:rPr>
              <a:t>первый</a:t>
            </a:r>
            <a:r>
              <a:rPr lang="ru-RU" sz="3200" b="1" dirty="0" smtClean="0">
                <a:latin typeface="Monotype Corsiva" pitchFamily="66" charset="0"/>
              </a:rPr>
              <a:t>  уровень - приобретение школьником социальных знаний, представлений; </a:t>
            </a:r>
          </a:p>
          <a:p>
            <a:r>
              <a:rPr lang="ru-RU" sz="3200" b="1" u="sng" dirty="0" smtClean="0">
                <a:latin typeface="Monotype Corsiva" pitchFamily="66" charset="0"/>
              </a:rPr>
              <a:t>второй</a:t>
            </a:r>
            <a:r>
              <a:rPr lang="ru-RU" sz="3200" b="1" dirty="0" smtClean="0">
                <a:latin typeface="Monotype Corsiva" pitchFamily="66" charset="0"/>
              </a:rPr>
              <a:t>  уровень – формирование опыта переживаний, позитивных отношений школьника к базовым ценностям общества; </a:t>
            </a:r>
          </a:p>
          <a:p>
            <a:r>
              <a:rPr lang="ru-RU" sz="3200" b="1" u="sng" dirty="0" smtClean="0">
                <a:latin typeface="Monotype Corsiva" pitchFamily="66" charset="0"/>
              </a:rPr>
              <a:t>третий</a:t>
            </a:r>
            <a:r>
              <a:rPr lang="ru-RU" sz="3200" b="1" dirty="0" smtClean="0">
                <a:latin typeface="Monotype Corsiva" pitchFamily="66" charset="0"/>
              </a:rPr>
              <a:t>  уровень – получение школьником опыта самостоятельного социального действия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4" name="Объект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98" y="188638"/>
            <a:ext cx="3048887" cy="2191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типы программ внеурочной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sz="3200" b="1" i="1" dirty="0" smtClean="0">
                <a:latin typeface="Monotype Corsiva" pitchFamily="66" charset="0"/>
              </a:rPr>
              <a:t>комплексные программы;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</a:p>
          <a:p>
            <a:r>
              <a:rPr lang="ru-RU" sz="3200" b="1" dirty="0" smtClean="0">
                <a:latin typeface="Monotype Corsiva" pitchFamily="66" charset="0"/>
              </a:rPr>
              <a:t>- </a:t>
            </a:r>
            <a:r>
              <a:rPr lang="ru-RU" sz="3200" b="1" i="1" dirty="0" smtClean="0">
                <a:latin typeface="Monotype Corsiva" pitchFamily="66" charset="0"/>
              </a:rPr>
              <a:t>тематические программы;</a:t>
            </a:r>
          </a:p>
          <a:p>
            <a:r>
              <a:rPr lang="ru-RU" sz="3200" b="1" dirty="0" smtClean="0">
                <a:latin typeface="Monotype Corsiva" pitchFamily="66" charset="0"/>
              </a:rPr>
              <a:t> - </a:t>
            </a:r>
            <a:r>
              <a:rPr lang="ru-RU" sz="3200" b="1" i="1" dirty="0" smtClean="0">
                <a:latin typeface="Monotype Corsiva" pitchFamily="66" charset="0"/>
              </a:rPr>
              <a:t>программы, ориентированные на достижение результатов определенного уровня;</a:t>
            </a:r>
          </a:p>
          <a:p>
            <a:r>
              <a:rPr lang="ru-RU" sz="3200" b="1" dirty="0" smtClean="0">
                <a:latin typeface="Monotype Corsiva" pitchFamily="66" charset="0"/>
              </a:rPr>
              <a:t>- </a:t>
            </a:r>
            <a:r>
              <a:rPr lang="ru-RU" sz="3200" b="1" i="1" dirty="0" smtClean="0">
                <a:latin typeface="Monotype Corsiva" pitchFamily="66" charset="0"/>
              </a:rPr>
              <a:t>программы по конкретным видам внеурочной деятельности;</a:t>
            </a:r>
            <a:endParaRPr lang="ru-RU" sz="3200" b="1" dirty="0" smtClean="0">
              <a:latin typeface="Monotype Corsiva" pitchFamily="66" charset="0"/>
            </a:endParaRPr>
          </a:p>
          <a:p>
            <a:r>
              <a:rPr lang="ru-RU" sz="3200" b="1" i="1" dirty="0" smtClean="0">
                <a:latin typeface="Monotype Corsiva" pitchFamily="66" charset="0"/>
              </a:rPr>
              <a:t>- индивидуальные программы внеурочной деятельности.</a:t>
            </a:r>
            <a:endParaRPr lang="ru-RU" sz="32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Примерный план внеурочной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Примерная основная образовательная программа основного общего образования (</a:t>
            </a:r>
            <a:r>
              <a:rPr lang="ru-RU" sz="2000" dirty="0" smtClean="0">
                <a:latin typeface="Monotype Corsiva" pitchFamily="66" charset="0"/>
              </a:rPr>
              <a:t>одобрена решением федерального учебно-методического объединения по общему образованию, протокол от 8 апреля 2015 года, № 1/15)</a:t>
            </a:r>
          </a:p>
          <a:p>
            <a:pPr marL="0" indent="0">
              <a:buNone/>
            </a:pPr>
            <a:r>
              <a:rPr lang="ru-RU" sz="2800" dirty="0">
                <a:latin typeface="Monotype Corsiva" pitchFamily="66" charset="0"/>
              </a:rPr>
              <a:t>п</a:t>
            </a:r>
            <a:r>
              <a:rPr lang="ru-RU" sz="2800" dirty="0" smtClean="0">
                <a:latin typeface="Monotype Corsiva" pitchFamily="66" charset="0"/>
              </a:rPr>
              <a:t>. 3.1.2. </a:t>
            </a:r>
            <a:endParaRPr lang="ru-RU" sz="2800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Monotype Corsiva" pitchFamily="66" charset="0"/>
              </a:rPr>
              <a:t>План внеурочной деятельности представляет собой описание целостной системы функционирования образовательной организации в сфере внеурочной деятельности</a:t>
            </a:r>
          </a:p>
          <a:p>
            <a:pPr marL="0" indent="0">
              <a:buNone/>
            </a:pP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7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34563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Федеральный государственный  образовательный стандарт основного общего образования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(утвержден приказом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Минобрнауки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России от 17 декабря 2010 г.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№ 1897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III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ТРЕБОВАНИЯ К СТРУКТУРЕ ОСНОВНОЙ ОБРАЗОВАТЕЛЬНОЙ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ПРОГРАММЫ ОСНОВНОГО ОБЩЕГО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645024"/>
            <a:ext cx="7467600" cy="28289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13</a:t>
            </a:r>
            <a:r>
              <a:rPr lang="ru-RU" sz="2800" b="1" dirty="0">
                <a:latin typeface="Monotype Corsiva" pitchFamily="66" charset="0"/>
              </a:rPr>
              <a:t>. </a:t>
            </a:r>
            <a:r>
              <a:rPr lang="ru-RU" sz="2800" b="1" dirty="0" smtClean="0">
                <a:latin typeface="Monotype Corsiva" pitchFamily="66" charset="0"/>
              </a:rPr>
              <a:t>Основная </a:t>
            </a:r>
            <a:r>
              <a:rPr lang="ru-RU" sz="2800" b="1" dirty="0">
                <a:latin typeface="Monotype Corsiva" pitchFamily="66" charset="0"/>
              </a:rPr>
              <a:t>образовательная программа основного общего образования реализуется образовательным учреждением через урочную и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внеурочную </a:t>
            </a:r>
            <a:r>
              <a:rPr lang="ru-RU" sz="2800" b="1" dirty="0">
                <a:latin typeface="Monotype Corsiva" pitchFamily="66" charset="0"/>
              </a:rPr>
              <a:t>деятельность с соблюдением требований государственных санитарно-эпидемиологических правил и нормативов.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917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Примерный план внеурочной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58204" cy="54024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план организации деятельности ученических сообществ </a:t>
            </a:r>
          </a:p>
          <a:p>
            <a:r>
              <a:rPr lang="ru-RU" sz="2800" b="1" dirty="0" smtClean="0">
                <a:latin typeface="Monotype Corsiva" pitchFamily="66" charset="0"/>
              </a:rPr>
              <a:t>план внеурочной деятельности по учебным предметам образовательной программы</a:t>
            </a:r>
          </a:p>
          <a:p>
            <a:r>
              <a:rPr lang="ru-RU" sz="2800" b="1" dirty="0" smtClean="0">
                <a:latin typeface="Monotype Corsiva" pitchFamily="66" charset="0"/>
              </a:rPr>
              <a:t>план организационного обеспечения учебной деятельности</a:t>
            </a:r>
          </a:p>
          <a:p>
            <a:r>
              <a:rPr lang="ru-RU" sz="2800" b="1" dirty="0" smtClean="0">
                <a:latin typeface="Monotype Corsiva" pitchFamily="66" charset="0"/>
              </a:rPr>
              <a:t>план работы по организации педагогической поддержки обучающихся</a:t>
            </a:r>
          </a:p>
          <a:p>
            <a:r>
              <a:rPr lang="ru-RU" sz="2800" b="1" dirty="0" smtClean="0">
                <a:latin typeface="Monotype Corsiva" pitchFamily="66" charset="0"/>
              </a:rPr>
              <a:t>план работы по обеспечению благополучия обучающихся в пространстве общеобразовательной школы </a:t>
            </a:r>
          </a:p>
          <a:p>
            <a:r>
              <a:rPr lang="ru-RU" sz="2800" b="1" dirty="0" smtClean="0">
                <a:latin typeface="Monotype Corsiva" pitchFamily="66" charset="0"/>
              </a:rPr>
              <a:t>план воспитательных мероприятий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модели примерного плана внеурочной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86808" cy="487375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Monotype Corsiva" pitchFamily="66" charset="0"/>
              </a:rPr>
              <a:t>модель плана с преобладанием общественной самоорганизации обучающихся;</a:t>
            </a:r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модель плана с преобладанием педагогической поддержки обучающихся;</a:t>
            </a:r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модель плана с преобладанием работы по обеспечению благополучия обучающихся в пространстве общеобразовательной школы;</a:t>
            </a:r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модель плана с преобладанием воспитательных мероприятий; </a:t>
            </a:r>
          </a:p>
          <a:p>
            <a:r>
              <a:rPr lang="ru-RU" sz="3200" b="1" dirty="0" smtClean="0">
                <a:latin typeface="Monotype Corsiva" pitchFamily="66" charset="0"/>
              </a:rPr>
              <a:t> модель плана с преобладанием учебно-познавательной деятельности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7467600" cy="60007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Количество часов, выделяемых на внеурочную деятельность, составляет за 5 лет обучения на этапе основной школы не более 1750 часов, в год – не более 350 часов</a:t>
            </a:r>
          </a:p>
          <a:p>
            <a:pPr>
              <a:buNone/>
            </a:pPr>
            <a:endParaRPr lang="ru-RU" sz="3200" b="1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Величина недельной образовательной нагрузки (количество занятий), реализуемой через внеурочную деятельность, определяется за пределами количества часов, отведенных на освоение обучающимися учебного плана, но не более 10 часов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7047" y="188640"/>
            <a:ext cx="8186766" cy="48737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Для недопущения перегрузки обучающихся допускается перенос образовательной нагрузки, реализуемой через внеурочную деятельность, на периоды каникул, но не более 1/2 количества часов. 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94" y="4098826"/>
            <a:ext cx="2639619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4706" b="7277"/>
          <a:stretch/>
        </p:blipFill>
        <p:spPr>
          <a:xfrm>
            <a:off x="5796136" y="1700808"/>
            <a:ext cx="2937163" cy="2264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98" y="2181878"/>
            <a:ext cx="3635896" cy="2425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62" y="4509120"/>
            <a:ext cx="2630810" cy="1973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2" y="4077072"/>
            <a:ext cx="2743480" cy="2109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расходы времени на отдельные направления плана внеурочной деятельности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pPr lvl="0"/>
            <a:r>
              <a:rPr lang="ru-RU" sz="3200" b="1" dirty="0" smtClean="0">
                <a:latin typeface="Monotype Corsiva" pitchFamily="66" charset="0"/>
              </a:rPr>
              <a:t>на деятельность ученических сообществ и воспитательные мероприятия  - от 2 до 3 часов, при этом при подготовке и проведении коллективных дел за 1–2 недели может быть использовано до 20 часов (бюджет времени, отведенного на реализацию плана внеурочной деятельности);</a:t>
            </a:r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на внеурочную деятельность по учебным предметам еженедельно – от 1 до 2 часов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расходы времени на отдельные направления плана внеурочной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latin typeface="Monotype Corsiva" pitchFamily="66" charset="0"/>
              </a:rPr>
              <a:t>на организационное обеспечение учебной деятельности еженедельно – до 1 часа, </a:t>
            </a:r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на осуществление педагогической поддержки социализации обучающихся еженедельно – от 1 до 2 часов, </a:t>
            </a:r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на обеспечение благополучия школьника еженедельно – от 1 до 2 часов.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901014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Итоговыми результатами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внеучебных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достижений за период основной школы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58204" cy="51880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 smtClean="0">
                <a:latin typeface="Monotype Corsiva" pitchFamily="66" charset="0"/>
              </a:rPr>
              <a:t>участие в конкурсах, выставках выше школьного уровня;</a:t>
            </a:r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победа в конкурсах, выставках, соревнованиях; </a:t>
            </a:r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участие в научно-практических конференциях, форумах;</a:t>
            </a:r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авторские публикации в изданиях выше школьного уровня;</a:t>
            </a:r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авторские проекты, изобретения, получившие общественное одобрение;</a:t>
            </a:r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успешное прохождение социальной и профессиональной практики;</a:t>
            </a:r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плодотворное участие в работе выборных органов общественного управления и самоуправления;</a:t>
            </a:r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получение грантов, стипендий, премий, гражданских наград;</a:t>
            </a:r>
          </a:p>
          <a:p>
            <a:pPr lvl="0"/>
            <a:r>
              <a:rPr lang="ru-RU" sz="2800" b="1" dirty="0" smtClean="0">
                <a:latin typeface="Monotype Corsiva" pitchFamily="66" charset="0"/>
              </a:rPr>
              <a:t>лидирование в общепризнанных рейтингах.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573016"/>
            <a:ext cx="8280920" cy="36737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Под внеурочной деятельностью понимается образовательная деятельность, осуществляемая в отличных от классно-урочной формах и направленная на достижение результатов освоения основной образовательной программы.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104457" cy="3064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8705" y="0"/>
            <a:ext cx="4790336" cy="6311054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Внеурочная деятельность – проявляемая вне уроков активность детей, обусловленная их интересами и потребностями, направленная на познание и преобразование себя и окружающей действительности, играющая важную роль в развитии обучающихся и формировании ученического коллектива (Е.Н.Степанов).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8" y="116632"/>
            <a:ext cx="284353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/>
          <a:stretch/>
        </p:blipFill>
        <p:spPr>
          <a:xfrm>
            <a:off x="1331640" y="2268668"/>
            <a:ext cx="2872157" cy="2348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/>
          <a:stretch/>
        </p:blipFill>
        <p:spPr>
          <a:xfrm>
            <a:off x="201869" y="4437112"/>
            <a:ext cx="2697623" cy="22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680520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внеурочной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4896544" cy="419708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b="1" dirty="0" smtClean="0">
                <a:latin typeface="Monotype Corsiva" pitchFamily="66" charset="0"/>
              </a:rPr>
              <a:t>Реализация учебного плана образовательного учреждения  -   часть, формируемая участниками образовательного процесса (</a:t>
            </a:r>
            <a:r>
              <a:rPr lang="ru-RU" sz="3200" b="1" i="1" dirty="0" smtClean="0">
                <a:latin typeface="Monotype Corsiva" pitchFamily="66" charset="0"/>
              </a:rPr>
              <a:t>школьные научные общества, научные исследования, курсы по выбору и т.д.).</a:t>
            </a:r>
            <a:endParaRPr lang="ru-RU" sz="32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0"/>
            <a:ext cx="3333124" cy="3215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57" y="3861048"/>
            <a:ext cx="3329947" cy="2497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внеурочной деятельности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721" y="3717032"/>
            <a:ext cx="8324328" cy="3672408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latin typeface="Monotype Corsiva" pitchFamily="66" charset="0"/>
              </a:rPr>
              <a:t>Деятельность специалистов сферы воспитания в рамках функциональных обязанностей </a:t>
            </a:r>
            <a:endParaRPr lang="ru-RU" sz="3200" b="1" dirty="0" smtClean="0">
              <a:latin typeface="Monotype Corsiva" pitchFamily="66" charset="0"/>
            </a:endParaRPr>
          </a:p>
          <a:p>
            <a:pPr marL="0" lvl="0" indent="0">
              <a:buNone/>
            </a:pPr>
            <a:r>
              <a:rPr lang="ru-RU" sz="3200" b="1" dirty="0" smtClean="0">
                <a:latin typeface="Monotype Corsiva" pitchFamily="66" charset="0"/>
              </a:rPr>
              <a:t>(</a:t>
            </a:r>
            <a:r>
              <a:rPr lang="ru-RU" sz="3200" b="1" i="1" dirty="0" smtClean="0">
                <a:latin typeface="Monotype Corsiva" pitchFamily="66" charset="0"/>
              </a:rPr>
              <a:t>старшего </a:t>
            </a:r>
            <a:r>
              <a:rPr lang="ru-RU" sz="3200" b="1" i="1" dirty="0" smtClean="0">
                <a:latin typeface="Monotype Corsiva" pitchFamily="66" charset="0"/>
              </a:rPr>
              <a:t>вожатого, социального педагога, </a:t>
            </a:r>
            <a:r>
              <a:rPr lang="ru-RU" sz="3200" b="1" i="1" dirty="0" smtClean="0">
                <a:latin typeface="Monotype Corsiva" pitchFamily="66" charset="0"/>
              </a:rPr>
              <a:t>  педагога-психолога</a:t>
            </a:r>
            <a:r>
              <a:rPr lang="ru-RU" sz="3200" b="1" i="1" dirty="0" smtClean="0">
                <a:latin typeface="Monotype Corsiva" pitchFamily="66" charset="0"/>
              </a:rPr>
              <a:t>, педагога-организатора, классного руководителя</a:t>
            </a:r>
            <a:r>
              <a:rPr lang="ru-RU" sz="3200" b="1" dirty="0" smtClean="0">
                <a:latin typeface="Monotype Corsiva" pitchFamily="66" charset="0"/>
              </a:rPr>
              <a:t>)</a:t>
            </a:r>
            <a:endParaRPr lang="ru-RU" sz="32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428625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внеурочной деятельности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32066" y="1052736"/>
            <a:ext cx="5355346" cy="52383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200" b="1" dirty="0" smtClean="0">
                <a:latin typeface="Monotype Corsiva" pitchFamily="66" charset="0"/>
              </a:rPr>
              <a:t>Дополнительное образование детей в условиях школы (</a:t>
            </a:r>
            <a:r>
              <a:rPr lang="ru-RU" sz="3200" b="1" i="1" dirty="0" smtClean="0">
                <a:latin typeface="Monotype Corsiva" pitchFamily="66" charset="0"/>
              </a:rPr>
              <a:t>секции, творческие объединения, лагерные смены и пр.).</a:t>
            </a:r>
          </a:p>
          <a:p>
            <a:pPr lvl="0">
              <a:buNone/>
            </a:pPr>
            <a:endParaRPr lang="ru-RU" sz="3200" b="1" i="1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Дополнительное образование детей в условиях </a:t>
            </a:r>
            <a:r>
              <a:rPr lang="ru-RU" sz="3200" b="1" dirty="0" smtClean="0">
                <a:latin typeface="Monotype Corsiva" pitchFamily="66" charset="0"/>
              </a:rPr>
              <a:t> УДОД</a:t>
            </a:r>
            <a:r>
              <a:rPr lang="ru-RU" sz="3200" b="1" dirty="0" smtClean="0">
                <a:latin typeface="Monotype Corsiva" pitchFamily="66" charset="0"/>
              </a:rPr>
              <a:t>, культуры, спорта  (использование кадровых и материально-технических ресурсов  на базе учреждений - партнёров либо на базе школы).</a:t>
            </a:r>
          </a:p>
          <a:p>
            <a:pPr lvl="0"/>
            <a:endParaRPr lang="ru-RU" sz="32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Объект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3324562" cy="26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6"/>
          <a:stretch/>
        </p:blipFill>
        <p:spPr>
          <a:xfrm>
            <a:off x="235007" y="1268760"/>
            <a:ext cx="3121777" cy="1924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80003609"/>
              </p:ext>
            </p:extLst>
          </p:nvPr>
        </p:nvGraphicFramePr>
        <p:xfrm>
          <a:off x="928662" y="357166"/>
          <a:ext cx="7191404" cy="624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04664"/>
            <a:ext cx="4392488" cy="14981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развития личности детей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39752" y="2564904"/>
            <a:ext cx="5338936" cy="3965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общекультурное </a:t>
            </a:r>
          </a:p>
          <a:p>
            <a:r>
              <a:rPr lang="ru-RU" sz="3600" b="1" dirty="0" err="1" smtClean="0">
                <a:latin typeface="Monotype Corsiva" pitchFamily="66" charset="0"/>
              </a:rPr>
              <a:t>общеинтеллектуальное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r>
              <a:rPr lang="ru-RU" sz="3600" b="1" dirty="0" smtClean="0">
                <a:latin typeface="Monotype Corsiva" pitchFamily="66" charset="0"/>
              </a:rPr>
              <a:t>социальное</a:t>
            </a:r>
          </a:p>
          <a:p>
            <a:r>
              <a:rPr lang="ru-RU" sz="3600" b="1" dirty="0" smtClean="0">
                <a:latin typeface="Monotype Corsiva" pitchFamily="66" charset="0"/>
              </a:rPr>
              <a:t> духовно-нравственное</a:t>
            </a:r>
          </a:p>
          <a:p>
            <a:r>
              <a:rPr lang="ru-RU" sz="3600" b="1" dirty="0" smtClean="0">
                <a:latin typeface="Monotype Corsiva" pitchFamily="66" charset="0"/>
              </a:rPr>
              <a:t> спортивно-оздоровительное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384377" cy="2253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619</TotalTime>
  <Words>1079</Words>
  <Application>Microsoft Office PowerPoint</Application>
  <PresentationFormat>Экран (4:3)</PresentationFormat>
  <Paragraphs>105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 </vt:lpstr>
      <vt:lpstr>           Федеральный государственный  образовательный стандарт основного общего образования (утвержден приказом Минобрнауки России от 17 декабря 2010 г.  № 1897  III. ТРЕБОВАНИЯ К СТРУКТУРЕ ОСНОВНОЙ ОБРАЗОВАТЕЛЬНОЙ ПРОГРАММЫ ОСНОВНОГО ОБЩЕГО ОБРАЗОВАНИЯ </vt:lpstr>
      <vt:lpstr>Презентация PowerPoint</vt:lpstr>
      <vt:lpstr>Презентация PowerPoint</vt:lpstr>
      <vt:lpstr>Направления внеурочной деятельности</vt:lpstr>
      <vt:lpstr>Направления внеурочной деятельности</vt:lpstr>
      <vt:lpstr>Направления внеурочной деятельности</vt:lpstr>
      <vt:lpstr>Презентация PowerPoint</vt:lpstr>
      <vt:lpstr>Направления развития личности детей</vt:lpstr>
      <vt:lpstr>Виды деятельности</vt:lpstr>
      <vt:lpstr>формы внеурочной деятельности</vt:lpstr>
      <vt:lpstr>формы внеурочной деятельности</vt:lpstr>
      <vt:lpstr>формы внеурочной деятельности</vt:lpstr>
      <vt:lpstr>формы внеурочной деятельности</vt:lpstr>
      <vt:lpstr>реализация вариативных моделей организации внеурочной деятельности</vt:lpstr>
      <vt:lpstr>реализация вариативных моделей организации внеурочной деятельности</vt:lpstr>
      <vt:lpstr>Результаты внеурочной деятельности</vt:lpstr>
      <vt:lpstr>типы программ внеурочной деятельности</vt:lpstr>
      <vt:lpstr>Примерный план внеурочной деятельности</vt:lpstr>
      <vt:lpstr>Примерный план внеурочной деятельности</vt:lpstr>
      <vt:lpstr>модели примерного плана внеурочной деятельности</vt:lpstr>
      <vt:lpstr>Презентация PowerPoint</vt:lpstr>
      <vt:lpstr>Презентация PowerPoint</vt:lpstr>
      <vt:lpstr>расходы времени на отдельные направления плана внеурочной деятельности </vt:lpstr>
      <vt:lpstr>расходы времени на отдельные направления плана внеурочной деятельности </vt:lpstr>
      <vt:lpstr> Итоговыми результатами внеучебных достижений за период основной школы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Солнышко</cp:lastModifiedBy>
  <cp:revision>55</cp:revision>
  <dcterms:created xsi:type="dcterms:W3CDTF">2015-06-29T03:19:05Z</dcterms:created>
  <dcterms:modified xsi:type="dcterms:W3CDTF">2015-06-29T18:29:39Z</dcterms:modified>
</cp:coreProperties>
</file>