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0" r:id="rId3"/>
    <p:sldId id="260" r:id="rId4"/>
    <p:sldId id="296" r:id="rId5"/>
    <p:sldId id="295" r:id="rId6"/>
    <p:sldId id="267" r:id="rId7"/>
    <p:sldId id="289" r:id="rId8"/>
    <p:sldId id="268" r:id="rId9"/>
    <p:sldId id="292" r:id="rId10"/>
    <p:sldId id="287" r:id="rId11"/>
    <p:sldId id="276" r:id="rId12"/>
    <p:sldId id="270" r:id="rId13"/>
    <p:sldId id="277" r:id="rId14"/>
    <p:sldId id="271" r:id="rId15"/>
    <p:sldId id="281" r:id="rId16"/>
    <p:sldId id="285" r:id="rId17"/>
    <p:sldId id="282" r:id="rId18"/>
    <p:sldId id="284" r:id="rId19"/>
    <p:sldId id="283" r:id="rId20"/>
    <p:sldId id="272" r:id="rId21"/>
    <p:sldId id="274" r:id="rId22"/>
    <p:sldId id="273" r:id="rId23"/>
    <p:sldId id="280" r:id="rId24"/>
    <p:sldId id="261" r:id="rId25"/>
    <p:sldId id="286" r:id="rId26"/>
    <p:sldId id="259" r:id="rId27"/>
    <p:sldId id="293" r:id="rId28"/>
    <p:sldId id="26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 varScale="1">
        <p:scale>
          <a:sx n="73" d="100"/>
          <a:sy n="73" d="100"/>
        </p:scale>
        <p:origin x="-10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9596E-1786-4376-8D9C-A80BC354C2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AF1B8B-E074-4FFA-AEB3-C04F9270B319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b="1" i="1" dirty="0" smtClean="0">
              <a:solidFill>
                <a:srgbClr val="C00000"/>
              </a:solidFill>
            </a:rPr>
            <a:t>Фестиваль</a:t>
          </a:r>
          <a:r>
            <a:rPr lang="ru-RU" sz="2100" b="1" i="1" dirty="0" smtClean="0">
              <a:solidFill>
                <a:srgbClr val="C00000"/>
              </a:solidFill>
            </a:rPr>
            <a:t> </a:t>
          </a:r>
          <a:r>
            <a:rPr lang="ru-RU" sz="2800" b="1" i="1" dirty="0" smtClean="0">
              <a:solidFill>
                <a:srgbClr val="C00000"/>
              </a:solidFill>
            </a:rPr>
            <a:t>фестивалей</a:t>
          </a:r>
          <a:endParaRPr lang="ru-RU" sz="2100" b="1" i="1" dirty="0">
            <a:solidFill>
              <a:srgbClr val="C00000"/>
            </a:solidFill>
          </a:endParaRPr>
        </a:p>
      </dgm:t>
    </dgm:pt>
    <dgm:pt modelId="{8889CFE8-1DE4-4D20-90D2-BC96FC30B3D1}" type="parTrans" cxnId="{0AA8548B-DDC9-4A86-A533-B1C779D2A7C2}">
      <dgm:prSet/>
      <dgm:spPr/>
      <dgm:t>
        <a:bodyPr/>
        <a:lstStyle/>
        <a:p>
          <a:endParaRPr lang="ru-RU"/>
        </a:p>
      </dgm:t>
    </dgm:pt>
    <dgm:pt modelId="{1AA3EC41-F118-4A2F-BE5C-D3323865A3FA}" type="sibTrans" cxnId="{0AA8548B-DDC9-4A86-A533-B1C779D2A7C2}">
      <dgm:prSet/>
      <dgm:spPr/>
      <dgm:t>
        <a:bodyPr/>
        <a:lstStyle/>
        <a:p>
          <a:endParaRPr lang="ru-RU"/>
        </a:p>
      </dgm:t>
    </dgm:pt>
    <dgm:pt modelId="{881DC822-EBA4-4DB6-9B33-F455532141F9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b="1" i="1" dirty="0" smtClean="0">
              <a:solidFill>
                <a:srgbClr val="C00000"/>
              </a:solidFill>
            </a:rPr>
            <a:t>Клубный</a:t>
          </a:r>
          <a:r>
            <a:rPr lang="ru-RU" sz="2100" b="1" i="1" dirty="0" smtClean="0">
              <a:solidFill>
                <a:srgbClr val="C00000"/>
              </a:solidFill>
            </a:rPr>
            <a:t> </a:t>
          </a:r>
          <a:r>
            <a:rPr lang="ru-RU" sz="2800" b="1" i="1" dirty="0" smtClean="0">
              <a:solidFill>
                <a:srgbClr val="C00000"/>
              </a:solidFill>
            </a:rPr>
            <a:t>путь</a:t>
          </a:r>
          <a:endParaRPr lang="ru-RU" sz="2100" b="1" i="1" dirty="0">
            <a:solidFill>
              <a:srgbClr val="C00000"/>
            </a:solidFill>
          </a:endParaRPr>
        </a:p>
      </dgm:t>
    </dgm:pt>
    <dgm:pt modelId="{7BE7011F-655E-4494-9AE9-77A9FA84B40D}" type="parTrans" cxnId="{4EA61BAF-7731-4CB5-A724-1425CD764C25}">
      <dgm:prSet/>
      <dgm:spPr/>
      <dgm:t>
        <a:bodyPr/>
        <a:lstStyle/>
        <a:p>
          <a:endParaRPr lang="ru-RU"/>
        </a:p>
      </dgm:t>
    </dgm:pt>
    <dgm:pt modelId="{261F3084-332A-4FE9-8451-DA6BA4822F36}" type="sibTrans" cxnId="{4EA61BAF-7731-4CB5-A724-1425CD764C25}">
      <dgm:prSet/>
      <dgm:spPr/>
      <dgm:t>
        <a:bodyPr/>
        <a:lstStyle/>
        <a:p>
          <a:endParaRPr lang="ru-RU"/>
        </a:p>
      </dgm:t>
    </dgm:pt>
    <dgm:pt modelId="{43291BD6-9B7A-40AC-85E6-776893E0C971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b="1" i="1" dirty="0" smtClean="0">
              <a:solidFill>
                <a:srgbClr val="C00000"/>
              </a:solidFill>
            </a:rPr>
            <a:t>Демократический</a:t>
          </a:r>
          <a:r>
            <a:rPr lang="ru-RU" sz="2400" b="1" i="1" dirty="0" smtClean="0">
              <a:solidFill>
                <a:srgbClr val="C00000"/>
              </a:solidFill>
            </a:rPr>
            <a:t> </a:t>
          </a:r>
          <a:r>
            <a:rPr lang="ru-RU" sz="2800" b="1" i="1" dirty="0" smtClean="0">
              <a:solidFill>
                <a:srgbClr val="C00000"/>
              </a:solidFill>
            </a:rPr>
            <a:t>проект</a:t>
          </a:r>
          <a:endParaRPr lang="ru-RU" sz="2400" b="1" i="1" dirty="0">
            <a:solidFill>
              <a:srgbClr val="C00000"/>
            </a:solidFill>
          </a:endParaRPr>
        </a:p>
      </dgm:t>
    </dgm:pt>
    <dgm:pt modelId="{F7FCF29D-5D5D-45EF-92CB-BE824B3F25CF}" type="parTrans" cxnId="{F07810D0-CBB4-4210-AC37-046BDAEC424A}">
      <dgm:prSet/>
      <dgm:spPr/>
      <dgm:t>
        <a:bodyPr/>
        <a:lstStyle/>
        <a:p>
          <a:endParaRPr lang="ru-RU"/>
        </a:p>
      </dgm:t>
    </dgm:pt>
    <dgm:pt modelId="{885625E8-A557-493F-A872-E7421FF53D82}" type="sibTrans" cxnId="{F07810D0-CBB4-4210-AC37-046BDAEC424A}">
      <dgm:prSet/>
      <dgm:spPr/>
      <dgm:t>
        <a:bodyPr/>
        <a:lstStyle/>
        <a:p>
          <a:endParaRPr lang="ru-RU"/>
        </a:p>
      </dgm:t>
    </dgm:pt>
    <dgm:pt modelId="{9ABE0DAC-98F0-484A-A360-78AEF55A17DA}">
      <dgm:prSet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годовой цикл мероприятий обсуждается и принимается в конце предыдущего или в начале нового года учебного года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40F3CD8-B599-40E4-87A3-9421447E1DC7}" type="parTrans" cxnId="{D8D6E853-E440-4CBC-93A7-11A39CC78266}">
      <dgm:prSet/>
      <dgm:spPr/>
      <dgm:t>
        <a:bodyPr/>
        <a:lstStyle/>
        <a:p>
          <a:endParaRPr lang="ru-RU"/>
        </a:p>
      </dgm:t>
    </dgm:pt>
    <dgm:pt modelId="{D1D2FEDF-67B3-4BC9-948D-D12DB096A932}" type="sibTrans" cxnId="{D8D6E853-E440-4CBC-93A7-11A39CC78266}">
      <dgm:prSet/>
      <dgm:spPr/>
      <dgm:t>
        <a:bodyPr/>
        <a:lstStyle/>
        <a:p>
          <a:endParaRPr lang="ru-RU"/>
        </a:p>
      </dgm:t>
    </dgm:pt>
    <dgm:pt modelId="{35E2DFEB-7C33-4EFE-97B7-D941C45DDDB9}">
      <dgm:prSet/>
      <dgm:spPr/>
      <dgm:t>
        <a:bodyPr/>
        <a:lstStyle/>
        <a:p>
          <a:r>
            <a:rPr lang="ru-RU" smtClean="0"/>
            <a:t>полугодовой цикл мероприятий, разработанный группой школьников и победивший в ходе демократических выборов</a:t>
          </a:r>
          <a:endParaRPr lang="ru-RU"/>
        </a:p>
      </dgm:t>
    </dgm:pt>
    <dgm:pt modelId="{DBCD1D50-9228-4C57-939D-A1EAA76F3ED9}" type="parTrans" cxnId="{A046C2E4-FDB4-454C-88C6-BD5301C386ED}">
      <dgm:prSet/>
      <dgm:spPr/>
      <dgm:t>
        <a:bodyPr/>
        <a:lstStyle/>
        <a:p>
          <a:endParaRPr lang="ru-RU"/>
        </a:p>
      </dgm:t>
    </dgm:pt>
    <dgm:pt modelId="{495B5B4A-6E13-4944-B07B-B37814450A77}" type="sibTrans" cxnId="{A046C2E4-FDB4-454C-88C6-BD5301C386ED}">
      <dgm:prSet/>
      <dgm:spPr/>
      <dgm:t>
        <a:bodyPr/>
        <a:lstStyle/>
        <a:p>
          <a:endParaRPr lang="ru-RU"/>
        </a:p>
      </dgm:t>
    </dgm:pt>
    <dgm:pt modelId="{88BA234E-0B6B-42DA-9C5D-616C99D36967}">
      <dgm:prSet/>
      <dgm:spPr/>
      <dgm:t>
        <a:bodyPr/>
        <a:lstStyle/>
        <a:p>
          <a:r>
            <a:rPr lang="ru-RU" smtClean="0"/>
            <a:t>полугодовой цикл мероприятий результат соглашения клубных объединений</a:t>
          </a:r>
          <a:endParaRPr lang="ru-RU"/>
        </a:p>
      </dgm:t>
    </dgm:pt>
    <dgm:pt modelId="{D4678D63-250B-48C9-81E0-75E53EDE120B}" type="parTrans" cxnId="{7B41DA3B-D673-4666-86BD-BACCA68A001E}">
      <dgm:prSet/>
      <dgm:spPr/>
      <dgm:t>
        <a:bodyPr/>
        <a:lstStyle/>
        <a:p>
          <a:endParaRPr lang="ru-RU"/>
        </a:p>
      </dgm:t>
    </dgm:pt>
    <dgm:pt modelId="{B9106388-FDCF-469D-8F9D-D5ADAB56B5D5}" type="sibTrans" cxnId="{7B41DA3B-D673-4666-86BD-BACCA68A001E}">
      <dgm:prSet/>
      <dgm:spPr/>
      <dgm:t>
        <a:bodyPr/>
        <a:lstStyle/>
        <a:p>
          <a:endParaRPr lang="ru-RU"/>
        </a:p>
      </dgm:t>
    </dgm:pt>
    <dgm:pt modelId="{A3C71F95-8215-4274-A02A-71DADCEFE45E}" type="pres">
      <dgm:prSet presAssocID="{9529596E-1786-4376-8D9C-A80BC354C25D}" presName="linear" presStyleCnt="0">
        <dgm:presLayoutVars>
          <dgm:dir/>
          <dgm:animLvl val="lvl"/>
          <dgm:resizeHandles val="exact"/>
        </dgm:presLayoutVars>
      </dgm:prSet>
      <dgm:spPr/>
    </dgm:pt>
    <dgm:pt modelId="{0BB9123A-25D5-4F97-8172-B56C586B6919}" type="pres">
      <dgm:prSet presAssocID="{0AAF1B8B-E074-4FFA-AEB3-C04F9270B319}" presName="parentLin" presStyleCnt="0"/>
      <dgm:spPr/>
    </dgm:pt>
    <dgm:pt modelId="{768517A8-E745-4409-AB98-12F2BFE9F4F2}" type="pres">
      <dgm:prSet presAssocID="{0AAF1B8B-E074-4FFA-AEB3-C04F9270B319}" presName="parentLeftMargin" presStyleLbl="node1" presStyleIdx="0" presStyleCnt="3"/>
      <dgm:spPr/>
    </dgm:pt>
    <dgm:pt modelId="{D1CCCE16-1E97-4992-8DB6-AD2974D88F96}" type="pres">
      <dgm:prSet presAssocID="{0AAF1B8B-E074-4FFA-AEB3-C04F9270B31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E13962-E4D3-4A7A-AC64-CC43E93DCA56}" type="pres">
      <dgm:prSet presAssocID="{0AAF1B8B-E074-4FFA-AEB3-C04F9270B319}" presName="negativeSpace" presStyleCnt="0"/>
      <dgm:spPr/>
    </dgm:pt>
    <dgm:pt modelId="{C6B9A8E4-D417-42A8-A432-26C9917A7E4B}" type="pres">
      <dgm:prSet presAssocID="{0AAF1B8B-E074-4FFA-AEB3-C04F9270B319}" presName="childText" presStyleLbl="conFgAcc1" presStyleIdx="0" presStyleCnt="3">
        <dgm:presLayoutVars>
          <dgm:bulletEnabled val="1"/>
        </dgm:presLayoutVars>
      </dgm:prSet>
      <dgm:spPr/>
    </dgm:pt>
    <dgm:pt modelId="{49ADDACE-9C51-490E-9056-5B28B2DFDD8A}" type="pres">
      <dgm:prSet presAssocID="{1AA3EC41-F118-4A2F-BE5C-D3323865A3FA}" presName="spaceBetweenRectangles" presStyleCnt="0"/>
      <dgm:spPr/>
    </dgm:pt>
    <dgm:pt modelId="{1C0F534E-2FE7-4C62-8ACF-A64DCE357367}" type="pres">
      <dgm:prSet presAssocID="{881DC822-EBA4-4DB6-9B33-F455532141F9}" presName="parentLin" presStyleCnt="0"/>
      <dgm:spPr/>
    </dgm:pt>
    <dgm:pt modelId="{A0A8FD3B-6974-46DD-8CFF-77BF849596D8}" type="pres">
      <dgm:prSet presAssocID="{881DC822-EBA4-4DB6-9B33-F455532141F9}" presName="parentLeftMargin" presStyleLbl="node1" presStyleIdx="0" presStyleCnt="3"/>
      <dgm:spPr/>
    </dgm:pt>
    <dgm:pt modelId="{612A3782-17E0-49B3-93DE-4DB80A8CE898}" type="pres">
      <dgm:prSet presAssocID="{881DC822-EBA4-4DB6-9B33-F455532141F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27D8A-A4A8-48A7-B5C9-3C260DB7FDBE}" type="pres">
      <dgm:prSet presAssocID="{881DC822-EBA4-4DB6-9B33-F455532141F9}" presName="negativeSpace" presStyleCnt="0"/>
      <dgm:spPr/>
    </dgm:pt>
    <dgm:pt modelId="{D75C6C06-3D96-469E-98D5-9B16D7D3FFFC}" type="pres">
      <dgm:prSet presAssocID="{881DC822-EBA4-4DB6-9B33-F455532141F9}" presName="childText" presStyleLbl="conFgAcc1" presStyleIdx="1" presStyleCnt="3">
        <dgm:presLayoutVars>
          <dgm:bulletEnabled val="1"/>
        </dgm:presLayoutVars>
      </dgm:prSet>
      <dgm:spPr/>
    </dgm:pt>
    <dgm:pt modelId="{073D4401-9203-4351-917B-BB3CCA09FCC2}" type="pres">
      <dgm:prSet presAssocID="{261F3084-332A-4FE9-8451-DA6BA4822F36}" presName="spaceBetweenRectangles" presStyleCnt="0"/>
      <dgm:spPr/>
    </dgm:pt>
    <dgm:pt modelId="{F8C0AF66-AB42-4E53-9F01-0F790D4CDE20}" type="pres">
      <dgm:prSet presAssocID="{43291BD6-9B7A-40AC-85E6-776893E0C971}" presName="parentLin" presStyleCnt="0"/>
      <dgm:spPr/>
    </dgm:pt>
    <dgm:pt modelId="{5950E54C-07B3-4D52-A8FB-178A2086D755}" type="pres">
      <dgm:prSet presAssocID="{43291BD6-9B7A-40AC-85E6-776893E0C971}" presName="parentLeftMargin" presStyleLbl="node1" presStyleIdx="1" presStyleCnt="3"/>
      <dgm:spPr/>
    </dgm:pt>
    <dgm:pt modelId="{78789402-90DE-49C4-89C6-EEE400395534}" type="pres">
      <dgm:prSet presAssocID="{43291BD6-9B7A-40AC-85E6-776893E0C97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2A5A5-358B-4913-9CE9-D2292CD0924E}" type="pres">
      <dgm:prSet presAssocID="{43291BD6-9B7A-40AC-85E6-776893E0C971}" presName="negativeSpace" presStyleCnt="0"/>
      <dgm:spPr/>
    </dgm:pt>
    <dgm:pt modelId="{7B97654B-87A5-45DA-B9DD-F083FB487942}" type="pres">
      <dgm:prSet presAssocID="{43291BD6-9B7A-40AC-85E6-776893E0C97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43F968E-7F2C-4507-BAA5-EE0C3339E2A5}" type="presOf" srcId="{9ABE0DAC-98F0-484A-A360-78AEF55A17DA}" destId="{C6B9A8E4-D417-42A8-A432-26C9917A7E4B}" srcOrd="0" destOrd="0" presId="urn:microsoft.com/office/officeart/2005/8/layout/list1"/>
    <dgm:cxn modelId="{F19C8996-5E69-4B3D-BEC0-625D7527C9C7}" type="presOf" srcId="{881DC822-EBA4-4DB6-9B33-F455532141F9}" destId="{A0A8FD3B-6974-46DD-8CFF-77BF849596D8}" srcOrd="0" destOrd="0" presId="urn:microsoft.com/office/officeart/2005/8/layout/list1"/>
    <dgm:cxn modelId="{D8D6E853-E440-4CBC-93A7-11A39CC78266}" srcId="{0AAF1B8B-E074-4FFA-AEB3-C04F9270B319}" destId="{9ABE0DAC-98F0-484A-A360-78AEF55A17DA}" srcOrd="0" destOrd="0" parTransId="{B40F3CD8-B599-40E4-87A3-9421447E1DC7}" sibTransId="{D1D2FEDF-67B3-4BC9-948D-D12DB096A932}"/>
    <dgm:cxn modelId="{C8BE7878-C99E-46C6-993E-EE48DE7635B8}" type="presOf" srcId="{9529596E-1786-4376-8D9C-A80BC354C25D}" destId="{A3C71F95-8215-4274-A02A-71DADCEFE45E}" srcOrd="0" destOrd="0" presId="urn:microsoft.com/office/officeart/2005/8/layout/list1"/>
    <dgm:cxn modelId="{98A5D9C6-A237-4089-9018-8F801DCF1CD6}" type="presOf" srcId="{881DC822-EBA4-4DB6-9B33-F455532141F9}" destId="{612A3782-17E0-49B3-93DE-4DB80A8CE898}" srcOrd="1" destOrd="0" presId="urn:microsoft.com/office/officeart/2005/8/layout/list1"/>
    <dgm:cxn modelId="{F07810D0-CBB4-4210-AC37-046BDAEC424A}" srcId="{9529596E-1786-4376-8D9C-A80BC354C25D}" destId="{43291BD6-9B7A-40AC-85E6-776893E0C971}" srcOrd="2" destOrd="0" parTransId="{F7FCF29D-5D5D-45EF-92CB-BE824B3F25CF}" sibTransId="{885625E8-A557-493F-A872-E7421FF53D82}"/>
    <dgm:cxn modelId="{4EA61BAF-7731-4CB5-A724-1425CD764C25}" srcId="{9529596E-1786-4376-8D9C-A80BC354C25D}" destId="{881DC822-EBA4-4DB6-9B33-F455532141F9}" srcOrd="1" destOrd="0" parTransId="{7BE7011F-655E-4494-9AE9-77A9FA84B40D}" sibTransId="{261F3084-332A-4FE9-8451-DA6BA4822F36}"/>
    <dgm:cxn modelId="{9A8C34F6-D343-4794-8225-9BE0891D4B29}" type="presOf" srcId="{35E2DFEB-7C33-4EFE-97B7-D941C45DDDB9}" destId="{7B97654B-87A5-45DA-B9DD-F083FB487942}" srcOrd="0" destOrd="0" presId="urn:microsoft.com/office/officeart/2005/8/layout/list1"/>
    <dgm:cxn modelId="{742281A1-B1D6-4C1C-8A57-F531993C7DE7}" type="presOf" srcId="{43291BD6-9B7A-40AC-85E6-776893E0C971}" destId="{78789402-90DE-49C4-89C6-EEE400395534}" srcOrd="1" destOrd="0" presId="urn:microsoft.com/office/officeart/2005/8/layout/list1"/>
    <dgm:cxn modelId="{0AA8548B-DDC9-4A86-A533-B1C779D2A7C2}" srcId="{9529596E-1786-4376-8D9C-A80BC354C25D}" destId="{0AAF1B8B-E074-4FFA-AEB3-C04F9270B319}" srcOrd="0" destOrd="0" parTransId="{8889CFE8-1DE4-4D20-90D2-BC96FC30B3D1}" sibTransId="{1AA3EC41-F118-4A2F-BE5C-D3323865A3FA}"/>
    <dgm:cxn modelId="{A046C2E4-FDB4-454C-88C6-BD5301C386ED}" srcId="{43291BD6-9B7A-40AC-85E6-776893E0C971}" destId="{35E2DFEB-7C33-4EFE-97B7-D941C45DDDB9}" srcOrd="0" destOrd="0" parTransId="{DBCD1D50-9228-4C57-939D-A1EAA76F3ED9}" sibTransId="{495B5B4A-6E13-4944-B07B-B37814450A77}"/>
    <dgm:cxn modelId="{7B41DA3B-D673-4666-86BD-BACCA68A001E}" srcId="{881DC822-EBA4-4DB6-9B33-F455532141F9}" destId="{88BA234E-0B6B-42DA-9C5D-616C99D36967}" srcOrd="0" destOrd="0" parTransId="{D4678D63-250B-48C9-81E0-75E53EDE120B}" sibTransId="{B9106388-FDCF-469D-8F9D-D5ADAB56B5D5}"/>
    <dgm:cxn modelId="{F2CDA7B3-54CD-43A3-9AC7-F3EC91765B86}" type="presOf" srcId="{43291BD6-9B7A-40AC-85E6-776893E0C971}" destId="{5950E54C-07B3-4D52-A8FB-178A2086D755}" srcOrd="0" destOrd="0" presId="urn:microsoft.com/office/officeart/2005/8/layout/list1"/>
    <dgm:cxn modelId="{EDCC52CD-02EF-4887-B1F7-49708BB291EC}" type="presOf" srcId="{88BA234E-0B6B-42DA-9C5D-616C99D36967}" destId="{D75C6C06-3D96-469E-98D5-9B16D7D3FFFC}" srcOrd="0" destOrd="0" presId="urn:microsoft.com/office/officeart/2005/8/layout/list1"/>
    <dgm:cxn modelId="{FFF2C217-186B-4133-B346-D79BA8463658}" type="presOf" srcId="{0AAF1B8B-E074-4FFA-AEB3-C04F9270B319}" destId="{768517A8-E745-4409-AB98-12F2BFE9F4F2}" srcOrd="0" destOrd="0" presId="urn:microsoft.com/office/officeart/2005/8/layout/list1"/>
    <dgm:cxn modelId="{960CF833-AD60-405A-B6C6-3304F0CD66FF}" type="presOf" srcId="{0AAF1B8B-E074-4FFA-AEB3-C04F9270B319}" destId="{D1CCCE16-1E97-4992-8DB6-AD2974D88F96}" srcOrd="1" destOrd="0" presId="urn:microsoft.com/office/officeart/2005/8/layout/list1"/>
    <dgm:cxn modelId="{2C141F9C-6997-4FB2-A067-AB94EC980E45}" type="presParOf" srcId="{A3C71F95-8215-4274-A02A-71DADCEFE45E}" destId="{0BB9123A-25D5-4F97-8172-B56C586B6919}" srcOrd="0" destOrd="0" presId="urn:microsoft.com/office/officeart/2005/8/layout/list1"/>
    <dgm:cxn modelId="{B9F6907A-C702-4C7B-909A-C1DE09907A93}" type="presParOf" srcId="{0BB9123A-25D5-4F97-8172-B56C586B6919}" destId="{768517A8-E745-4409-AB98-12F2BFE9F4F2}" srcOrd="0" destOrd="0" presId="urn:microsoft.com/office/officeart/2005/8/layout/list1"/>
    <dgm:cxn modelId="{8C5441AF-A588-40D8-A48C-90E7220FBAAC}" type="presParOf" srcId="{0BB9123A-25D5-4F97-8172-B56C586B6919}" destId="{D1CCCE16-1E97-4992-8DB6-AD2974D88F96}" srcOrd="1" destOrd="0" presId="urn:microsoft.com/office/officeart/2005/8/layout/list1"/>
    <dgm:cxn modelId="{71C2573F-7288-40C3-906D-A66C49486B08}" type="presParOf" srcId="{A3C71F95-8215-4274-A02A-71DADCEFE45E}" destId="{35E13962-E4D3-4A7A-AC64-CC43E93DCA56}" srcOrd="1" destOrd="0" presId="urn:microsoft.com/office/officeart/2005/8/layout/list1"/>
    <dgm:cxn modelId="{1EBFF94D-3282-4601-81C6-D5C3838798A1}" type="presParOf" srcId="{A3C71F95-8215-4274-A02A-71DADCEFE45E}" destId="{C6B9A8E4-D417-42A8-A432-26C9917A7E4B}" srcOrd="2" destOrd="0" presId="urn:microsoft.com/office/officeart/2005/8/layout/list1"/>
    <dgm:cxn modelId="{B1DBE857-3727-46DD-9CDB-8B80C8C60856}" type="presParOf" srcId="{A3C71F95-8215-4274-A02A-71DADCEFE45E}" destId="{49ADDACE-9C51-490E-9056-5B28B2DFDD8A}" srcOrd="3" destOrd="0" presId="urn:microsoft.com/office/officeart/2005/8/layout/list1"/>
    <dgm:cxn modelId="{084ECEDC-7630-4BA4-A401-A7C858DDC390}" type="presParOf" srcId="{A3C71F95-8215-4274-A02A-71DADCEFE45E}" destId="{1C0F534E-2FE7-4C62-8ACF-A64DCE357367}" srcOrd="4" destOrd="0" presId="urn:microsoft.com/office/officeart/2005/8/layout/list1"/>
    <dgm:cxn modelId="{19483BE6-AD51-4517-8446-95FA56BE932C}" type="presParOf" srcId="{1C0F534E-2FE7-4C62-8ACF-A64DCE357367}" destId="{A0A8FD3B-6974-46DD-8CFF-77BF849596D8}" srcOrd="0" destOrd="0" presId="urn:microsoft.com/office/officeart/2005/8/layout/list1"/>
    <dgm:cxn modelId="{B67235D6-6D62-4E32-9BF8-65E466EE15C0}" type="presParOf" srcId="{1C0F534E-2FE7-4C62-8ACF-A64DCE357367}" destId="{612A3782-17E0-49B3-93DE-4DB80A8CE898}" srcOrd="1" destOrd="0" presId="urn:microsoft.com/office/officeart/2005/8/layout/list1"/>
    <dgm:cxn modelId="{B9D4A890-E0D1-4863-A935-2E4562E2AC82}" type="presParOf" srcId="{A3C71F95-8215-4274-A02A-71DADCEFE45E}" destId="{76D27D8A-A4A8-48A7-B5C9-3C260DB7FDBE}" srcOrd="5" destOrd="0" presId="urn:microsoft.com/office/officeart/2005/8/layout/list1"/>
    <dgm:cxn modelId="{E0113336-0A81-4110-A17B-E3A8975A5867}" type="presParOf" srcId="{A3C71F95-8215-4274-A02A-71DADCEFE45E}" destId="{D75C6C06-3D96-469E-98D5-9B16D7D3FFFC}" srcOrd="6" destOrd="0" presId="urn:microsoft.com/office/officeart/2005/8/layout/list1"/>
    <dgm:cxn modelId="{92B857E5-AA8B-4C4C-A987-D49F6CB85B1A}" type="presParOf" srcId="{A3C71F95-8215-4274-A02A-71DADCEFE45E}" destId="{073D4401-9203-4351-917B-BB3CCA09FCC2}" srcOrd="7" destOrd="0" presId="urn:microsoft.com/office/officeart/2005/8/layout/list1"/>
    <dgm:cxn modelId="{1DCF116C-0D75-4076-8400-5DC816324BDB}" type="presParOf" srcId="{A3C71F95-8215-4274-A02A-71DADCEFE45E}" destId="{F8C0AF66-AB42-4E53-9F01-0F790D4CDE20}" srcOrd="8" destOrd="0" presId="urn:microsoft.com/office/officeart/2005/8/layout/list1"/>
    <dgm:cxn modelId="{98E012BB-B6D4-4C86-B2ED-3233852ED3DF}" type="presParOf" srcId="{F8C0AF66-AB42-4E53-9F01-0F790D4CDE20}" destId="{5950E54C-07B3-4D52-A8FB-178A2086D755}" srcOrd="0" destOrd="0" presId="urn:microsoft.com/office/officeart/2005/8/layout/list1"/>
    <dgm:cxn modelId="{9D8BB9A3-5421-47A4-83E1-1CA69823A094}" type="presParOf" srcId="{F8C0AF66-AB42-4E53-9F01-0F790D4CDE20}" destId="{78789402-90DE-49C4-89C6-EEE400395534}" srcOrd="1" destOrd="0" presId="urn:microsoft.com/office/officeart/2005/8/layout/list1"/>
    <dgm:cxn modelId="{8D723F9B-E680-4ADA-9362-1C26FB0995D2}" type="presParOf" srcId="{A3C71F95-8215-4274-A02A-71DADCEFE45E}" destId="{A182A5A5-358B-4913-9CE9-D2292CD0924E}" srcOrd="9" destOrd="0" presId="urn:microsoft.com/office/officeart/2005/8/layout/list1"/>
    <dgm:cxn modelId="{9CCC898A-E8BD-4BB5-8BE0-93A45174168E}" type="presParOf" srcId="{A3C71F95-8215-4274-A02A-71DADCEFE45E}" destId="{7B97654B-87A5-45DA-B9DD-F083FB48794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9A8E4-D417-42A8-A432-26C9917A7E4B}">
      <dsp:nvSpPr>
        <dsp:cNvPr id="0" name=""/>
        <dsp:cNvSpPr/>
      </dsp:nvSpPr>
      <dsp:spPr>
        <a:xfrm>
          <a:off x="0" y="518078"/>
          <a:ext cx="8877026" cy="1124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8956" tIns="437388" rIns="68895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годовой цикл мероприятий обсуждается и принимается в конце предыдущего или в начале нового года учебного года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18078"/>
        <a:ext cx="8877026" cy="1124550"/>
      </dsp:txXfrm>
    </dsp:sp>
    <dsp:sp modelId="{D1CCCE16-1E97-4992-8DB6-AD2974D88F96}">
      <dsp:nvSpPr>
        <dsp:cNvPr id="0" name=""/>
        <dsp:cNvSpPr/>
      </dsp:nvSpPr>
      <dsp:spPr>
        <a:xfrm>
          <a:off x="443851" y="208118"/>
          <a:ext cx="6213918" cy="61992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871" tIns="0" rIns="23487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C00000"/>
              </a:solidFill>
            </a:rPr>
            <a:t>Фестиваль</a:t>
          </a:r>
          <a:r>
            <a:rPr lang="ru-RU" sz="2100" b="1" i="1" kern="1200" dirty="0" smtClean="0">
              <a:solidFill>
                <a:srgbClr val="C00000"/>
              </a:solidFill>
            </a:rPr>
            <a:t> </a:t>
          </a:r>
          <a:r>
            <a:rPr lang="ru-RU" sz="2800" b="1" i="1" kern="1200" dirty="0" smtClean="0">
              <a:solidFill>
                <a:srgbClr val="C00000"/>
              </a:solidFill>
            </a:rPr>
            <a:t>фестивалей</a:t>
          </a:r>
          <a:endParaRPr lang="ru-RU" sz="2100" b="1" i="1" kern="1200" dirty="0">
            <a:solidFill>
              <a:srgbClr val="C00000"/>
            </a:solidFill>
          </a:endParaRPr>
        </a:p>
      </dsp:txBody>
      <dsp:txXfrm>
        <a:off x="474113" y="238380"/>
        <a:ext cx="6153394" cy="559396"/>
      </dsp:txXfrm>
    </dsp:sp>
    <dsp:sp modelId="{D75C6C06-3D96-469E-98D5-9B16D7D3FFFC}">
      <dsp:nvSpPr>
        <dsp:cNvPr id="0" name=""/>
        <dsp:cNvSpPr/>
      </dsp:nvSpPr>
      <dsp:spPr>
        <a:xfrm>
          <a:off x="0" y="2065988"/>
          <a:ext cx="8877026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8956" tIns="437388" rIns="68895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smtClean="0"/>
            <a:t>полугодовой цикл мероприятий результат соглашения клубных объединений</a:t>
          </a:r>
          <a:endParaRPr lang="ru-RU" sz="2100" kern="1200"/>
        </a:p>
      </dsp:txBody>
      <dsp:txXfrm>
        <a:off x="0" y="2065988"/>
        <a:ext cx="8877026" cy="1190700"/>
      </dsp:txXfrm>
    </dsp:sp>
    <dsp:sp modelId="{612A3782-17E0-49B3-93DE-4DB80A8CE898}">
      <dsp:nvSpPr>
        <dsp:cNvPr id="0" name=""/>
        <dsp:cNvSpPr/>
      </dsp:nvSpPr>
      <dsp:spPr>
        <a:xfrm>
          <a:off x="443851" y="1756028"/>
          <a:ext cx="6213918" cy="61992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871" tIns="0" rIns="23487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C00000"/>
              </a:solidFill>
            </a:rPr>
            <a:t>Клубный</a:t>
          </a:r>
          <a:r>
            <a:rPr lang="ru-RU" sz="2100" b="1" i="1" kern="1200" dirty="0" smtClean="0">
              <a:solidFill>
                <a:srgbClr val="C00000"/>
              </a:solidFill>
            </a:rPr>
            <a:t> </a:t>
          </a:r>
          <a:r>
            <a:rPr lang="ru-RU" sz="2800" b="1" i="1" kern="1200" dirty="0" smtClean="0">
              <a:solidFill>
                <a:srgbClr val="C00000"/>
              </a:solidFill>
            </a:rPr>
            <a:t>путь</a:t>
          </a:r>
          <a:endParaRPr lang="ru-RU" sz="2100" b="1" i="1" kern="1200" dirty="0">
            <a:solidFill>
              <a:srgbClr val="C00000"/>
            </a:solidFill>
          </a:endParaRPr>
        </a:p>
      </dsp:txBody>
      <dsp:txXfrm>
        <a:off x="474113" y="1786290"/>
        <a:ext cx="6153394" cy="559396"/>
      </dsp:txXfrm>
    </dsp:sp>
    <dsp:sp modelId="{7B97654B-87A5-45DA-B9DD-F083FB487942}">
      <dsp:nvSpPr>
        <dsp:cNvPr id="0" name=""/>
        <dsp:cNvSpPr/>
      </dsp:nvSpPr>
      <dsp:spPr>
        <a:xfrm>
          <a:off x="0" y="3680048"/>
          <a:ext cx="8877026" cy="1190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8956" tIns="437388" rIns="68895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smtClean="0"/>
            <a:t>полугодовой цикл мероприятий, разработанный группой школьников и победивший в ходе демократических выборов</a:t>
          </a:r>
          <a:endParaRPr lang="ru-RU" sz="2100" kern="1200"/>
        </a:p>
      </dsp:txBody>
      <dsp:txXfrm>
        <a:off x="0" y="3680048"/>
        <a:ext cx="8877026" cy="1190700"/>
      </dsp:txXfrm>
    </dsp:sp>
    <dsp:sp modelId="{78789402-90DE-49C4-89C6-EEE400395534}">
      <dsp:nvSpPr>
        <dsp:cNvPr id="0" name=""/>
        <dsp:cNvSpPr/>
      </dsp:nvSpPr>
      <dsp:spPr>
        <a:xfrm>
          <a:off x="443851" y="3370088"/>
          <a:ext cx="6213918" cy="61992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871" tIns="0" rIns="23487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C00000"/>
              </a:solidFill>
            </a:rPr>
            <a:t>Демократический</a:t>
          </a:r>
          <a:r>
            <a:rPr lang="ru-RU" sz="2400" b="1" i="1" kern="1200" dirty="0" smtClean="0">
              <a:solidFill>
                <a:srgbClr val="C00000"/>
              </a:solidFill>
            </a:rPr>
            <a:t> </a:t>
          </a:r>
          <a:r>
            <a:rPr lang="ru-RU" sz="2800" b="1" i="1" kern="1200" dirty="0" smtClean="0">
              <a:solidFill>
                <a:srgbClr val="C00000"/>
              </a:solidFill>
            </a:rPr>
            <a:t>проект</a:t>
          </a:r>
          <a:endParaRPr lang="ru-RU" sz="2400" b="1" i="1" kern="1200" dirty="0">
            <a:solidFill>
              <a:srgbClr val="C00000"/>
            </a:solidFill>
          </a:endParaRPr>
        </a:p>
      </dsp:txBody>
      <dsp:txXfrm>
        <a:off x="474113" y="3400350"/>
        <a:ext cx="6153394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0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71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8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1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0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0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2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26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2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3E73-BEEE-47E6-BF18-89201EB906BA}" type="datetimeFigureOut">
              <a:rPr lang="ru-RU" smtClean="0"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6A29E-EE71-4FE2-A040-FEF204C4D6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4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7776864" cy="2882751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внеурочной деятельности: содержание и процедура разработки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5445224"/>
            <a:ext cx="6400800" cy="110452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Подготовлено в Институте педагогики и психологии образования МГПУ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60648"/>
            <a:ext cx="2558179" cy="1440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26064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педагогический университет»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92" y="588459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3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32662"/>
            <a:ext cx="5987008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 мероприятия</a:t>
            </a:r>
            <a:endParaRPr lang="ru-RU" sz="36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57200" y="1332499"/>
            <a:ext cx="8037512" cy="84237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мотивов и ценностей обучающегося в сфере отношений к России как Отечеству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приобщение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обучающихся к культурным ценностям своего народа, своей этнической или социокультурной группы, базовым национальным ценностям российского общества, общечеловеческим ценностям в контексте формирования у них российской гражданской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идентичности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232248" cy="1256673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Управление образования администрации г. Чебоксары &quot; Фотоархив &quot; Круглый стол &quot;Военно-патриотическое воспитание в школе: задачи 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858" y="2938976"/>
            <a:ext cx="410702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9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132662"/>
            <a:ext cx="5987008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  мероприятия</a:t>
            </a:r>
            <a:endParaRPr lang="ru-RU" sz="3600" b="1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7545" y="1332499"/>
            <a:ext cx="8424936" cy="842376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Формирование мотивов и ценностей обучающегося </a:t>
            </a:r>
            <a:r>
              <a:rPr lang="ru-RU" i="1" dirty="0">
                <a:solidFill>
                  <a:srgbClr val="C00000"/>
                </a:solidFill>
              </a:rPr>
              <a:t>в сфере трудовых отношений и выбора будущей профессии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23528" y="2174874"/>
            <a:ext cx="8363273" cy="42830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предполагается </a:t>
            </a:r>
            <a:r>
              <a:rPr lang="ru-RU" dirty="0"/>
              <a:t>осуществлять через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систему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работы педагогов, психологов, социальных педагогов; сотрудничество с базовыми предприятиями, учреждениями профессионального образования, центрами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профориентационной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работы;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совместную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деятельность обучающихся с родителями (законными представителями);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информирование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обучающихся об особенностях различных сфер профессиональной деятельности, социальных и финансовых составляющих различных профессий, особенностях местного, регионального, российского и международного спроса на различные виды трудовой деятельности;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использование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средств психолого-педагогической поддержки обучающихся и развитие консультационной помощи в их профессиональной ориентации, включающей диагностику профессиональных склонностей и профессионального потенциала обучающихся, их способностей и компетенций, необходимых для продолжения образования и выбора профессии (в том числе компьютерного профессионального тестирования и тренинга в специализированных</a:t>
            </a:r>
          </a:p>
          <a:p>
            <a:endParaRPr lang="ru-RU" dirty="0"/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232248" cy="1256673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5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7160"/>
            <a:ext cx="5879504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 деятельность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endParaRPr lang="ru-RU" sz="36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467544" y="1393710"/>
            <a:ext cx="8219256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ОБЖ  - в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сфере здорового образа жизни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знаний о современных угрозах для жизни и здоровья людей, в том числе экологических и транспортных, готовности активно им противостоять; овладение современными оздоровительными технологиями, в том числе на основе навыков личной гигиены; профилактики употребления наркотиков и других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веществ, профилактики инфекционных заболеваний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5025" y="1988840"/>
            <a:ext cx="4041775" cy="4137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дополнительного образования (как школьные, так и реализуемые учреждениями дополнительного образования детей) с условием фиксации партнерских отношений и наличия названных элементов содержания в текстах программ дополнительного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 физкультурно-спортивной и оздоровительной работы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7"/>
            <a:ext cx="2246937" cy="1264942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698976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 деятельность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endParaRPr lang="ru-RU" sz="36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Предметная область естествознание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дополнительного образования (как школьные, так и реализуемые учреждениями дополнительного образования детей) с условием фиксации партнерских отношений и наличия названных элементов содержания в текстах программ дополнительного образования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Предметные области </a:t>
            </a:r>
            <a:r>
              <a:rPr lang="ru-RU" dirty="0"/>
              <a:t>«Филология», «</a:t>
            </a:r>
            <a:r>
              <a:rPr lang="ru-RU" dirty="0" smtClean="0"/>
              <a:t>Искусство»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 дополнительного образования (как школьные, так и реализуемые учреждениями дополнительного образования детей) с условием фиксации партнерских отношений и наличия названных элементов содержания в текстах программ дополнительного образования. </a:t>
            </a: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24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504" y="88280"/>
            <a:ext cx="6241975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268760"/>
            <a:ext cx="8363273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Рационализация организации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учебно-воспитательного процесса и образовательной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среды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организация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занятий (уроков);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использование каналов восприятия;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учет зоны работоспособности учащихся;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распределение интенсивности умственной деятельности;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использование </a:t>
            </a:r>
            <a:r>
              <a:rPr lang="ru-RU" sz="2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технологий </a:t>
            </a:r>
          </a:p>
          <a:p>
            <a:pPr marL="0" indent="0">
              <a:buNone/>
            </a:pP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Профилактическая работа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предусматривает определение «зон риска» (выявление учащихся, вызывающих наибольшее опасение; выявление источников опасений – групп и лиц, объектов и т. д.), разработку и реализацию комплекса адресных мер, используются возможности профильных организаций – медицинских, правоохранительных, социальных и т. д.).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016224" cy="113505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75827"/>
            <a:ext cx="6480720" cy="83289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437" y="1081818"/>
            <a:ext cx="6840760" cy="504511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Первый комплекс мероприятий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формирует у обучающихся: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способность составлять рациональный режим дня и отдыха; следовать рациональному режиму дня и отдыха на основе знаний о динамике работоспособности, утомляемости, напряженности разных видов деятельности; выбирать оптимальный режим дня с учетом учебных 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внеучебных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нагрузок;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умение планировать и рационально распределять учебные нагрузки и отдых в период подготовки к экзаменам; знание и умение эффективно использовать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работоспособности;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знание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 профилактики переутомления и перенапряжения. </a:t>
            </a: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7"/>
            <a:ext cx="1735299" cy="97690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3" y="5766238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75827"/>
            <a:ext cx="6480720" cy="832893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052736"/>
            <a:ext cx="6480719" cy="54051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комплекс мероприятий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формирует у обучающихся: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необходимой и достаточной двигательной активности, элементах и правилах закаливания, выбор соответствующих возрасту физических нагрузок и их видов;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представление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рисках для здоровья неадекватных нагрузок и использования биостимуляторов;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двигательной активности и ежедневных занятиях физической культурой;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осознанно выбирать индивидуальные программы двигательной активности, включающие малые виды физкультуры (зарядка) и регулярные занятия спортом. </a:t>
            </a: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7"/>
            <a:ext cx="1735299" cy="97690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3" y="5766238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5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2556" y="75826"/>
            <a:ext cx="6449924" cy="162498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sz="28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мероприятий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формирует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474095"/>
            <a:ext cx="8712967" cy="45337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навыки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оценки собственного функционального состояния (напряжения, утомления, переутомления) по субъективным показателям (пульс, дыхание, состояние кожных покровов) с учетом собственных индивидуальных особенностей;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навыки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работы в условиях стрессовых ситуаций;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владение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элементами </a:t>
            </a:r>
            <a:r>
              <a:rPr lang="ru-RU" sz="8000" dirty="0" err="1">
                <a:solidFill>
                  <a:schemeClr val="accent2">
                    <a:lumMod val="50000"/>
                  </a:schemeClr>
                </a:solidFill>
              </a:rPr>
              <a:t>саморегуляции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 для снятия эмоционального и физического напряжения;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навыки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самоконтроля за собственным состоянием, чувствами в стрессовых ситуациях;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представления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о влиянии позитивных и негативных эмоций на здоровье, факторах, их вызывающих, и условиях снижения риска негативных влияний;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навыки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эмоциональной разгрузки и их использование в повседневной жизни; 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навыки </a:t>
            </a:r>
            <a:r>
              <a:rPr lang="ru-RU" sz="8000" dirty="0">
                <a:solidFill>
                  <a:schemeClr val="accent2">
                    <a:lumMod val="50000"/>
                  </a:schemeClr>
                </a:solidFill>
              </a:rPr>
              <a:t>управления своим эмоциональным состоянием и поведением. </a:t>
            </a:r>
            <a:endParaRPr lang="ru-RU" sz="8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z="9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sz="96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получают представления о возможностях управления своим физическим и психологическим состоянием без использования медикаментозных и тонизирующих </a:t>
            </a:r>
            <a:r>
              <a:rPr lang="ru-RU" sz="96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</a:t>
            </a:r>
            <a:r>
              <a:rPr lang="ru-RU" sz="6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4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400" i="1" dirty="0" smtClean="0"/>
          </a:p>
          <a:p>
            <a:endParaRPr lang="ru-RU" sz="4000" dirty="0"/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7"/>
            <a:ext cx="2119028" cy="1192934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4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474095"/>
            <a:ext cx="8712967" cy="453376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sz="6400" i="1" dirty="0" smtClean="0"/>
          </a:p>
          <a:p>
            <a:pPr marL="0" indent="0">
              <a:buNone/>
            </a:pPr>
            <a:r>
              <a:rPr lang="ru-RU" sz="6400" i="1" dirty="0" smtClean="0">
                <a:solidFill>
                  <a:srgbClr val="C00000"/>
                </a:solidFill>
              </a:rPr>
              <a:t>Четвертый </a:t>
            </a:r>
            <a:r>
              <a:rPr lang="ru-RU" sz="6400" i="1" dirty="0">
                <a:solidFill>
                  <a:srgbClr val="C00000"/>
                </a:solidFill>
              </a:rPr>
              <a:t>комплекс мероприятий </a:t>
            </a:r>
            <a:r>
              <a:rPr lang="ru-RU" sz="6400" dirty="0">
                <a:solidFill>
                  <a:srgbClr val="C00000"/>
                </a:solidFill>
              </a:rPr>
              <a:t>формирует у обучающихся: </a:t>
            </a:r>
            <a:r>
              <a:rPr lang="ru-RU" sz="6400" dirty="0" smtClean="0">
                <a:solidFill>
                  <a:srgbClr val="C00000"/>
                </a:solidFill>
              </a:rPr>
              <a:t>представление </a:t>
            </a:r>
            <a:r>
              <a:rPr lang="ru-RU" sz="6400" dirty="0">
                <a:solidFill>
                  <a:srgbClr val="C00000"/>
                </a:solidFill>
              </a:rPr>
              <a:t>о рациональном питании как важной составляющей части здорового образа жизни; знания о правилах питания, направленных на сохранение и укрепление здоровья; готовность соблюдать правила </a:t>
            </a:r>
            <a:r>
              <a:rPr lang="ru-RU" sz="6500" dirty="0">
                <a:solidFill>
                  <a:srgbClr val="C00000"/>
                </a:solidFill>
              </a:rPr>
              <a:t>рационального питания;  знание правил этикета, связанных с питанием, осознание того, что навыки этикета являются неотъемлемой частью общей культуры личности; представление о социокультурных аспектах питания, его связи с культурой и историей народа;  интерес к народным традициям, связанным с питанием и здоровьем, расширение знаний об истории и традициях своего народа; чувство уважения к культуре своего народа, культуре и традициям других народов. </a:t>
            </a:r>
          </a:p>
          <a:p>
            <a:r>
              <a:rPr lang="ru-RU" sz="6500" dirty="0" smtClean="0">
                <a:solidFill>
                  <a:srgbClr val="C00000"/>
                </a:solidFill>
              </a:rPr>
              <a:t>В результате </a:t>
            </a:r>
            <a:r>
              <a:rPr lang="ru-RU" sz="6500" dirty="0">
                <a:solidFill>
                  <a:srgbClr val="C00000"/>
                </a:solidFill>
              </a:rPr>
              <a:t>реализации данного модуля обучающиеся должны быть способны самостоятельно оценивать и контролировать свой рацион питания с точки зрения его адекватности и соответствия образу жизни (учебной и </a:t>
            </a:r>
            <a:r>
              <a:rPr lang="ru-RU" sz="6500" dirty="0" err="1">
                <a:solidFill>
                  <a:srgbClr val="C00000"/>
                </a:solidFill>
              </a:rPr>
              <a:t>внеучебной</a:t>
            </a:r>
            <a:r>
              <a:rPr lang="ru-RU" sz="6500" dirty="0">
                <a:solidFill>
                  <a:srgbClr val="C00000"/>
                </a:solidFill>
              </a:rPr>
              <a:t> нагрузке). </a:t>
            </a:r>
          </a:p>
          <a:p>
            <a:endParaRPr lang="ru-RU" sz="6500" dirty="0"/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0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75826"/>
            <a:ext cx="597666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обучающихся в жизни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124744"/>
            <a:ext cx="8568951" cy="5184576"/>
          </a:xfrm>
        </p:spPr>
        <p:txBody>
          <a:bodyPr>
            <a:normAutofit fontScale="32500" lnSpcReduction="20000"/>
          </a:bodyPr>
          <a:lstStyle/>
          <a:p>
            <a:endParaRPr lang="ru-RU" sz="4500" dirty="0" smtClean="0"/>
          </a:p>
          <a:p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6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Пятый </a:t>
            </a:r>
            <a:r>
              <a:rPr lang="ru-RU" sz="6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комплекс мероприятий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6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профилактику разного рода зависимостей: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представлений подростков о ценности здоровья, важности и необходимости бережного отношения к нему; расширение знаний обучающихся о правилах здорового образа жизни, воспитание готовности соблюдать эти правила;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адекватной самооценки, развитие навыков регуляции своего поведения, эмоционального состояния; формирование умений оценивать ситуацию и противостоять негативному давлению со стороны окружающих;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формирование представлений о наркотизации как поведении, опасном для здоровья, о неизбежных негативных последствиях наркотизации для творческих, интеллектуальных способностей человека, возможности самореализации, достижения социального успеха;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включение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подростков в социально значимую деятельность, позволяющую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им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реализовать потребность в признании окружающих, проявить свои лучшие качества и способности;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ознакомление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подростков с разнообразными формами проведения досуга; формирование умений рационально проводить свободное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время (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время отдыха) на основе анализа своего режима; </a:t>
            </a:r>
            <a:r>
              <a:rPr lang="ru-RU" sz="6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способности контролировать время, проведенное за компьютером. </a:t>
            </a:r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232248" cy="1256673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324" y="5779301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296" y="274638"/>
            <a:ext cx="5879504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endParaRPr lang="ru-RU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Является частью ФГОС и финансируется из средств выделяемых школе на образовательную деятельность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внеурочную деятельность могут выделяться дополнительно средства из бюджета субъекта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требует особого обозначения в муниципальном (государственном) задании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Дополнительное образование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является частью ФГОС и содержание образовательных программ дополнительного образования не должно дублировать образовательные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рамках содержания школьного образования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требует отдельного обозначения в муниципальном задании и выделение общеобразовательной организации дополнительных средств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39" y="5754474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0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Организационное  обеспечение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075080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Проведение учебных собраний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Оформление учебной документации (в том числе электронные дневники)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Организация взаимодействия с учителями – предметниками и педагогами дополнительного образования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Дифференциация учебной деятельности (организация обучения одаренных школьников)</a:t>
            </a:r>
          </a:p>
          <a:p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поддержка 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обучающихся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421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формирование мотивационно-ценностных отношений обучающегося в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сфере самопознания, самоопределения, самореализации, самосовершенствования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(развитие мотивации и способности к духовно-нравственному самосовершенствованию; формирование позитивной самооценки, самоуважения, конструктивных способов самореализации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поддержка социализации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421088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Психолого-педагогическое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консультирование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идентификация проблемной ситуации ребенка, а также определение, какие ресурсы и каким способом может задействовать ребенок для самостоятельного разрешения проблемы. Целью консультации является создание у ребенка представлений об альтернативных вариантах действий в конкретной проблемной ситуации.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процессе консультирования могут решаться три группы задач: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Эмоционально-волевой поддержки обучающегося (повышение уверенности школьника в себе, своих силах, убежденности в возможности преодолеть трудности).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Информационной поддержки обучающегося (обеспечение школьника сведениями, необходимыми для разрешения проблемной ситуации).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Интеллектуальной поддержки социализации (осознание школьником собственной проблемной ситуации, в том числе и в самоопределении относительно вариантов получения образования).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поддержка социализации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74095"/>
            <a:ext cx="8363272" cy="4763217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algn="just"/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Метод организации развивающих ситуаций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предполагает, что педагог осуществляет поддержку в решении ребенком значимой для него проблемной ситуации, может управлять как отдельными элементами существующих ситуаций, так и организовывать их специально.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Ситуационно-ролевые игры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позволяют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совершенствовать способы межличностного взаимодействия; аутотренинги, способствующие развитию навыков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приемы творческого мышления как средство развития способов мысленного решения ребенком задач своей жизнедеятельности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792728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9"/>
            <a:ext cx="1979712" cy="11145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264696" cy="68514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план внеурочной деятельности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923210"/>
              </p:ext>
            </p:extLst>
          </p:nvPr>
        </p:nvGraphicFramePr>
        <p:xfrm>
          <a:off x="323528" y="1268762"/>
          <a:ext cx="8604448" cy="478094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75556"/>
                <a:gridCol w="1075556"/>
                <a:gridCol w="1075556"/>
                <a:gridCol w="1093812"/>
                <a:gridCol w="1057300"/>
                <a:gridCol w="1075556"/>
                <a:gridCol w="1075556"/>
                <a:gridCol w="1075556"/>
              </a:tblGrid>
              <a:tr h="17179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жизнь ученических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сообществ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предметам 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поддержка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благополучия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Воспитательные мероприятия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 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 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 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 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 класс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5105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4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483768" cy="13982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3842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Уклады жизни школы на основе преобладания компонентов внеурочной деятельности  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06165" y="1772817"/>
            <a:ext cx="7620057" cy="4412348"/>
            <a:chOff x="1200255" y="1772816"/>
            <a:chExt cx="5676001" cy="3712045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5004048" y="2769829"/>
              <a:ext cx="1872208" cy="1401960"/>
              <a:chOff x="3932079" y="442241"/>
              <a:chExt cx="1219706" cy="1401960"/>
            </a:xfrm>
            <a:solidFill>
              <a:srgbClr val="C00000"/>
            </a:solidFill>
          </p:grpSpPr>
          <p:sp>
            <p:nvSpPr>
              <p:cNvPr id="25" name="Шестиугольник 24"/>
              <p:cNvSpPr/>
              <p:nvPr/>
            </p:nvSpPr>
            <p:spPr>
              <a:xfrm rot="5400000">
                <a:off x="3840952" y="533368"/>
                <a:ext cx="1401960" cy="1219706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Шестиугольник 4"/>
              <p:cNvSpPr/>
              <p:nvPr/>
            </p:nvSpPr>
            <p:spPr>
              <a:xfrm>
                <a:off x="4122150" y="660713"/>
                <a:ext cx="839564" cy="9650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kern="12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Адаптивной  школы </a:t>
                </a:r>
                <a:endParaRPr lang="ru-RU" kern="1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3915027" y="1772816"/>
              <a:ext cx="2178042" cy="1401960"/>
              <a:chOff x="2066049" y="1655119"/>
              <a:chExt cx="1219706" cy="1401960"/>
            </a:xfrm>
          </p:grpSpPr>
          <p:sp>
            <p:nvSpPr>
              <p:cNvPr id="23" name="Шестиугольник 22"/>
              <p:cNvSpPr/>
              <p:nvPr/>
            </p:nvSpPr>
            <p:spPr>
              <a:xfrm rot="5400000">
                <a:off x="1974922" y="1746246"/>
                <a:ext cx="1401960" cy="1219706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Шестиугольник 4"/>
              <p:cNvSpPr/>
              <p:nvPr/>
            </p:nvSpPr>
            <p:spPr>
              <a:xfrm>
                <a:off x="2256120" y="1873591"/>
                <a:ext cx="839564" cy="96501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Доминирование общественной самоорганизации</a:t>
                </a:r>
                <a:endParaRPr lang="ru-RU" sz="1400" kern="1200" dirty="0"/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3707904" y="3796162"/>
              <a:ext cx="2592288" cy="1688699"/>
              <a:chOff x="2499375" y="2849815"/>
              <a:chExt cx="1219706" cy="1401960"/>
            </a:xfrm>
          </p:grpSpPr>
          <p:sp>
            <p:nvSpPr>
              <p:cNvPr id="21" name="Шестиугольник 20"/>
              <p:cNvSpPr/>
              <p:nvPr/>
            </p:nvSpPr>
            <p:spPr>
              <a:xfrm rot="5400000">
                <a:off x="2408248" y="2940942"/>
                <a:ext cx="1401960" cy="1219706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Шестиугольник 4"/>
              <p:cNvSpPr/>
              <p:nvPr/>
            </p:nvSpPr>
            <p:spPr>
              <a:xfrm>
                <a:off x="2689446" y="3068287"/>
                <a:ext cx="839564" cy="96501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6670" tIns="26670" rIns="26670" bIns="26670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kern="1200" dirty="0" smtClean="0"/>
                  <a:t>Ориентированный  на реализацию государственной политики в сфере воспитания</a:t>
                </a:r>
                <a:endParaRPr lang="ru-RU" sz="1200" kern="1200" dirty="0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1511910" y="1772816"/>
              <a:ext cx="2379985" cy="1401960"/>
              <a:chOff x="4571447" y="1546607"/>
              <a:chExt cx="1219706" cy="1401960"/>
            </a:xfrm>
          </p:grpSpPr>
          <p:sp>
            <p:nvSpPr>
              <p:cNvPr id="19" name="Шестиугольник 18"/>
              <p:cNvSpPr/>
              <p:nvPr/>
            </p:nvSpPr>
            <p:spPr>
              <a:xfrm rot="5400000">
                <a:off x="4480320" y="1637734"/>
                <a:ext cx="1401960" cy="1219706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Шестиугольник 4"/>
              <p:cNvSpPr/>
              <p:nvPr/>
            </p:nvSpPr>
            <p:spPr>
              <a:xfrm>
                <a:off x="4761518" y="1765079"/>
                <a:ext cx="839564" cy="96501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6670" tIns="26670" rIns="26670" bIns="26670" numCol="1" spcCol="1270" anchor="ctr" anchorCtr="0">
                <a:noAutofit/>
              </a:bodyPr>
              <a:lstStyle/>
              <a:p>
                <a:pPr lvl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kern="1200" dirty="0" smtClean="0"/>
                  <a:t>Доминирование  учебно-познавательной деятельности </a:t>
                </a:r>
                <a:endParaRPr lang="ru-RU" sz="1200" kern="1200" dirty="0"/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3098051" y="2759860"/>
              <a:ext cx="1905997" cy="1401960"/>
              <a:chOff x="3350828" y="1604733"/>
              <a:chExt cx="1219706" cy="1401960"/>
            </a:xfrm>
          </p:grpSpPr>
          <p:sp>
            <p:nvSpPr>
              <p:cNvPr id="17" name="Шестиугольник 16"/>
              <p:cNvSpPr/>
              <p:nvPr/>
            </p:nvSpPr>
            <p:spPr>
              <a:xfrm rot="5400000">
                <a:off x="3259701" y="1695860"/>
                <a:ext cx="1401960" cy="1219706"/>
              </a:xfrm>
              <a:prstGeom prst="hexagon">
                <a:avLst>
                  <a:gd name="adj" fmla="val 25000"/>
                  <a:gd name="vf" fmla="val 115470"/>
                </a:avLst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Шестиугольник 4"/>
              <p:cNvSpPr/>
              <p:nvPr/>
            </p:nvSpPr>
            <p:spPr>
              <a:xfrm>
                <a:off x="3540899" y="1823205"/>
                <a:ext cx="839564" cy="965016"/>
              </a:xfrm>
              <a:prstGeom prst="rect">
                <a:avLst/>
              </a:prstGeom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4889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100" b="1" kern="1200" dirty="0" smtClean="0">
                    <a:solidFill>
                      <a:srgbClr val="C00000"/>
                    </a:solidFill>
                  </a:rPr>
                  <a:t>УКЛАД ЖИЗНИ ШКОЛЫ</a:t>
                </a:r>
                <a:endParaRPr lang="ru-RU" sz="1100" b="1" kern="1200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4" name="Группа 13"/>
            <p:cNvGrpSpPr/>
            <p:nvPr/>
          </p:nvGrpSpPr>
          <p:grpSpPr>
            <a:xfrm>
              <a:off x="1200255" y="3670312"/>
              <a:ext cx="2513607" cy="1401960"/>
              <a:chOff x="2417608" y="513806"/>
              <a:chExt cx="1341810" cy="1401960"/>
            </a:xfrm>
          </p:grpSpPr>
          <p:sp>
            <p:nvSpPr>
              <p:cNvPr id="15" name="Шестиугольник 14"/>
              <p:cNvSpPr/>
              <p:nvPr/>
            </p:nvSpPr>
            <p:spPr>
              <a:xfrm rot="5400000">
                <a:off x="2387533" y="543881"/>
                <a:ext cx="1401960" cy="1341810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C0000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Шестиугольник 4"/>
              <p:cNvSpPr/>
              <p:nvPr/>
            </p:nvSpPr>
            <p:spPr>
              <a:xfrm>
                <a:off x="2636446" y="742453"/>
                <a:ext cx="904134" cy="94466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400" kern="1200" dirty="0" smtClean="0"/>
                  <a:t>создающий  условия самоопределения</a:t>
                </a:r>
                <a:r>
                  <a:rPr lang="ru-RU" sz="1400" kern="1200" baseline="0" dirty="0" smtClean="0"/>
                  <a:t> </a:t>
                </a:r>
                <a:endParaRPr lang="ru-RU" sz="1400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44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2560" y="260648"/>
            <a:ext cx="2255416" cy="12697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600" y="1243657"/>
            <a:ext cx="555496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 внеурочной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2411413"/>
            <a:ext cx="8229600" cy="37147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конвенции основных участников образовательных отношений: 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 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учредителей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организации,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партнеров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893"/>
            <a:ext cx="1950332" cy="999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1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60649"/>
            <a:ext cx="1835696" cy="103342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8589" y="346805"/>
            <a:ext cx="4966568" cy="74518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 внеурочной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973323"/>
              </p:ext>
            </p:extLst>
          </p:nvPr>
        </p:nvGraphicFramePr>
        <p:xfrm>
          <a:off x="179511" y="1577972"/>
          <a:ext cx="8748465" cy="50297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96345"/>
                <a:gridCol w="5652120"/>
              </a:tblGrid>
              <a:tr h="488217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Элемент плана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Процедура </a:t>
                      </a:r>
                    </a:p>
                  </a:txBody>
                  <a:tcPr/>
                </a:tc>
              </a:tr>
              <a:tr h="5011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организации деятельности ученических сообществ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Инициативы учащихся объединяются и оформляются в план, с согласования администрации школы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57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внеурочной деятельности по учебным предметам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Заявки учителей предметников отбираются администрацией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школы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50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организационного обеспечения учебной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Классные руководители совместно с учителями предметниками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76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организации педагогической поддержки социализации обучающихся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Классные руководители совместно с учителями предметниками, психологами, социальными педагогами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716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по обеспечению благополучия обучающихся в пространстве общеобразовательной школы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классные руководители и представители 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родительской общественности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основе анализа актуальных проблем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жизнедеятельности учащихся формируют план мероприятий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284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воспитательных мероприятий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Администрация школы и классные руководители на основании муниципального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задания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893"/>
            <a:ext cx="1512168" cy="77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3212976"/>
            <a:ext cx="7772400" cy="147002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1887" y="260648"/>
            <a:ext cx="2686089" cy="1512168"/>
          </a:xfrm>
          <a:prstGeom prst="rect">
            <a:avLst/>
          </a:prstGeom>
          <a:noFill/>
        </p:spPr>
      </p:pic>
      <p:pic>
        <p:nvPicPr>
          <p:cNvPr id="8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51" y="1612086"/>
            <a:ext cx="1860157" cy="95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41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75826"/>
            <a:ext cx="2483768" cy="13982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620" y="1412776"/>
            <a:ext cx="6264696" cy="10661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внеурочной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731759"/>
              </p:ext>
            </p:extLst>
          </p:nvPr>
        </p:nvGraphicFramePr>
        <p:xfrm>
          <a:off x="384176" y="2636912"/>
          <a:ext cx="8568952" cy="331312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84476"/>
                <a:gridCol w="4284476"/>
              </a:tblGrid>
              <a:tr h="93568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организации жизни ученических сообществ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 воспитательных мероприятий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внеурочной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деятельности </a:t>
                      </a: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предметам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обеспечения благополучия обучающихся в жизни школы</a:t>
                      </a:r>
                      <a:endParaRPr lang="ru-RU" sz="2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07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организационного обеспечению учебной деятельности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работы по педагогической поддержке социализации обучающихся</a:t>
                      </a:r>
                      <a:endParaRPr lang="ru-RU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09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Санитарно-эпидемиологические правила 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нормативы        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СанПиН 2.4.2.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2821-10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"Санитарно-эпидемиологические требования к условиям 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 обучения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общеобразовательных учреждениях"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13913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Начало учебных занятий 8.00 (8.30)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Окончание учебных занятий в 14.00 (14.30)</a:t>
            </a:r>
          </a:p>
          <a:p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Просмотр ТВ и занятия за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компьютером 1-2 часа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Занятия дополнительным образованием 1 час в день + дорога до места занятий и обратно 1 час . Итого 2 часа</a:t>
            </a: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Ужин 0,5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часа</a:t>
            </a: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рогулка 1 час 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домашних заданий 2-3 часа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 сну  21.30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893"/>
            <a:ext cx="1204196" cy="616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авая фигурная скобка 5"/>
          <p:cNvSpPr/>
          <p:nvPr/>
        </p:nvSpPr>
        <p:spPr>
          <a:xfrm>
            <a:off x="6886257" y="2657480"/>
            <a:ext cx="792088" cy="2448272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740352" y="3491716"/>
            <a:ext cx="11928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часов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5733256"/>
            <a:ext cx="5345070" cy="10156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ВНЕУРОЧНУЮ ДЕЯТЕЛЬНОСТЬ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ОСТАЕТСЯ В СРЕДНЕМ НЕ БОЛЕЕ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ЧАСА В ДЕНЬ,  то есть 6 часов в неделю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2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0978" y="260649"/>
            <a:ext cx="1406998" cy="79208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46805"/>
            <a:ext cx="6117330" cy="74518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 внеурочной </a:t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68862"/>
              </p:ext>
            </p:extLst>
          </p:nvPr>
        </p:nvGraphicFramePr>
        <p:xfrm>
          <a:off x="179511" y="1294075"/>
          <a:ext cx="8748465" cy="50872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64697"/>
                <a:gridCol w="2483768"/>
              </a:tblGrid>
              <a:tr h="67855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Раздел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плана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часов  в неделю  (</a:t>
                      </a:r>
                      <a:r>
                        <a:rPr lang="ru-RU" sz="1800" dirty="0" smtClean="0"/>
                        <a:t>в среднем )</a:t>
                      </a:r>
                      <a:endParaRPr lang="ru-RU" dirty="0" smtClean="0"/>
                    </a:p>
                  </a:txBody>
                  <a:tcPr/>
                </a:tc>
              </a:tr>
              <a:tr h="5312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организации деятельности ученических сообществ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от</a:t>
                      </a:r>
                      <a:r>
                        <a:rPr lang="ru-RU" sz="2000" baseline="0" dirty="0" smtClean="0"/>
                        <a:t> 1 до 2 часов </a:t>
                      </a:r>
                      <a:endParaRPr lang="ru-RU" sz="2000" dirty="0"/>
                    </a:p>
                  </a:txBody>
                  <a:tcPr/>
                </a:tc>
              </a:tr>
              <a:tr h="485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внеурочной деятельности по учебным предметам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от</a:t>
                      </a:r>
                      <a:r>
                        <a:rPr lang="ru-RU" sz="2000" baseline="0" dirty="0" smtClean="0"/>
                        <a:t> 1 до 2 часов </a:t>
                      </a:r>
                      <a:endParaRPr lang="ru-RU" sz="2000" dirty="0" smtClean="0"/>
                    </a:p>
                  </a:txBody>
                  <a:tcPr/>
                </a:tc>
              </a:tr>
              <a:tr h="678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организационного обеспечения учебной деятельности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до</a:t>
                      </a:r>
                      <a:r>
                        <a:rPr lang="ru-RU" sz="2000" baseline="0" dirty="0" smtClean="0"/>
                        <a:t> 1 часа </a:t>
                      </a:r>
                      <a:endParaRPr lang="ru-RU" sz="2000" dirty="0" smtClean="0"/>
                    </a:p>
                    <a:p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</a:tr>
              <a:tr h="8229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организации педагогической поддержки социализации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обучающихся (на 1 обучающегося)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от</a:t>
                      </a:r>
                      <a:r>
                        <a:rPr lang="ru-RU" sz="2000" baseline="0" dirty="0" smtClean="0"/>
                        <a:t> 2 часов </a:t>
                      </a:r>
                      <a:endParaRPr lang="ru-RU" sz="2000" dirty="0" smtClean="0"/>
                    </a:p>
                  </a:txBody>
                  <a:tcPr/>
                </a:tc>
              </a:tr>
              <a:tr h="759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по обеспечению благополучия обучающихся в пространстве общеобразовательной школы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до</a:t>
                      </a:r>
                      <a:r>
                        <a:rPr lang="ru-RU" sz="2000" baseline="0" dirty="0" smtClean="0"/>
                        <a:t> 1 часа </a:t>
                      </a:r>
                      <a:endParaRPr lang="ru-RU" sz="2000" dirty="0" smtClean="0"/>
                    </a:p>
                  </a:txBody>
                  <a:tcPr/>
                </a:tc>
              </a:tr>
              <a:tr h="3877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 воспитательных мероприятий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от</a:t>
                      </a:r>
                      <a:r>
                        <a:rPr lang="ru-RU" sz="2000" baseline="0" dirty="0" smtClean="0"/>
                        <a:t> 1 до 2 часов </a:t>
                      </a:r>
                      <a:endParaRPr lang="ru-RU" sz="2000" dirty="0" smtClean="0"/>
                    </a:p>
                  </a:txBody>
                  <a:tcPr/>
                </a:tc>
              </a:tr>
              <a:tr h="5646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 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более 6 часов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893"/>
            <a:ext cx="1296144" cy="663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296" y="274638"/>
            <a:ext cx="587950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ученических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74095"/>
            <a:ext cx="8784976" cy="4547193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опыта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общественно значимой деятельности, конструктивного социального поведения, социальная самоидентификация обучающихся посредством личностно значимой и общественно приемлемой деятельности;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знаний о нормах и правилах поведения в обществе, социальных ролях человека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формирование у обучающихся личностных качеств, необходимых для конструктивного, успешного и ответственного поведения в обществе с учетом правовых норм, установленных российским законодательством;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приобщение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обучающихся к общественной деятельности и школьным традициям, участие в детско-юношеских организациях и движениях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/>
              <a:t>школьных и внешкольных организациях, в ученическом самоуправлении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участие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/>
              <a:t>обучающихся в деятельности производственных, творческих объединений, благотворительных организаций; в экологическом просвещении сверстников, родителей, населения; в благоустройстве школы, класса, сельского поселения, города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39" y="5754474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07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296" y="274638"/>
            <a:ext cx="5879504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организации 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ученических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</a:t>
            </a:r>
            <a:endParaRPr lang="ru-RU" sz="32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937158"/>
              </p:ext>
            </p:extLst>
          </p:nvPr>
        </p:nvGraphicFramePr>
        <p:xfrm>
          <a:off x="179388" y="1340768"/>
          <a:ext cx="8877026" cy="507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39" y="5754474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0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жизни ученических сообществ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4210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может происходить</a:t>
            </a:r>
          </a:p>
          <a:p>
            <a:r>
              <a:rPr lang="ru-RU" dirty="0" smtClean="0"/>
              <a:t>в </a:t>
            </a:r>
            <a:r>
              <a:rPr lang="ru-RU" dirty="0"/>
              <a:t>рамках внеурочной деятельности в ученическом классе, общешкольной внеурочной деятельности, в сфере школьного ученического самоуправления, участия в детско-юношеских организациях и движениях, школьных и внешкольных организациях; </a:t>
            </a:r>
            <a:endParaRPr lang="ru-RU" dirty="0" smtClean="0"/>
          </a:p>
          <a:p>
            <a:r>
              <a:rPr lang="ru-RU" dirty="0" smtClean="0"/>
              <a:t>через </a:t>
            </a:r>
            <a:r>
              <a:rPr lang="ru-RU" dirty="0"/>
              <a:t>приобщение обучающихся к общественной деятельности и школьным традициям, участие обучающихся в деятельности производственных, творческих объединений, благотворительных организаций;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экологическом просвещении сверстников, родителей, населения;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благоустройстве школы, класса, сельского поселения, города, партнерства с общественными организациями и </a:t>
            </a:r>
            <a:r>
              <a:rPr lang="ru-RU" dirty="0" smtClean="0"/>
              <a:t>объединениями </a:t>
            </a:r>
            <a:endParaRPr lang="ru-RU" dirty="0"/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жизни ученических сообществ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4210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может происходить</a:t>
            </a:r>
          </a:p>
          <a:p>
            <a:r>
              <a:rPr lang="ru-RU" dirty="0" smtClean="0"/>
              <a:t>в </a:t>
            </a:r>
            <a:r>
              <a:rPr lang="ru-RU" dirty="0"/>
              <a:t>рамках внеурочной деятельности в ученическом классе, общешкольной внеурочной деятельности, в сфере школьного ученического самоуправления, участия в детско-юношеских организациях и движениях, школьных и внешкольных организациях; </a:t>
            </a:r>
            <a:endParaRPr lang="ru-RU" dirty="0" smtClean="0"/>
          </a:p>
          <a:p>
            <a:r>
              <a:rPr lang="ru-RU" dirty="0" smtClean="0"/>
              <a:t>через </a:t>
            </a:r>
            <a:r>
              <a:rPr lang="ru-RU" dirty="0"/>
              <a:t>приобщение обучающихся к общественной деятельности и школьным традициям, участие обучающихся в деятельности производственных, творческих объединений, благотворительных организаций;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экологическом просвещении сверстников, родителей, населения;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благоустройстве школы, класса, сельского поселения, города, партнерства с общественными организациями и </a:t>
            </a:r>
            <a:r>
              <a:rPr lang="ru-RU" dirty="0" smtClean="0"/>
              <a:t>объединениями </a:t>
            </a:r>
            <a:endParaRPr lang="ru-RU" dirty="0"/>
          </a:p>
        </p:txBody>
      </p:sp>
      <p:pic>
        <p:nvPicPr>
          <p:cNvPr id="4" name="Picture 2" descr="Герб ГБОУ ВПО М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5826"/>
            <a:ext cx="2483768" cy="1398269"/>
          </a:xfrm>
          <a:prstGeom prst="rect">
            <a:avLst/>
          </a:prstGeom>
          <a:noFill/>
        </p:spPr>
      </p:pic>
      <p:pic>
        <p:nvPicPr>
          <p:cNvPr id="5" name="Picture 7" descr="Официальный сайт Московского городского педагогического университет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5675280"/>
            <a:ext cx="12985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6457890"/>
            <a:ext cx="882047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ГБОУ ВПО «Московский городской педагогический университет»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0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2317</Words>
  <Application>Microsoft Office PowerPoint</Application>
  <PresentationFormat>Экран (4:3)</PresentationFormat>
  <Paragraphs>213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План внеурочной деятельности: содержание и процедура разработки </vt:lpstr>
      <vt:lpstr>Специфика </vt:lpstr>
      <vt:lpstr>План внеурочной  деятельности</vt:lpstr>
      <vt:lpstr>Санитарно-эпидемиологические правила и нормативы                 СанПиН 2.4.2. 2821-10  "Санитарно-эпидемиологические требования к условиям и организации обучения в общеобразовательных учреждениях"</vt:lpstr>
      <vt:lpstr>План  внеурочной  деятельности</vt:lpstr>
      <vt:lpstr>Организация  жизни ученических сообществ</vt:lpstr>
      <vt:lpstr>Модели организации  жизни ученических сообществ</vt:lpstr>
      <vt:lpstr>Организация  жизни ученических сообществ</vt:lpstr>
      <vt:lpstr>Организация  жизни ученических сообществ</vt:lpstr>
      <vt:lpstr>Воспитательные  мероприятия</vt:lpstr>
      <vt:lpstr>Воспитательные  мероприятия</vt:lpstr>
      <vt:lpstr>Внеурочная  деятельность по предметам</vt:lpstr>
      <vt:lpstr>Внеурочная  деятельность по предметам</vt:lpstr>
      <vt:lpstr>Обеспечение благополучия обучающихся в жизни школы</vt:lpstr>
      <vt:lpstr>Обеспечение благополучия обучающихся в жизни школы</vt:lpstr>
      <vt:lpstr>Обеспечение благополучия обучающихся в жизни школы</vt:lpstr>
      <vt:lpstr>Обеспечение благополучия обучающихся в жизни школы Третий комплекс мероприятий формирует </vt:lpstr>
      <vt:lpstr>Обеспечение благополучия обучающихся в жизни школы</vt:lpstr>
      <vt:lpstr>Обеспечение благополучия обучающихся в жизни школы</vt:lpstr>
      <vt:lpstr>Организационное  обеспечение учебной деятельности</vt:lpstr>
      <vt:lpstr>Педагогическая поддержка социализации обучающихся</vt:lpstr>
      <vt:lpstr>Педагогическая поддержка социализации обучающихся</vt:lpstr>
      <vt:lpstr>Педагогическая поддержка социализации обучающихся</vt:lpstr>
      <vt:lpstr>Примерный план внеурочной деятельности</vt:lpstr>
      <vt:lpstr>Уклады жизни школы на основе преобладания компонентов внеурочной деятельности  </vt:lpstr>
      <vt:lpstr>План  внеурочной  деятельности</vt:lpstr>
      <vt:lpstr>План  внеурочной  деятельности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Процедура  подготовки плана внеурочной деятельности</dc:title>
  <dc:creator>боря</dc:creator>
  <cp:lastModifiedBy>борис</cp:lastModifiedBy>
  <cp:revision>50</cp:revision>
  <dcterms:created xsi:type="dcterms:W3CDTF">2014-10-01T10:47:24Z</dcterms:created>
  <dcterms:modified xsi:type="dcterms:W3CDTF">2014-11-05T13:55:55Z</dcterms:modified>
</cp:coreProperties>
</file>