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3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3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Об итогах подготовки  учителей начальных классов общеобразовательных учреждений Республики Алтай для работы в соответствии с ФГОС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221088"/>
            <a:ext cx="8964488" cy="1417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54" y="4221088"/>
            <a:ext cx="4278038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 descr="C:\Users\Галина Егоровна\Desktop\Док\фото\фото курсы рук., ярмарка\IMG_020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221088"/>
            <a:ext cx="453650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267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787208" cy="119166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Рекомендации: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Совершенствование системы мониторинга готовности учителей начальных классов на школьном и муниципальном уровне </a:t>
            </a:r>
            <a:r>
              <a:rPr lang="ru-RU" dirty="0" smtClean="0"/>
              <a:t>к работе в </a:t>
            </a:r>
            <a:r>
              <a:rPr lang="ru-RU" dirty="0"/>
              <a:t>соответствии с ФГОС (</a:t>
            </a:r>
            <a:r>
              <a:rPr lang="ru-RU" i="1" dirty="0"/>
              <a:t>отслеживание уровня формирования профессиональных компетенций педагога в </a:t>
            </a:r>
            <a:r>
              <a:rPr lang="ru-RU" i="1" dirty="0" err="1"/>
              <a:t>послекурсовой</a:t>
            </a:r>
            <a:r>
              <a:rPr lang="ru-RU" i="1" dirty="0"/>
              <a:t>, межкурсовой  период, пересмотр критериев оценки деятельности педагога </a:t>
            </a:r>
            <a:r>
              <a:rPr lang="ru-RU" i="1" dirty="0" smtClean="0"/>
              <a:t>и школы в </a:t>
            </a:r>
            <a:r>
              <a:rPr lang="ru-RU" i="1" dirty="0"/>
              <a:t>пользу качественных показателей</a:t>
            </a:r>
            <a:r>
              <a:rPr lang="ru-RU" dirty="0"/>
              <a:t>);</a:t>
            </a:r>
          </a:p>
          <a:p>
            <a:pPr marL="342900" lvl="0" indent="-342900">
              <a:buFont typeface="Arial" pitchFamily="34" charset="0"/>
              <a:buChar char="•"/>
            </a:pPr>
            <a:r>
              <a:rPr lang="ru-RU" dirty="0"/>
              <a:t>Совершенствование  системы методической подготовки учителей начальных классов  в соответствии с теоретико-методологическими основами ФГОС на школьном, муниципальном и региональном уровне.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622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912768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Повышение квалификации учителей начальных классов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с 2010 по 2015 </a:t>
            </a:r>
            <a:r>
              <a:rPr lang="ru-RU" sz="2000" dirty="0" err="1" smtClean="0">
                <a:solidFill>
                  <a:schemeClr val="tx1"/>
                </a:solidFill>
              </a:rPr>
              <a:t>гг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894595"/>
              </p:ext>
            </p:extLst>
          </p:nvPr>
        </p:nvGraphicFramePr>
        <p:xfrm>
          <a:off x="457200" y="1341438"/>
          <a:ext cx="7620000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/>
                <a:gridCol w="1905000"/>
                <a:gridCol w="19050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Наименование районов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Кол-во педагогов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итого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% </a:t>
                      </a:r>
                      <a:r>
                        <a:rPr lang="ru-RU" sz="1600" dirty="0" err="1" smtClean="0"/>
                        <a:t>обученности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Горно-Алтайск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117%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Кош-</a:t>
                      </a:r>
                      <a:r>
                        <a:rPr lang="ru-RU" sz="1600" dirty="0" err="1" smtClean="0"/>
                        <a:t>Агачский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153%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Майминский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125%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Онгудайский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168%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Турочакский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98%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Улаганский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87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126%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Усть-Канский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110%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Усть-Коксинский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145%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Чойский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124%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Шебалинский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150%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Чемальский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48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135%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Респ.ОУ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100%</a:t>
                      </a:r>
                      <a:endParaRPr lang="ru-RU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Итого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903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1189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129%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9638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7499176" cy="72008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Направления курсовой подготовки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/>
          <a:lstStyle/>
          <a:p>
            <a:r>
              <a:rPr lang="ru-RU" dirty="0" smtClean="0"/>
              <a:t>-освоение методики современного урока;</a:t>
            </a:r>
          </a:p>
          <a:p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/>
              <a:t>освоение системно-</a:t>
            </a:r>
            <a:r>
              <a:rPr lang="ru-RU" dirty="0" err="1"/>
              <a:t>деятельностного</a:t>
            </a:r>
            <a:r>
              <a:rPr lang="ru-RU" dirty="0"/>
              <a:t> подхода, ориентированного на формирование универсальных учебных действий;</a:t>
            </a:r>
          </a:p>
          <a:p>
            <a:r>
              <a:rPr lang="ru-RU" dirty="0"/>
              <a:t>- освоение способов осуществления педагогической диагностики, которая позволяет отслеживать динамику становления универсальных учебных действий; </a:t>
            </a:r>
          </a:p>
          <a:p>
            <a:r>
              <a:rPr lang="ru-RU" dirty="0"/>
              <a:t>- освоение современных технологий обучения; </a:t>
            </a:r>
          </a:p>
          <a:p>
            <a:r>
              <a:rPr lang="ru-RU" dirty="0"/>
              <a:t>- освоение современных методов оценки образовательных достижений учащихся (портфолио, методов самооценки);</a:t>
            </a:r>
          </a:p>
          <a:p>
            <a:r>
              <a:rPr lang="ru-RU" dirty="0"/>
              <a:t>- освоение способов реализации внеурочной образовательной деятельности и т.д.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97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571184" cy="756002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Мониторинг уровней </a:t>
            </a:r>
            <a:r>
              <a:rPr lang="ru-RU" sz="2000" dirty="0">
                <a:solidFill>
                  <a:schemeClr val="tx1"/>
                </a:solidFill>
              </a:rPr>
              <a:t>освоения знаний на курсах ПК с 2014 по 2015 годы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620000" cy="4929411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- повысилось осознание необходимости содержательных и организационных изменений в своей педагогической деятельности (96,3 %);</a:t>
            </a:r>
          </a:p>
          <a:p>
            <a:r>
              <a:rPr lang="ru-RU" dirty="0"/>
              <a:t>- произошли изменения в уровнях владения профессиональными знаниями относительно </a:t>
            </a:r>
            <a:r>
              <a:rPr lang="ru-RU" dirty="0" err="1"/>
              <a:t>деятельностного</a:t>
            </a:r>
            <a:r>
              <a:rPr lang="ru-RU" dirty="0"/>
              <a:t> и </a:t>
            </a:r>
            <a:r>
              <a:rPr lang="ru-RU" dirty="0" err="1"/>
              <a:t>компетентностного</a:t>
            </a:r>
            <a:r>
              <a:rPr lang="ru-RU" dirty="0"/>
              <a:t> подходов в образовании (входная диагностика -  33 %, выходная диагностика - 77%);</a:t>
            </a:r>
          </a:p>
          <a:p>
            <a:r>
              <a:rPr lang="ru-RU" dirty="0"/>
              <a:t>- изменились компетенции, связанные с умением критически оценить эффективность, неэффективность своей профессиональной деятельности и коллег (с 20 % до 58,7 %). </a:t>
            </a:r>
          </a:p>
          <a:p>
            <a:endParaRPr lang="ru-RU" dirty="0" smtClean="0"/>
          </a:p>
          <a:p>
            <a:pPr algn="ctr"/>
            <a:r>
              <a:rPr lang="ru-RU" i="1" dirty="0" smtClean="0"/>
              <a:t>По </a:t>
            </a:r>
            <a:r>
              <a:rPr lang="ru-RU" i="1" dirty="0"/>
              <a:t>итогам мониторинга на промежуточном  уровне выявлено: </a:t>
            </a:r>
          </a:p>
          <a:p>
            <a:r>
              <a:rPr lang="ru-RU" dirty="0"/>
              <a:t>Допустимый уровень – 7 (3,5%)</a:t>
            </a:r>
          </a:p>
          <a:p>
            <a:r>
              <a:rPr lang="ru-RU" dirty="0"/>
              <a:t>Базовый уровень – 173 (87%)</a:t>
            </a:r>
          </a:p>
          <a:p>
            <a:r>
              <a:rPr lang="ru-RU" dirty="0" smtClean="0"/>
              <a:t>Инновационный </a:t>
            </a:r>
            <a:r>
              <a:rPr lang="ru-RU" dirty="0"/>
              <a:t>уровень – 19 (9,5 %)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955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611986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Уровень подготовки учителей начальных классов Республики </a:t>
            </a:r>
            <a:r>
              <a:rPr lang="ru-RU" sz="2000" dirty="0" err="1" smtClean="0">
                <a:solidFill>
                  <a:schemeClr val="tx1"/>
                </a:solidFill>
              </a:rPr>
              <a:t>алтай</a:t>
            </a:r>
            <a:r>
              <a:rPr lang="ru-RU" sz="2000" dirty="0" smtClean="0">
                <a:solidFill>
                  <a:schemeClr val="tx1"/>
                </a:solidFill>
              </a:rPr>
              <a:t> по ФГОС НОО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Галина Егоровна\Desktop\диаграмма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343386" cy="507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570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43192" cy="683994"/>
          </a:xfrm>
        </p:spPr>
        <p:txBody>
          <a:bodyPr>
            <a:normAutofit/>
          </a:bodyPr>
          <a:lstStyle/>
          <a:p>
            <a:pPr algn="ctr"/>
            <a:r>
              <a:rPr lang="ru-RU" sz="2000" smtClean="0">
                <a:solidFill>
                  <a:schemeClr val="tx1"/>
                </a:solidFill>
              </a:rPr>
              <a:t> стажировка </a:t>
            </a:r>
            <a:r>
              <a:rPr lang="ru-RU" sz="2000" dirty="0" smtClean="0">
                <a:solidFill>
                  <a:schemeClr val="tx1"/>
                </a:solidFill>
              </a:rPr>
              <a:t>педагогов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7620000" cy="5073427"/>
          </a:xfrm>
        </p:spPr>
        <p:txBody>
          <a:bodyPr>
            <a:normAutofit fontScale="92500"/>
          </a:bodyPr>
          <a:lstStyle/>
          <a:p>
            <a:pPr algn="ctr"/>
            <a:r>
              <a:rPr lang="ru-RU" i="1" dirty="0" smtClean="0"/>
              <a:t>45 образовательных программ стажировок:</a:t>
            </a:r>
          </a:p>
          <a:p>
            <a:r>
              <a:rPr lang="ru-RU" dirty="0"/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презентация-анализ инновационной практики школы по теме стажировки;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посещение и анализ учебных и внеклассных занятий;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круглый стол, семинар - практикум, научно-практический семинар;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- проектирование основных компонентов программы формирования универсальных учебных действий и воспитания личности обучающихся;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мастер-классы;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интерактивные лекции педагогов-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инноваторов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деловая аналитическая игра;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работа над проектом;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- презентация результатов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моделирования и  проектирования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939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15200" cy="104403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Внедрение инструментария и процедур оценки качества начального общего образования в соответствии с ФГОС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7620000" cy="4641379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Исследование качества начального образования на федеральном уровне </a:t>
            </a:r>
            <a:r>
              <a:rPr lang="ru-RU" dirty="0" err="1" smtClean="0"/>
              <a:t>Рособрнадзором</a:t>
            </a:r>
            <a:r>
              <a:rPr lang="ru-RU" dirty="0" smtClean="0"/>
              <a:t> </a:t>
            </a:r>
            <a:r>
              <a:rPr lang="ru-RU" dirty="0"/>
              <a:t>в апреле 2015 </a:t>
            </a:r>
            <a:r>
              <a:rPr lang="ru-RU" dirty="0" smtClean="0"/>
              <a:t>г.:</a:t>
            </a:r>
          </a:p>
          <a:p>
            <a:r>
              <a:rPr lang="ru-RU" dirty="0"/>
              <a:t>Проблемы:</a:t>
            </a:r>
          </a:p>
          <a:p>
            <a:r>
              <a:rPr lang="ru-RU" dirty="0"/>
              <a:t>1. Недостаточный уровень освоения ИКТ-технологий учителями начальных классов. </a:t>
            </a:r>
          </a:p>
          <a:p>
            <a:r>
              <a:rPr lang="ru-RU" dirty="0"/>
              <a:t>2. Техническая оснащенность начальной школы в ряде школ республики не соответствует требованиям ФГОС (нет мультимедийных проекторов, компьютеров или ноутбуков, интерактивных досок). </a:t>
            </a:r>
          </a:p>
          <a:p>
            <a:r>
              <a:rPr lang="ru-RU" dirty="0"/>
              <a:t>3. Существенная часть учителей начальных классов не владеют технологиями  </a:t>
            </a:r>
            <a:r>
              <a:rPr lang="ru-RU" dirty="0" err="1"/>
              <a:t>деятельностной</a:t>
            </a:r>
            <a:r>
              <a:rPr lang="ru-RU" dirty="0"/>
              <a:t> педагогики.</a:t>
            </a:r>
          </a:p>
          <a:p>
            <a:r>
              <a:rPr lang="ru-RU" dirty="0"/>
              <a:t>4. Проблемой остается формирование и оценка УУД. Это связано с тем, что диагностический инструментарий личностных, </a:t>
            </a:r>
            <a:r>
              <a:rPr lang="ru-RU" dirty="0" err="1"/>
              <a:t>метапредметных</a:t>
            </a:r>
            <a:r>
              <a:rPr lang="ru-RU" dirty="0"/>
              <a:t> и предметных результатов  долгое время был практически не разработан. </a:t>
            </a:r>
          </a:p>
          <a:p>
            <a:pPr algn="ctr"/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7571184" cy="903630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Предложения </a:t>
            </a:r>
            <a:r>
              <a:rPr lang="ru-RU" sz="1800" dirty="0" err="1" smtClean="0">
                <a:solidFill>
                  <a:schemeClr val="tx1"/>
                </a:solidFill>
              </a:rPr>
              <a:t>Рособрнадзора</a:t>
            </a:r>
            <a:r>
              <a:rPr lang="ru-RU" sz="1800" dirty="0" smtClean="0">
                <a:solidFill>
                  <a:schemeClr val="tx1"/>
                </a:solidFill>
              </a:rPr>
              <a:t> по итогам исследования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/>
              <a:t>- совершенствовать содержание образовательных программ начального общего образования, методов и средств обучения в начальной школе.</a:t>
            </a:r>
          </a:p>
          <a:p>
            <a:r>
              <a:rPr lang="ru-RU" dirty="0"/>
              <a:t>- совершенствовать диагностическую систему отслеживания </a:t>
            </a:r>
            <a:r>
              <a:rPr lang="ru-RU" dirty="0" err="1"/>
              <a:t>сформированности</a:t>
            </a:r>
            <a:r>
              <a:rPr lang="ru-RU" dirty="0"/>
              <a:t>  </a:t>
            </a:r>
            <a:r>
              <a:rPr lang="ru-RU" dirty="0" err="1"/>
              <a:t>метапредметных</a:t>
            </a:r>
            <a:r>
              <a:rPr lang="ru-RU" dirty="0"/>
              <a:t> результатов учащихся;</a:t>
            </a:r>
          </a:p>
          <a:p>
            <a:r>
              <a:rPr lang="ru-RU" dirty="0"/>
              <a:t>- развивать систему педагогического контроля и оценивания достижений школьников на разных этапах образовательного процесса;</a:t>
            </a:r>
          </a:p>
          <a:p>
            <a:r>
              <a:rPr lang="ru-RU" dirty="0"/>
              <a:t>- обновлять приемы работы по ведению портфолио как форме оценивания учащихся  в сотрудничестве с родителями. </a:t>
            </a:r>
          </a:p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59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075240" cy="1008112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>
                <a:solidFill>
                  <a:schemeClr val="tx1"/>
                </a:solidFill>
              </a:rPr>
              <a:t>Автоматизированный </a:t>
            </a:r>
            <a:r>
              <a:rPr lang="ru-RU" sz="2000" b="1" dirty="0">
                <a:solidFill>
                  <a:schemeClr val="tx1"/>
                </a:solidFill>
              </a:rPr>
              <a:t>расчет ФГОС НОО: Переход на новые образовательные стандарты (от 27.01.2013)</a:t>
            </a:r>
            <a:r>
              <a:rPr lang="ru-RU" dirty="0">
                <a:solidFill>
                  <a:schemeClr val="tx1"/>
                </a:solidFill>
              </a:rPr>
              <a:t/>
            </a:r>
            <a:br>
              <a:rPr lang="ru-RU" dirty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9182090"/>
              </p:ext>
            </p:extLst>
          </p:nvPr>
        </p:nvGraphicFramePr>
        <p:xfrm>
          <a:off x="251520" y="1340767"/>
          <a:ext cx="8424935" cy="48965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31849"/>
                <a:gridCol w="3185173"/>
                <a:gridCol w="3307913"/>
              </a:tblGrid>
              <a:tr h="15847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</a:rPr>
                        <a:t>Регионы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 dirty="0">
                          <a:effectLst/>
                        </a:rPr>
                        <a:t>Доля учителей начальных классов, которые реализуют системно-</a:t>
                      </a:r>
                      <a:r>
                        <a:rPr lang="ru-RU" sz="1600" kern="0" dirty="0" err="1">
                          <a:effectLst/>
                        </a:rPr>
                        <a:t>деятельностный</a:t>
                      </a:r>
                      <a:r>
                        <a:rPr lang="ru-RU" sz="1600" kern="0" dirty="0">
                          <a:effectLst/>
                        </a:rPr>
                        <a:t> подход (от числа принявших участие в опросе)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Доля учителей начальных классов, которые используют систему оценки качества образования в соответствии с требованиями ФГОС (от числа принявших участие в опросе)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</a:tr>
              <a:tr h="73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Республика Алтай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29,23%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36,92%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</a:tr>
              <a:tr h="73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Республика Тыва  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15,75%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25,34%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</a:tr>
              <a:tr h="36797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Алтайский край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46,43%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37,07%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</a:tr>
              <a:tr h="73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Кемеровская область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99,84%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99,84%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</a:tr>
              <a:tr h="73595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kern="0">
                          <a:effectLst/>
                        </a:rPr>
                        <a:t>Новосибирская область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>
                          <a:effectLst/>
                        </a:rPr>
                        <a:t>39,83%</a:t>
                      </a:r>
                      <a:endParaRPr lang="ru-RU" sz="1600" kern="5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50" dirty="0">
                          <a:effectLst/>
                        </a:rPr>
                        <a:t>49,89%</a:t>
                      </a:r>
                      <a:endParaRPr lang="ru-RU" sz="1600" kern="50" dirty="0">
                        <a:effectLst/>
                        <a:latin typeface="Liberation Serif"/>
                        <a:ea typeface="DejaVu Sans"/>
                        <a:cs typeface="Lohit Hindi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990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152</TotalTime>
  <Words>602</Words>
  <Application>Microsoft Office PowerPoint</Application>
  <PresentationFormat>Экран (4:3)</PresentationFormat>
  <Paragraphs>122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Главная</vt:lpstr>
      <vt:lpstr>Об итогах подготовки  учителей начальных классов общеобразовательных учреждений Республики Алтай для работы в соответствии с ФГОС</vt:lpstr>
      <vt:lpstr>Повышение квалификации учителей начальных классов с 2010 по 2015 гг </vt:lpstr>
      <vt:lpstr>Направления курсовой подготовки</vt:lpstr>
      <vt:lpstr>Мониторинг уровней освоения знаний на курсах ПК с 2014 по 2015 годы</vt:lpstr>
      <vt:lpstr>Уровень подготовки учителей начальных классов Республики алтай по ФГОС НОО</vt:lpstr>
      <vt:lpstr> стажировка педагогов</vt:lpstr>
      <vt:lpstr>Внедрение инструментария и процедур оценки качества начального общего образования в соответствии с ФГОС</vt:lpstr>
      <vt:lpstr>Предложения Рособрнадзора по итогам исследования</vt:lpstr>
      <vt:lpstr> Автоматизированный расчет ФГОС НОО: Переход на новые образовательные стандарты (от 27.01.2013) </vt:lpstr>
      <vt:lpstr>Рекомендации: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подготовки  учителей начальных классов общеобразовательных учреждений Республики Алтай для работы в соответствии с ФГОС</dc:title>
  <dc:creator>Галина Егоровна</dc:creator>
  <cp:lastModifiedBy>Windows User</cp:lastModifiedBy>
  <cp:revision>20</cp:revision>
  <dcterms:created xsi:type="dcterms:W3CDTF">2015-06-29T09:31:42Z</dcterms:created>
  <dcterms:modified xsi:type="dcterms:W3CDTF">2015-06-29T12:14:14Z</dcterms:modified>
</cp:coreProperties>
</file>