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493EA7-FB59-4131-A529-D8A69F0EB8E0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742A04-5CD8-4664-916B-84C79FCEB2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992888" cy="338437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О качестве освоения основной образовательной программы начального общего образования в ООУ РА в 2014-2015 учебном году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581128"/>
            <a:ext cx="6152728" cy="145618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В.А. Чистякова, директор БУ РА «РЦОКО»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7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МО «</a:t>
            </a:r>
            <a:r>
              <a:rPr lang="ru-RU" dirty="0" err="1" smtClean="0"/>
              <a:t>Онгудайский</a:t>
            </a:r>
            <a:r>
              <a:rPr lang="ru-RU" dirty="0" smtClean="0"/>
              <a:t> район»  - </a:t>
            </a:r>
            <a:r>
              <a:rPr lang="ru-RU" dirty="0" smtClean="0"/>
              <a:t>27 </a:t>
            </a:r>
            <a:r>
              <a:rPr lang="ru-RU" dirty="0" smtClean="0"/>
              <a:t>чел.</a:t>
            </a:r>
          </a:p>
          <a:p>
            <a:pPr marL="0" indent="0">
              <a:buNone/>
            </a:pPr>
            <a:r>
              <a:rPr lang="ru-RU" dirty="0" smtClean="0"/>
              <a:t>МО «</a:t>
            </a:r>
            <a:r>
              <a:rPr lang="ru-RU" dirty="0" err="1" smtClean="0"/>
              <a:t>Чемальский</a:t>
            </a:r>
            <a:r>
              <a:rPr lang="ru-RU" dirty="0" smtClean="0"/>
              <a:t> район»    - </a:t>
            </a:r>
            <a:r>
              <a:rPr lang="ru-RU" dirty="0" smtClean="0"/>
              <a:t>5 </a:t>
            </a:r>
            <a:r>
              <a:rPr lang="ru-RU" dirty="0" smtClean="0"/>
              <a:t>чел.</a:t>
            </a:r>
          </a:p>
          <a:p>
            <a:pPr marL="0" indent="0">
              <a:buNone/>
            </a:pPr>
            <a:r>
              <a:rPr lang="ru-RU" dirty="0" smtClean="0"/>
              <a:t>МО «</a:t>
            </a:r>
            <a:r>
              <a:rPr lang="ru-RU" dirty="0" err="1" smtClean="0"/>
              <a:t>Чойский</a:t>
            </a:r>
            <a:r>
              <a:rPr lang="ru-RU" dirty="0" smtClean="0"/>
              <a:t> район»           - </a:t>
            </a:r>
            <a:r>
              <a:rPr lang="ru-RU" dirty="0" smtClean="0"/>
              <a:t>20 </a:t>
            </a:r>
            <a:r>
              <a:rPr lang="ru-RU" dirty="0" smtClean="0"/>
              <a:t>чел.</a:t>
            </a:r>
          </a:p>
          <a:p>
            <a:pPr marL="0" indent="0">
              <a:buNone/>
            </a:pPr>
            <a:r>
              <a:rPr lang="ru-RU" dirty="0" smtClean="0"/>
              <a:t>МО «Кош-</a:t>
            </a:r>
            <a:r>
              <a:rPr lang="ru-RU" dirty="0" err="1" smtClean="0"/>
              <a:t>Агачский</a:t>
            </a:r>
            <a:r>
              <a:rPr lang="ru-RU" dirty="0" smtClean="0"/>
              <a:t> район» - </a:t>
            </a:r>
            <a:r>
              <a:rPr lang="ru-RU" dirty="0" smtClean="0"/>
              <a:t>210 </a:t>
            </a:r>
            <a:r>
              <a:rPr lang="ru-RU" dirty="0" smtClean="0"/>
              <a:t>чел.</a:t>
            </a:r>
          </a:p>
          <a:p>
            <a:pPr marL="0" indent="0">
              <a:buNone/>
            </a:pPr>
            <a:r>
              <a:rPr lang="ru-RU" dirty="0" smtClean="0"/>
              <a:t>МО «</a:t>
            </a:r>
            <a:r>
              <a:rPr lang="ru-RU" dirty="0" err="1" smtClean="0"/>
              <a:t>Улаганский</a:t>
            </a:r>
            <a:r>
              <a:rPr lang="ru-RU" dirty="0" smtClean="0"/>
              <a:t> район»      - </a:t>
            </a:r>
            <a:r>
              <a:rPr lang="ru-RU" dirty="0" smtClean="0"/>
              <a:t>145 </a:t>
            </a:r>
            <a:r>
              <a:rPr lang="ru-RU" dirty="0" smtClean="0"/>
              <a:t>чел.</a:t>
            </a:r>
          </a:p>
          <a:p>
            <a:pPr marL="0" indent="0">
              <a:buNone/>
            </a:pPr>
            <a:r>
              <a:rPr lang="ru-RU" dirty="0" smtClean="0"/>
              <a:t>МО «</a:t>
            </a:r>
            <a:r>
              <a:rPr lang="ru-RU" dirty="0" err="1" smtClean="0"/>
              <a:t>Усть-Канский</a:t>
            </a:r>
            <a:r>
              <a:rPr lang="ru-RU" dirty="0" smtClean="0"/>
              <a:t> район»   - </a:t>
            </a:r>
            <a:r>
              <a:rPr lang="ru-RU" dirty="0" smtClean="0"/>
              <a:t>352 </a:t>
            </a:r>
            <a:r>
              <a:rPr lang="ru-RU" dirty="0" smtClean="0"/>
              <a:t>чел.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ИТОГО:    6 МО,  </a:t>
            </a:r>
            <a:r>
              <a:rPr lang="ru-RU" dirty="0" smtClean="0"/>
              <a:t> </a:t>
            </a:r>
            <a:r>
              <a:rPr lang="ru-RU" dirty="0" smtClean="0"/>
              <a:t>759 </a:t>
            </a:r>
            <a:r>
              <a:rPr lang="ru-RU" dirty="0" err="1" smtClean="0"/>
              <a:t>обуч-хся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ООО в исследованиях: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7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mtClean="0"/>
              <a:t>Результаты: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01858"/>
              </p:ext>
            </p:extLst>
          </p:nvPr>
        </p:nvGraphicFramePr>
        <p:xfrm>
          <a:off x="539552" y="1628800"/>
          <a:ext cx="8208912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64096"/>
                <a:gridCol w="1008112"/>
                <a:gridCol w="1080120"/>
                <a:gridCol w="1080120"/>
                <a:gridCol w="1008112"/>
                <a:gridCol w="1008112"/>
                <a:gridCol w="1080120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</a:t>
                      </a:r>
                      <a:r>
                        <a:rPr lang="ru-RU" dirty="0" err="1" smtClean="0"/>
                        <a:t>участ-ников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</a:t>
                      </a:r>
                      <a:r>
                        <a:rPr lang="ru-RU" dirty="0" err="1" smtClean="0"/>
                        <a:t>качест-ва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</a:t>
                      </a:r>
                      <a:r>
                        <a:rPr lang="ru-RU" dirty="0" err="1" smtClean="0"/>
                        <a:t>успевае</a:t>
                      </a:r>
                      <a:r>
                        <a:rPr lang="ru-RU" dirty="0" smtClean="0"/>
                        <a:t>-мости</a:t>
                      </a:r>
                      <a:endParaRPr lang="ru-RU" dirty="0"/>
                    </a:p>
                  </a:txBody>
                  <a:tcPr/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386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95</a:t>
                      </a:r>
                      <a:endParaRPr lang="ru-RU" b="1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Русский язык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372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96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Тематические </a:t>
            </a:r>
            <a:r>
              <a:rPr lang="ru-RU" b="1" dirty="0" smtClean="0"/>
              <a:t>разделы, вызывающие трудности: 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Правописание предлогов со словами», «Правописание непроизносимой согласной», </a:t>
            </a:r>
            <a:r>
              <a:rPr lang="ru-RU" dirty="0" smtClean="0"/>
              <a:t>«</a:t>
            </a:r>
            <a:r>
              <a:rPr lang="ru-RU" dirty="0"/>
              <a:t>Звуки и буквы», </a:t>
            </a:r>
            <a:r>
              <a:rPr lang="ru-RU" dirty="0" smtClean="0"/>
              <a:t>«</a:t>
            </a:r>
            <a:r>
              <a:rPr lang="ru-RU" dirty="0"/>
              <a:t>Части речи», </a:t>
            </a:r>
            <a:r>
              <a:rPr lang="ru-RU" dirty="0" smtClean="0"/>
              <a:t>«</a:t>
            </a:r>
            <a:r>
              <a:rPr lang="ru-RU" dirty="0"/>
              <a:t>Ударение», «Безударная гласная», «Правописание разделительного «ъ» и «ь» знака в словах», «Определение главных членов предложения».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89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Тематические направления </a:t>
            </a:r>
            <a:r>
              <a:rPr lang="ru-RU" b="1" dirty="0"/>
              <a:t>и </a:t>
            </a:r>
            <a:r>
              <a:rPr lang="ru-RU" b="1" dirty="0" smtClean="0"/>
              <a:t>содержательные  </a:t>
            </a:r>
            <a:r>
              <a:rPr lang="ru-RU" b="1" dirty="0" smtClean="0"/>
              <a:t>элементы, вызывающие трудности: 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Таблица умножения и соответствующие случаи деления», «Площадь и периметр прямоугольника и квадрата», «Решение примеров на порядок действий», «Действия с числами», «Нахождение значения выражений».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0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Comic Sans MS" pitchFamily="66" charset="0"/>
              </a:rPr>
              <a:t>Благодарю за внимание!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82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237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О качестве освоения основной образовательной программы начального общего образования в ООУ РА в 2014-2015 учебном году </vt:lpstr>
      <vt:lpstr>Участие ООО в исследованиях: </vt:lpstr>
      <vt:lpstr>Результаты:</vt:lpstr>
      <vt:lpstr>Русский язык</vt:lpstr>
      <vt:lpstr>Математика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Мониторинговые исследования  качества начального общего образования в 2014-2015 учебном году</dc:title>
  <dc:creator>Антонина</dc:creator>
  <cp:lastModifiedBy>Валентина</cp:lastModifiedBy>
  <cp:revision>7</cp:revision>
  <dcterms:created xsi:type="dcterms:W3CDTF">2015-06-24T05:48:37Z</dcterms:created>
  <dcterms:modified xsi:type="dcterms:W3CDTF">2015-06-29T13:10:31Z</dcterms:modified>
</cp:coreProperties>
</file>