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3" r:id="rId1"/>
  </p:sldMasterIdLst>
  <p:sldIdLst>
    <p:sldId id="256" r:id="rId2"/>
    <p:sldId id="257" r:id="rId3"/>
    <p:sldId id="276" r:id="rId4"/>
    <p:sldId id="262" r:id="rId5"/>
    <p:sldId id="273" r:id="rId6"/>
    <p:sldId id="274" r:id="rId7"/>
    <p:sldId id="275" r:id="rId8"/>
    <p:sldId id="267" r:id="rId9"/>
    <p:sldId id="261" r:id="rId10"/>
    <p:sldId id="269" r:id="rId11"/>
    <p:sldId id="272" r:id="rId12"/>
    <p:sldId id="258" r:id="rId13"/>
    <p:sldId id="270" r:id="rId14"/>
    <p:sldId id="259" r:id="rId15"/>
    <p:sldId id="263" r:id="rId16"/>
    <p:sldId id="264" r:id="rId1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444" autoAdjust="0"/>
  </p:normalViewPr>
  <p:slideViewPr>
    <p:cSldViewPr>
      <p:cViewPr varScale="1">
        <p:scale>
          <a:sx n="63" d="100"/>
          <a:sy n="63" d="100"/>
        </p:scale>
        <p:origin x="-1362" y="-96"/>
      </p:cViewPr>
      <p:guideLst>
        <p:guide orient="horz" pos="2160"/>
        <p:guide pos="2880"/>
      </p:guideLst>
    </p:cSldViewPr>
  </p:slideViewPr>
  <p:outlineViewPr>
    <p:cViewPr>
      <p:scale>
        <a:sx n="33" d="100"/>
        <a:sy n="33" d="100"/>
      </p:scale>
      <p:origin x="0" y="2206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cxnSp>
        <p:nvCxnSpPr>
          <p:cNvPr id="4" name="Прямая соединительная линия 7"/>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Прямая соединительная линия 12"/>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Овал 13"/>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a:defRPr/>
            </a:pPr>
            <a:endParaRPr lang="en-US"/>
          </a:p>
        </p:txBody>
      </p:sp>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8" name="Заголовок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ru-RU" smtClean="0"/>
              <a:t>Образец заголовка</a:t>
            </a:r>
            <a:endParaRPr lang="en-US"/>
          </a:p>
        </p:txBody>
      </p:sp>
      <p:sp>
        <p:nvSpPr>
          <p:cNvPr id="7" name="Дата 14"/>
          <p:cNvSpPr>
            <a:spLocks noGrp="1"/>
          </p:cNvSpPr>
          <p:nvPr>
            <p:ph type="dt" sz="half" idx="10"/>
          </p:nvPr>
        </p:nvSpPr>
        <p:spPr/>
        <p:txBody>
          <a:bodyPr/>
          <a:lstStyle>
            <a:lvl1pPr>
              <a:defRPr/>
            </a:lvl1pPr>
          </a:lstStyle>
          <a:p>
            <a:pPr>
              <a:defRPr/>
            </a:pPr>
            <a:fld id="{62178529-62E0-483E-BA44-035586C5674B}" type="datetimeFigureOut">
              <a:rPr lang="ru-RU"/>
              <a:pPr>
                <a:defRPr/>
              </a:pPr>
              <a:t>08.12.2016</a:t>
            </a:fld>
            <a:endParaRPr lang="ru-RU"/>
          </a:p>
        </p:txBody>
      </p:sp>
      <p:sp>
        <p:nvSpPr>
          <p:cNvPr id="8" name="Номер слайда 15"/>
          <p:cNvSpPr>
            <a:spLocks noGrp="1"/>
          </p:cNvSpPr>
          <p:nvPr>
            <p:ph type="sldNum" sz="quarter" idx="11"/>
          </p:nvPr>
        </p:nvSpPr>
        <p:spPr/>
        <p:txBody>
          <a:bodyPr/>
          <a:lstStyle>
            <a:lvl1pPr>
              <a:defRPr/>
            </a:lvl1pPr>
          </a:lstStyle>
          <a:p>
            <a:pPr>
              <a:defRPr/>
            </a:pPr>
            <a:fld id="{5274CB93-F846-4E8C-8A02-28E930EBF91C}" type="slidenum">
              <a:rPr lang="ru-RU"/>
              <a:pPr>
                <a:defRPr/>
              </a:pPr>
              <a:t>‹#›</a:t>
            </a:fld>
            <a:endParaRPr lang="ru-RU"/>
          </a:p>
        </p:txBody>
      </p:sp>
      <p:sp>
        <p:nvSpPr>
          <p:cNvPr id="10" name="Нижний колонтитул 16"/>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702C150F-A614-4143-A29E-E42C0AE6A6BA}" type="datetimeFigureOut">
              <a:rPr lang="ru-RU"/>
              <a:pPr>
                <a:defRPr/>
              </a:pPr>
              <a:t>08.12.2016</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4298725D-AD2A-4AC1-B835-17FD9C143BF7}"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F378C6A2-E809-4375-8162-0A631B6962D1}" type="datetimeFigureOut">
              <a:rPr lang="ru-RU"/>
              <a:pPr>
                <a:defRPr/>
              </a:pPr>
              <a:t>08.12.2016</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6CD5533D-29B1-4F53-AF27-9B19C1D20B7B}"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7" name="Заголовок 16"/>
          <p:cNvSpPr>
            <a:spLocks noGrp="1"/>
          </p:cNvSpPr>
          <p:nvPr>
            <p:ph type="title"/>
          </p:nvPr>
        </p:nvSpPr>
        <p:spPr/>
        <p:txBody>
          <a:bodyPr rtlCol="0"/>
          <a:lstStyle/>
          <a:p>
            <a:r>
              <a:rPr lang="ru-RU" smtClean="0"/>
              <a:t>Образец заголовка</a:t>
            </a:r>
            <a:endParaRPr lang="en-US"/>
          </a:p>
        </p:txBody>
      </p:sp>
      <p:sp>
        <p:nvSpPr>
          <p:cNvPr id="4" name="Дата 23"/>
          <p:cNvSpPr>
            <a:spLocks noGrp="1"/>
          </p:cNvSpPr>
          <p:nvPr>
            <p:ph type="dt" sz="half" idx="10"/>
          </p:nvPr>
        </p:nvSpPr>
        <p:spPr/>
        <p:txBody>
          <a:bodyPr/>
          <a:lstStyle>
            <a:lvl1pPr>
              <a:defRPr/>
            </a:lvl1pPr>
          </a:lstStyle>
          <a:p>
            <a:pPr>
              <a:defRPr/>
            </a:pPr>
            <a:fld id="{B9F67C56-9FDF-43CB-A3B5-2F09FDD48CA3}" type="datetimeFigureOut">
              <a:rPr lang="ru-RU"/>
              <a:pPr>
                <a:defRPr/>
              </a:pPr>
              <a:t>08.12.2016</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04FB2EDC-A783-4799-B80E-EAA9063EC5CC}"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cxnSp>
        <p:nvCxnSpPr>
          <p:cNvPr id="4" name="Прямая соединительная линия 6"/>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ru-RU" smtClean="0"/>
              <a:t>Образец заголовка</a:t>
            </a:r>
            <a:endParaRPr lang="en-US"/>
          </a:p>
        </p:txBody>
      </p:sp>
      <p:sp>
        <p:nvSpPr>
          <p:cNvPr id="3" name="Текст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9C8A77A7-C3C3-427A-854C-92DAD3A450FB}" type="datetimeFigureOut">
              <a:rPr lang="ru-RU"/>
              <a:pPr>
                <a:defRPr/>
              </a:pPr>
              <a:t>08.12.2016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EFCC6D0-502F-4E21-957A-3EB052D84E1F}"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11" name="Содержимое 10"/>
          <p:cNvSpPr>
            <a:spLocks noGrp="1"/>
          </p:cNvSpPr>
          <p:nvPr>
            <p:ph sz="half" idx="1"/>
          </p:nvPr>
        </p:nvSpPr>
        <p:spPr>
          <a:xfrm>
            <a:off x="457200" y="1524000"/>
            <a:ext cx="4059936"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half" idx="2"/>
          </p:nvPr>
        </p:nvSpPr>
        <p:spPr>
          <a:xfrm>
            <a:off x="4648200" y="1524000"/>
            <a:ext cx="4059936"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3"/>
          <p:cNvSpPr>
            <a:spLocks noGrp="1"/>
          </p:cNvSpPr>
          <p:nvPr>
            <p:ph type="dt" sz="half" idx="10"/>
          </p:nvPr>
        </p:nvSpPr>
        <p:spPr/>
        <p:txBody>
          <a:bodyPr/>
          <a:lstStyle>
            <a:lvl1pPr>
              <a:defRPr/>
            </a:lvl1pPr>
          </a:lstStyle>
          <a:p>
            <a:pPr>
              <a:defRPr/>
            </a:pPr>
            <a:fld id="{CF9D0CFB-CF4C-48C0-ABAD-FBB037D144AE}" type="datetimeFigureOut">
              <a:rPr lang="ru-RU"/>
              <a:pPr>
                <a:defRPr/>
              </a:pPr>
              <a:t>08.12.2016</a:t>
            </a:fld>
            <a:endParaRPr lang="ru-RU"/>
          </a:p>
        </p:txBody>
      </p:sp>
      <p:sp>
        <p:nvSpPr>
          <p:cNvPr id="6" name="Нижний колонтитул 9"/>
          <p:cNvSpPr>
            <a:spLocks noGrp="1"/>
          </p:cNvSpPr>
          <p:nvPr>
            <p:ph type="ftr" sz="quarter" idx="11"/>
          </p:nvPr>
        </p:nvSpPr>
        <p:spPr/>
        <p:txBody>
          <a:bodyPr/>
          <a:lstStyle>
            <a:lvl1pPr>
              <a:defRPr/>
            </a:lvl1pPr>
          </a:lstStyle>
          <a:p>
            <a:pPr>
              <a:defRPr/>
            </a:pPr>
            <a:endParaRPr lang="ru-RU"/>
          </a:p>
        </p:txBody>
      </p:sp>
      <p:sp>
        <p:nvSpPr>
          <p:cNvPr id="7" name="Номер слайда 21"/>
          <p:cNvSpPr>
            <a:spLocks noGrp="1"/>
          </p:cNvSpPr>
          <p:nvPr>
            <p:ph type="sldNum" sz="quarter" idx="12"/>
          </p:nvPr>
        </p:nvSpPr>
        <p:spPr/>
        <p:txBody>
          <a:bodyPr/>
          <a:lstStyle>
            <a:lvl1pPr>
              <a:defRPr/>
            </a:lvl1pPr>
          </a:lstStyle>
          <a:p>
            <a:pPr>
              <a:defRPr/>
            </a:pPr>
            <a:fld id="{39C8E6E6-B3C6-4BEB-B4B6-F312F83CF007}"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cxnSp>
        <p:nvCxnSpPr>
          <p:cNvPr id="7" name="Прямая соединительная линия 9"/>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16"/>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34" name="Содержимое 33"/>
          <p:cNvSpPr>
            <a:spLocks noGrp="1"/>
          </p:cNvSpPr>
          <p:nvPr>
            <p:ph sz="quarter" idx="4"/>
          </p:nvPr>
        </p:nvSpPr>
        <p:spPr>
          <a:xfrm>
            <a:off x="4649788" y="2201896"/>
            <a:ext cx="4038600"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 name="Заголовок 1"/>
          <p:cNvSpPr>
            <a:spLocks noGrp="1"/>
          </p:cNvSpPr>
          <p:nvPr>
            <p:ph type="title"/>
          </p:nvPr>
        </p:nvSpPr>
        <p:spPr>
          <a:xfrm>
            <a:off x="457200" y="155448"/>
            <a:ext cx="8229600" cy="1143000"/>
          </a:xfrm>
        </p:spPr>
        <p:txBody>
          <a:bodyPr/>
          <a:lstStyle>
            <a:lvl1pPr>
              <a:defRPr/>
            </a:lvl1pPr>
          </a:lstStyle>
          <a:p>
            <a:r>
              <a:rPr lang="ru-RU" smtClean="0"/>
              <a:t>Образец заголовка</a:t>
            </a:r>
            <a:endParaRPr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9" name="Номер слайда 8"/>
          <p:cNvSpPr>
            <a:spLocks noGrp="1"/>
          </p:cNvSpPr>
          <p:nvPr>
            <p:ph type="sldNum" sz="quarter" idx="10"/>
          </p:nvPr>
        </p:nvSpPr>
        <p:spPr/>
        <p:txBody>
          <a:bodyPr/>
          <a:lstStyle>
            <a:lvl1pPr>
              <a:defRPr/>
            </a:lvl1pPr>
          </a:lstStyle>
          <a:p>
            <a:pPr>
              <a:defRPr/>
            </a:pPr>
            <a:fld id="{1264DEDD-9A53-4D55-8A85-0894EFFC6687}" type="slidenum">
              <a:rPr lang="ru-RU"/>
              <a:pPr>
                <a:defRPr/>
              </a:pPr>
              <a:t>‹#›</a:t>
            </a:fld>
            <a:endParaRPr lang="ru-RU"/>
          </a:p>
        </p:txBody>
      </p:sp>
      <p:sp>
        <p:nvSpPr>
          <p:cNvPr id="10" name="Нижний колонтитул 7"/>
          <p:cNvSpPr>
            <a:spLocks noGrp="1"/>
          </p:cNvSpPr>
          <p:nvPr>
            <p:ph type="ftr" sz="quarter" idx="11"/>
          </p:nvPr>
        </p:nvSpPr>
        <p:spPr/>
        <p:txBody>
          <a:bodyPr/>
          <a:lstStyle>
            <a:lvl1pPr>
              <a:defRPr/>
            </a:lvl1pPr>
          </a:lstStyle>
          <a:p>
            <a:pPr>
              <a:defRPr/>
            </a:pPr>
            <a:endParaRPr lang="ru-RU"/>
          </a:p>
        </p:txBody>
      </p:sp>
      <p:sp>
        <p:nvSpPr>
          <p:cNvPr id="11" name="Дата 6"/>
          <p:cNvSpPr>
            <a:spLocks noGrp="1"/>
          </p:cNvSpPr>
          <p:nvPr>
            <p:ph type="dt" sz="half" idx="12"/>
          </p:nvPr>
        </p:nvSpPr>
        <p:spPr/>
        <p:txBody>
          <a:bodyPr/>
          <a:lstStyle>
            <a:lvl1pPr>
              <a:defRPr/>
            </a:lvl1pPr>
          </a:lstStyle>
          <a:p>
            <a:pPr>
              <a:defRPr/>
            </a:pPr>
            <a:fld id="{65B5BB3A-3912-47E8-A7C7-1928B4CF00ED}" type="datetimeFigureOut">
              <a:rPr lang="ru-RU"/>
              <a:pPr>
                <a:defRPr/>
              </a:pPr>
              <a:t>08.12.2016</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3"/>
          <p:cNvSpPr>
            <a:spLocks noGrp="1"/>
          </p:cNvSpPr>
          <p:nvPr>
            <p:ph type="dt" sz="half" idx="10"/>
          </p:nvPr>
        </p:nvSpPr>
        <p:spPr/>
        <p:txBody>
          <a:bodyPr/>
          <a:lstStyle>
            <a:lvl1pPr>
              <a:defRPr/>
            </a:lvl1pPr>
          </a:lstStyle>
          <a:p>
            <a:pPr>
              <a:defRPr/>
            </a:pPr>
            <a:fld id="{A1746CB7-3800-46A7-B8B6-2DDB4F9841B3}" type="datetimeFigureOut">
              <a:rPr lang="ru-RU"/>
              <a:pPr>
                <a:defRPr/>
              </a:pPr>
              <a:t>08.12.2016</a:t>
            </a:fld>
            <a:endParaRPr lang="ru-RU"/>
          </a:p>
        </p:txBody>
      </p:sp>
      <p:sp>
        <p:nvSpPr>
          <p:cNvPr id="4" name="Нижний колонтитул 9"/>
          <p:cNvSpPr>
            <a:spLocks noGrp="1"/>
          </p:cNvSpPr>
          <p:nvPr>
            <p:ph type="ftr" sz="quarter" idx="11"/>
          </p:nvPr>
        </p:nvSpPr>
        <p:spPr/>
        <p:txBody>
          <a:bodyPr/>
          <a:lstStyle>
            <a:lvl1pPr>
              <a:defRPr/>
            </a:lvl1pPr>
          </a:lstStyle>
          <a:p>
            <a:pPr>
              <a:defRPr/>
            </a:pPr>
            <a:endParaRPr lang="ru-RU"/>
          </a:p>
        </p:txBody>
      </p:sp>
      <p:sp>
        <p:nvSpPr>
          <p:cNvPr id="5" name="Номер слайда 21"/>
          <p:cNvSpPr>
            <a:spLocks noGrp="1"/>
          </p:cNvSpPr>
          <p:nvPr>
            <p:ph type="sldNum" sz="quarter" idx="12"/>
          </p:nvPr>
        </p:nvSpPr>
        <p:spPr/>
        <p:txBody>
          <a:bodyPr/>
          <a:lstStyle>
            <a:lvl1pPr>
              <a:defRPr/>
            </a:lvl1pPr>
          </a:lstStyle>
          <a:p>
            <a:pPr>
              <a:defRPr/>
            </a:pPr>
            <a:fld id="{DCC74E23-4474-4E2D-8C98-40A2678C7661}"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23"/>
          <p:cNvSpPr>
            <a:spLocks noGrp="1"/>
          </p:cNvSpPr>
          <p:nvPr>
            <p:ph type="dt" sz="half" idx="10"/>
          </p:nvPr>
        </p:nvSpPr>
        <p:spPr/>
        <p:txBody>
          <a:bodyPr/>
          <a:lstStyle>
            <a:lvl1pPr>
              <a:defRPr/>
            </a:lvl1pPr>
          </a:lstStyle>
          <a:p>
            <a:pPr>
              <a:defRPr/>
            </a:pPr>
            <a:fld id="{07BFF274-2C7D-4BA4-BB0E-B05129BAB89C}" type="datetimeFigureOut">
              <a:rPr lang="ru-RU"/>
              <a:pPr>
                <a:defRPr/>
              </a:pPr>
              <a:t>08.12.2016</a:t>
            </a:fld>
            <a:endParaRPr lang="ru-RU"/>
          </a:p>
        </p:txBody>
      </p:sp>
      <p:sp>
        <p:nvSpPr>
          <p:cNvPr id="3" name="Нижний колонтитул 9"/>
          <p:cNvSpPr>
            <a:spLocks noGrp="1"/>
          </p:cNvSpPr>
          <p:nvPr>
            <p:ph type="ftr" sz="quarter" idx="11"/>
          </p:nvPr>
        </p:nvSpPr>
        <p:spPr/>
        <p:txBody>
          <a:bodyPr/>
          <a:lstStyle>
            <a:lvl1pPr>
              <a:defRPr/>
            </a:lvl1pPr>
          </a:lstStyle>
          <a:p>
            <a:pPr>
              <a:defRPr/>
            </a:pPr>
            <a:endParaRPr lang="ru-RU"/>
          </a:p>
        </p:txBody>
      </p:sp>
      <p:sp>
        <p:nvSpPr>
          <p:cNvPr id="4" name="Номер слайда 21"/>
          <p:cNvSpPr>
            <a:spLocks noGrp="1"/>
          </p:cNvSpPr>
          <p:nvPr>
            <p:ph type="sldNum" sz="quarter" idx="12"/>
          </p:nvPr>
        </p:nvSpPr>
        <p:spPr/>
        <p:txBody>
          <a:bodyPr/>
          <a:lstStyle>
            <a:lvl1pPr>
              <a:defRPr/>
            </a:lvl1pPr>
          </a:lstStyle>
          <a:p>
            <a:pPr>
              <a:defRPr/>
            </a:pPr>
            <a:fld id="{C604ADE3-773C-4267-95A1-F2FD9997426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3" name="Текст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ru-RU" smtClean="0"/>
              <a:t>Образец заголовка</a:t>
            </a:r>
            <a:endParaRPr lang="en-US"/>
          </a:p>
        </p:txBody>
      </p:sp>
      <p:sp>
        <p:nvSpPr>
          <p:cNvPr id="5" name="Дата 23"/>
          <p:cNvSpPr>
            <a:spLocks noGrp="1"/>
          </p:cNvSpPr>
          <p:nvPr>
            <p:ph type="dt" sz="half" idx="10"/>
          </p:nvPr>
        </p:nvSpPr>
        <p:spPr/>
        <p:txBody>
          <a:bodyPr/>
          <a:lstStyle>
            <a:lvl1pPr>
              <a:defRPr/>
            </a:lvl1pPr>
          </a:lstStyle>
          <a:p>
            <a:pPr>
              <a:defRPr/>
            </a:pPr>
            <a:fld id="{0206CB61-7AA7-4579-A7CE-156A2D0BB2BB}" type="datetimeFigureOut">
              <a:rPr lang="ru-RU"/>
              <a:pPr>
                <a:defRPr/>
              </a:pPr>
              <a:t>08.12.2016</a:t>
            </a:fld>
            <a:endParaRPr lang="ru-RU"/>
          </a:p>
        </p:txBody>
      </p:sp>
      <p:sp>
        <p:nvSpPr>
          <p:cNvPr id="6" name="Нижний колонтитул 9"/>
          <p:cNvSpPr>
            <a:spLocks noGrp="1"/>
          </p:cNvSpPr>
          <p:nvPr>
            <p:ph type="ftr" sz="quarter" idx="11"/>
          </p:nvPr>
        </p:nvSpPr>
        <p:spPr/>
        <p:txBody>
          <a:bodyPr/>
          <a:lstStyle>
            <a:lvl1pPr>
              <a:defRPr/>
            </a:lvl1pPr>
          </a:lstStyle>
          <a:p>
            <a:pPr>
              <a:defRPr/>
            </a:pPr>
            <a:endParaRPr lang="ru-RU"/>
          </a:p>
        </p:txBody>
      </p:sp>
      <p:sp>
        <p:nvSpPr>
          <p:cNvPr id="7" name="Номер слайда 21"/>
          <p:cNvSpPr>
            <a:spLocks noGrp="1"/>
          </p:cNvSpPr>
          <p:nvPr>
            <p:ph type="sldNum" sz="quarter" idx="12"/>
          </p:nvPr>
        </p:nvSpPr>
        <p:spPr/>
        <p:txBody>
          <a:bodyPr/>
          <a:lstStyle>
            <a:lvl1pPr>
              <a:defRPr/>
            </a:lvl1pPr>
          </a:lstStyle>
          <a:p>
            <a:pPr>
              <a:defRPr/>
            </a:pPr>
            <a:fld id="{BB146AB3-8083-43DC-8E9A-2027F979931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ru-RU" smtClean="0"/>
              <a:t>Образец заголовка</a:t>
            </a:r>
            <a:endParaRPr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ru-RU" noProof="0" smtClean="0"/>
              <a:t>Вставка рисунка</a:t>
            </a:r>
            <a:endParaRPr lang="en-US" noProof="0"/>
          </a:p>
        </p:txBody>
      </p:sp>
      <p:sp>
        <p:nvSpPr>
          <p:cNvPr id="4" name="Текст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ru-RU" smtClean="0"/>
              <a:t>Образец текста</a:t>
            </a:r>
          </a:p>
        </p:txBody>
      </p:sp>
      <p:sp>
        <p:nvSpPr>
          <p:cNvPr id="5" name="Дата 23"/>
          <p:cNvSpPr>
            <a:spLocks noGrp="1"/>
          </p:cNvSpPr>
          <p:nvPr>
            <p:ph type="dt" sz="half" idx="10"/>
          </p:nvPr>
        </p:nvSpPr>
        <p:spPr/>
        <p:txBody>
          <a:bodyPr/>
          <a:lstStyle>
            <a:lvl1pPr>
              <a:defRPr/>
            </a:lvl1pPr>
          </a:lstStyle>
          <a:p>
            <a:pPr>
              <a:defRPr/>
            </a:pPr>
            <a:fld id="{AC199A84-4255-4B7D-9E1E-ADC1E5A9ED54}" type="datetimeFigureOut">
              <a:rPr lang="ru-RU"/>
              <a:pPr>
                <a:defRPr/>
              </a:pPr>
              <a:t>08.12.2016</a:t>
            </a:fld>
            <a:endParaRPr lang="ru-RU"/>
          </a:p>
        </p:txBody>
      </p:sp>
      <p:sp>
        <p:nvSpPr>
          <p:cNvPr id="6" name="Нижний колонтитул 9"/>
          <p:cNvSpPr>
            <a:spLocks noGrp="1"/>
          </p:cNvSpPr>
          <p:nvPr>
            <p:ph type="ftr" sz="quarter" idx="11"/>
          </p:nvPr>
        </p:nvSpPr>
        <p:spPr/>
        <p:txBody>
          <a:bodyPr/>
          <a:lstStyle>
            <a:lvl1pPr>
              <a:defRPr/>
            </a:lvl1pPr>
          </a:lstStyle>
          <a:p>
            <a:pPr>
              <a:defRPr/>
            </a:pPr>
            <a:endParaRPr lang="ru-RU"/>
          </a:p>
        </p:txBody>
      </p:sp>
      <p:sp>
        <p:nvSpPr>
          <p:cNvPr id="7" name="Номер слайда 21"/>
          <p:cNvSpPr>
            <a:spLocks noGrp="1"/>
          </p:cNvSpPr>
          <p:nvPr>
            <p:ph type="sldNum" sz="quarter" idx="12"/>
          </p:nvPr>
        </p:nvSpPr>
        <p:spPr/>
        <p:txBody>
          <a:bodyPr/>
          <a:lstStyle>
            <a:lvl1pPr>
              <a:defRPr/>
            </a:lvl1pPr>
          </a:lstStyle>
          <a:p>
            <a:pPr>
              <a:defRPr/>
            </a:pPr>
            <a:fld id="{0786707A-B80E-4C2E-A931-87EB99299ED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Текст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4" name="Дата 23"/>
          <p:cNvSpPr>
            <a:spLocks noGrp="1"/>
          </p:cNvSpPr>
          <p:nvPr>
            <p:ph type="dt" sz="half" idx="2"/>
          </p:nvPr>
        </p:nvSpPr>
        <p:spPr>
          <a:xfrm>
            <a:off x="5791200" y="6203950"/>
            <a:ext cx="2590800" cy="384175"/>
          </a:xfrm>
          <a:prstGeom prst="rect">
            <a:avLst/>
          </a:prstGeom>
        </p:spPr>
        <p:txBody>
          <a:bodyPr vert="horz" anchor="ctr" anchorCtr="0"/>
          <a:lstStyle>
            <a:lvl1pPr algn="l" eaLnBrk="1" latinLnBrk="0" hangingPunct="1">
              <a:defRPr kumimoji="0" sz="1200">
                <a:solidFill>
                  <a:schemeClr val="tx2"/>
                </a:solidFill>
                <a:latin typeface="Tahoma" charset="0"/>
              </a:defRPr>
            </a:lvl1pPr>
          </a:lstStyle>
          <a:p>
            <a:pPr>
              <a:defRPr/>
            </a:pPr>
            <a:fld id="{82BCB63B-02B4-4F5E-B601-F587EF54A2BD}" type="datetimeFigureOut">
              <a:rPr lang="ru-RU"/>
              <a:pPr>
                <a:defRPr/>
              </a:pPr>
              <a:t>08.12.2016</a:t>
            </a:fld>
            <a:endParaRPr lang="ru-RU"/>
          </a:p>
        </p:txBody>
      </p:sp>
      <p:sp>
        <p:nvSpPr>
          <p:cNvPr id="10" name="Нижний колонтитул 9"/>
          <p:cNvSpPr>
            <a:spLocks noGrp="1"/>
          </p:cNvSpPr>
          <p:nvPr>
            <p:ph type="ftr" sz="quarter" idx="3"/>
          </p:nvPr>
        </p:nvSpPr>
        <p:spPr>
          <a:xfrm>
            <a:off x="2133600" y="6203950"/>
            <a:ext cx="3581400" cy="384175"/>
          </a:xfrm>
          <a:prstGeom prst="rect">
            <a:avLst/>
          </a:prstGeom>
        </p:spPr>
        <p:txBody>
          <a:bodyPr vert="horz" anchor="ctr" anchorCtr="0"/>
          <a:lstStyle>
            <a:lvl1pPr algn="r" eaLnBrk="1" latinLnBrk="0" hangingPunct="1">
              <a:defRPr kumimoji="0" sz="1200">
                <a:solidFill>
                  <a:schemeClr val="tx2"/>
                </a:solidFill>
                <a:latin typeface="Tahoma" charset="0"/>
              </a:defRPr>
            </a:lvl1pPr>
          </a:lstStyle>
          <a:p>
            <a:pPr>
              <a:defRPr/>
            </a:pPr>
            <a:endParaRPr lang="ru-RU"/>
          </a:p>
        </p:txBody>
      </p:sp>
      <p:sp>
        <p:nvSpPr>
          <p:cNvPr id="22" name="Номер слайда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latin typeface="Tahoma" charset="0"/>
              </a:defRPr>
            </a:lvl1pPr>
          </a:lstStyle>
          <a:p>
            <a:pPr>
              <a:defRPr/>
            </a:pPr>
            <a:fld id="{DE5214F3-FF68-48C9-A81D-7B1B5921D60A}" type="slidenum">
              <a:rPr lang="ru-RU"/>
              <a:pPr>
                <a:defRPr/>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ru-RU" smtClean="0"/>
              <a:t>Образец заголовка</a:t>
            </a:r>
            <a:endParaRPr lang="en-US"/>
          </a:p>
        </p:txBody>
      </p:sp>
    </p:spTree>
  </p:cSld>
  <p:clrMap bg1="dk1" tx1="lt1" bg2="dk2" tx2="lt2" accent1="accent1" accent2="accent2" accent3="accent3" accent4="accent4" accent5="accent5" accent6="accent6" hlink="hlink" folHlink="folHlink"/>
  <p:sldLayoutIdLst>
    <p:sldLayoutId id="2147483805" r:id="rId1"/>
    <p:sldLayoutId id="2147483797" r:id="rId2"/>
    <p:sldLayoutId id="2147483806" r:id="rId3"/>
    <p:sldLayoutId id="2147483798" r:id="rId4"/>
    <p:sldLayoutId id="2147483807" r:id="rId5"/>
    <p:sldLayoutId id="2147483799" r:id="rId6"/>
    <p:sldLayoutId id="2147483800" r:id="rId7"/>
    <p:sldLayoutId id="2147483801" r:id="rId8"/>
    <p:sldLayoutId id="2147483802" r:id="rId9"/>
    <p:sldLayoutId id="2147483803" r:id="rId10"/>
    <p:sldLayoutId id="2147483804" r:id="rId11"/>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eaLnBrk="0" fontAlgn="base" hangingPunct="0">
        <a:spcBef>
          <a:spcPct val="0"/>
        </a:spcBef>
        <a:spcAft>
          <a:spcPct val="0"/>
        </a:spcAft>
        <a:defRPr sz="4200">
          <a:solidFill>
            <a:srgbClr val="F9F9F9"/>
          </a:solidFill>
          <a:latin typeface="Constantia" pitchFamily="18" charset="0"/>
        </a:defRPr>
      </a:lvl2pPr>
      <a:lvl3pPr algn="l" rtl="0" eaLnBrk="0" fontAlgn="base" hangingPunct="0">
        <a:spcBef>
          <a:spcPct val="0"/>
        </a:spcBef>
        <a:spcAft>
          <a:spcPct val="0"/>
        </a:spcAft>
        <a:defRPr sz="4200">
          <a:solidFill>
            <a:srgbClr val="F9F9F9"/>
          </a:solidFill>
          <a:latin typeface="Constantia" pitchFamily="18" charset="0"/>
        </a:defRPr>
      </a:lvl3pPr>
      <a:lvl4pPr algn="l" rtl="0" eaLnBrk="0" fontAlgn="base" hangingPunct="0">
        <a:spcBef>
          <a:spcPct val="0"/>
        </a:spcBef>
        <a:spcAft>
          <a:spcPct val="0"/>
        </a:spcAft>
        <a:defRPr sz="4200">
          <a:solidFill>
            <a:srgbClr val="F9F9F9"/>
          </a:solidFill>
          <a:latin typeface="Constantia" pitchFamily="18" charset="0"/>
        </a:defRPr>
      </a:lvl4pPr>
      <a:lvl5pPr algn="l" rtl="0" eaLnBrk="0" fontAlgn="base" hangingPunct="0">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eaLnBrk="0" fontAlgn="base" hangingPunct="0">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eaLnBrk="0" fontAlgn="base" hangingPunct="0">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eaLnBrk="0" fontAlgn="base" hangingPunct="0">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eaLnBrk="0" fontAlgn="base" hangingPunct="0">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eaLnBrk="0" fontAlgn="base" hangingPunct="0">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ru.wikipedia.org/wiki/%D0%98%D0%BD%D0%B4%D1%83%D0%B8%D0%B7%D0%BC_%D0%B2_%D0%A0%D0%BE%D1%81%D1%81%D0%B8%D0%B8" TargetMode="External"/><Relationship Id="rId3" Type="http://schemas.openxmlformats.org/officeDocument/2006/relationships/hyperlink" Target="https://ru.wikipedia.org/wiki/%D0%9A%D0%B0%D1%82%D0%BE%D0%BB%D0%B8%D1%86%D0%B8%D0%B7%D0%BC_%D0%B2_%D0%A0%D0%BE%D1%81%D1%81%D0%B8%D0%B8" TargetMode="External"/><Relationship Id="rId7" Type="http://schemas.openxmlformats.org/officeDocument/2006/relationships/hyperlink" Target="https://ru.wikipedia.org/wiki/%D0%91%D1%83%D0%B4%D0%B4%D0%B8%D0%B7%D0%BC_%D0%B2_%D0%A0%D0%BE%D1%81%D1%81%D0%B8%D0%B8" TargetMode="External"/><Relationship Id="rId2" Type="http://schemas.openxmlformats.org/officeDocument/2006/relationships/hyperlink" Target="https://ru.wikipedia.org/wiki/%D0%9F%D1%80%D0%B0%D0%B2%D0%BE%D1%81%D0%BB%D0%B0%D0%B2%D0%B8%D0%B5_%D0%B2_%D0%A0%D0%BE%D1%81%D1%81%D0%B8%D0%B8" TargetMode="External"/><Relationship Id="rId1" Type="http://schemas.openxmlformats.org/officeDocument/2006/relationships/slideLayout" Target="../slideLayouts/slideLayout7.xml"/><Relationship Id="rId6" Type="http://schemas.openxmlformats.org/officeDocument/2006/relationships/hyperlink" Target="https://ru.wikipedia.org/wiki/%D0%98%D1%81%D0%BB%D0%B0%D0%BC_%D0%B2_%D0%A0%D0%BE%D1%81%D1%81%D0%B8%D0%B8" TargetMode="External"/><Relationship Id="rId5" Type="http://schemas.openxmlformats.org/officeDocument/2006/relationships/hyperlink" Target="https://ru.wikipedia.org/wiki/%D0%98%D1%83%D0%B4%D0%B0%D0%B8%D0%B7%D0%BC_%D0%B2_%D0%A0%D0%BE%D1%81%D1%81%D0%B8%D0%B8" TargetMode="External"/><Relationship Id="rId4" Type="http://schemas.openxmlformats.org/officeDocument/2006/relationships/hyperlink" Target="https://ru.wikipedia.org/wiki/%D0%9F%D1%80%D0%BE%D1%82%D0%B5%D1%81%D1%82%D0%B0%D0%BD%D1%82%D0%B8%D0%B7%D0%BC_%D0%B2_%D0%A0%D0%BE%D1%81%D1%81%D0%B8%D0%B8" TargetMode="External"/><Relationship Id="rId9" Type="http://schemas.openxmlformats.org/officeDocument/2006/relationships/hyperlink" Target="https://ru.wikipedia.org/wiki/%D0%90%D1%82%D0%B5%D0%B8%D0%B7%D0%BC_%D0%B2_%D0%A0%D0%BE%D1%81%D1%81%D0%B8%D0%B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Заголовок 1"/>
          <p:cNvSpPr>
            <a:spLocks noGrp="1"/>
          </p:cNvSpPr>
          <p:nvPr>
            <p:ph type="ctrTitle" idx="4294967295"/>
          </p:nvPr>
        </p:nvSpPr>
        <p:spPr>
          <a:xfrm>
            <a:off x="0" y="285729"/>
            <a:ext cx="8929718" cy="1714512"/>
          </a:xfrm>
        </p:spPr>
        <p:txBody>
          <a:bodyPr/>
          <a:lstStyle/>
          <a:p>
            <a:pPr algn="ctr" eaLnBrk="1" fontAlgn="auto" hangingPunct="1">
              <a:spcAft>
                <a:spcPts val="0"/>
              </a:spcAft>
              <a:defRPr/>
            </a:pPr>
            <a:r>
              <a:rPr lang="ru-RU" smtClean="0"/>
              <a:t>Современная религиозная ситуация в РФ и РА</a:t>
            </a:r>
            <a:endParaRPr lang="ru-RU"/>
          </a:p>
        </p:txBody>
      </p:sp>
      <p:sp>
        <p:nvSpPr>
          <p:cNvPr id="13314" name="Подзаголовок 2"/>
          <p:cNvSpPr>
            <a:spLocks noGrp="1"/>
          </p:cNvSpPr>
          <p:nvPr>
            <p:ph type="subTitle" idx="4294967295"/>
          </p:nvPr>
        </p:nvSpPr>
        <p:spPr>
          <a:xfrm>
            <a:off x="0" y="3357563"/>
            <a:ext cx="6400800" cy="3286125"/>
          </a:xfrm>
        </p:spPr>
        <p:txBody>
          <a:bodyPr/>
          <a:lstStyle/>
          <a:p>
            <a:pPr marL="0" indent="0" algn="ctr" eaLnBrk="1" hangingPunct="1">
              <a:buFontTx/>
              <a:buNone/>
            </a:pPr>
            <a:r>
              <a:rPr lang="ru-RU" smtClean="0">
                <a:solidFill>
                  <a:srgbClr val="898989"/>
                </a:solidFill>
              </a:rPr>
              <a:t>СОВРЕМЕННОЕ СОСТОЯНИЕ</a:t>
            </a:r>
          </a:p>
        </p:txBody>
      </p:sp>
      <p:sp>
        <p:nvSpPr>
          <p:cNvPr id="13315" name="AutoShape 2" descr="http://images.myshared.ru/6/762440/slide_10.jpg"/>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ru-RU"/>
          </a:p>
        </p:txBody>
      </p:sp>
      <p:sp>
        <p:nvSpPr>
          <p:cNvPr id="13316" name="AutoShape 6" descr="http://ru.stockfresh.com/image/zoom/f6b78f/stockfresh_849576"/>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ru-RU"/>
          </a:p>
        </p:txBody>
      </p:sp>
      <p:pic>
        <p:nvPicPr>
          <p:cNvPr id="13317" name="Picture 8" descr="http://mirkultura.ru/wp-content/uploads/2015/12/2759-9.jpg"/>
          <p:cNvPicPr>
            <a:picLocks noChangeAspect="1" noChangeArrowheads="1"/>
          </p:cNvPicPr>
          <p:nvPr/>
        </p:nvPicPr>
        <p:blipFill>
          <a:blip r:embed="rId2" cstate="print"/>
          <a:srcRect/>
          <a:stretch>
            <a:fillRect/>
          </a:stretch>
        </p:blipFill>
        <p:spPr bwMode="auto">
          <a:xfrm>
            <a:off x="714375" y="2214563"/>
            <a:ext cx="8001000" cy="4643437"/>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Прямоугольник 1"/>
          <p:cNvSpPr>
            <a:spLocks noChangeArrowheads="1"/>
          </p:cNvSpPr>
          <p:nvPr/>
        </p:nvSpPr>
        <p:spPr bwMode="auto">
          <a:xfrm>
            <a:off x="571500" y="285750"/>
            <a:ext cx="7786688" cy="5859463"/>
          </a:xfrm>
          <a:prstGeom prst="rect">
            <a:avLst/>
          </a:prstGeom>
          <a:noFill/>
          <a:ln w="9525">
            <a:noFill/>
            <a:miter lim="800000"/>
            <a:headEnd/>
            <a:tailEnd/>
          </a:ln>
        </p:spPr>
        <p:txBody>
          <a:bodyPr>
            <a:spAutoFit/>
          </a:bodyPr>
          <a:lstStyle/>
          <a:p>
            <a:pPr algn="just">
              <a:defRPr/>
            </a:pPr>
            <a:r>
              <a:rPr lang="ru-RU"/>
              <a:t>Из предисловия на сайте движения </a:t>
            </a:r>
            <a:r>
              <a:rPr lang="en-US">
                <a:solidFill>
                  <a:srgbClr val="000000"/>
                </a:solidFill>
                <a:effectLst>
                  <a:outerShdw blurRad="38100" dist="38100" dir="2700000" algn="tl">
                    <a:srgbClr val="FFFFFF"/>
                  </a:outerShdw>
                </a:effectLst>
              </a:rPr>
              <a:t>J</a:t>
            </a:r>
            <a:r>
              <a:rPr lang="ru-RU">
                <a:solidFill>
                  <a:srgbClr val="000000"/>
                </a:solidFill>
                <a:effectLst>
                  <a:outerShdw blurRad="38100" dist="38100" dir="2700000" algn="tl">
                    <a:srgbClr val="FFFFFF"/>
                  </a:outerShdw>
                </a:effectLst>
              </a:rPr>
              <a:t>АҤЫ АЛТАЙ</a:t>
            </a:r>
            <a:r>
              <a:rPr lang="ru-RU"/>
              <a:t>: «У нас, у алтайцев, есть все! Своя природа, Алтай, свой алтайский язык, свой фольклор, своя очень интересная и </a:t>
            </a:r>
            <a:r>
              <a:rPr lang="ru-RU" u="sng"/>
              <a:t>всемогущая история</a:t>
            </a:r>
            <a:r>
              <a:rPr lang="ru-RU"/>
              <a:t>, а самое главное есть </a:t>
            </a:r>
            <a:r>
              <a:rPr lang="ru-RU" u="sng"/>
              <a:t>истинная</a:t>
            </a:r>
            <a:r>
              <a:rPr lang="ru-RU"/>
              <a:t> вера Ак-Jан! Скажите зачем тогда мы бежим и гоняемся </a:t>
            </a:r>
            <a:r>
              <a:rPr lang="ru-RU" u="sng"/>
              <a:t>за чужим</a:t>
            </a:r>
            <a:r>
              <a:rPr lang="ru-RU"/>
              <a:t>?  </a:t>
            </a:r>
            <a:br>
              <a:rPr lang="ru-RU"/>
            </a:br>
            <a:r>
              <a:rPr lang="ru-RU"/>
              <a:t>У молодежи, </a:t>
            </a:r>
            <a:r>
              <a:rPr lang="ru-RU" u="sng"/>
              <a:t>у нас с вами, нет </a:t>
            </a:r>
            <a:r>
              <a:rPr lang="ru-RU"/>
              <a:t>в душе и в сердце патриотизма, гордости за Нацию, за Родину, за Народ. </a:t>
            </a:r>
            <a:r>
              <a:rPr lang="ru-RU" u="sng"/>
              <a:t>Всякие беглецы, проходимцы (тербезендер) наш Алтай уничтожают, продают, чиновники губят народ,  поддерживают псевдобуддийскую секту </a:t>
            </a:r>
            <a:r>
              <a:rPr lang="ru-RU"/>
              <a:t>"Орден лотосовой сутры"или "Ниппондзан Меходзи" лидером которого является всемирно известный террорист, Дзюнсей Тэресава. Напомню, что ему запрещен въезд на территорию Российской Федерации, Украины и Казахстана и во многие другие страны, за "антироссийскую деятельность, которую он проводил на территории Чечни". </a:t>
            </a:r>
            <a:r>
              <a:rPr lang="ru-RU" u="sng"/>
              <a:t>ОН в наш Алтай свободно без проблем въезжает, т.к у нас буддистов хорошо поддерживают чиновники, естественно за хорошую плату.</a:t>
            </a:r>
            <a:r>
              <a:rPr lang="ru-RU"/>
              <a:t> </a:t>
            </a:r>
            <a:br>
              <a:rPr lang="ru-RU"/>
            </a:br>
            <a:r>
              <a:rPr lang="ru-RU"/>
              <a:t/>
            </a:r>
            <a:br>
              <a:rPr lang="ru-RU"/>
            </a:br>
            <a:r>
              <a:rPr lang="ru-RU"/>
              <a:t>Мы, молодежь- основа, фундамент будущего! Судьба Алтая в наших руках! Жизнь народа в наших руках! Мы должны ставить народ на трезвые ноги.  Давайте объединяться, создавать эту крепость, державу!!!!  //</a:t>
            </a:r>
            <a:r>
              <a:rPr lang="en-US"/>
              <a:t>https://vk.com/club47031643</a:t>
            </a:r>
            <a:endParaRPr lang="ru-RU"/>
          </a:p>
        </p:txBody>
      </p:sp>
      <p:pic>
        <p:nvPicPr>
          <p:cNvPr id="22530" name="Picture 2" descr="https://pp.vk.me/c628818/v628818902/47cce/Ilud-5RGAgU.jpg"/>
          <p:cNvPicPr>
            <a:picLocks noChangeAspect="1" noChangeArrowheads="1"/>
          </p:cNvPicPr>
          <p:nvPr/>
        </p:nvPicPr>
        <p:blipFill>
          <a:blip r:embed="rId2" cstate="print"/>
          <a:srcRect/>
          <a:stretch>
            <a:fillRect/>
          </a:stretch>
        </p:blipFill>
        <p:spPr bwMode="auto">
          <a:xfrm>
            <a:off x="7929563" y="4572000"/>
            <a:ext cx="1905000" cy="2286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Содержимое 2"/>
          <p:cNvSpPr>
            <a:spLocks noGrp="1"/>
          </p:cNvSpPr>
          <p:nvPr>
            <p:ph idx="1"/>
          </p:nvPr>
        </p:nvSpPr>
        <p:spPr>
          <a:xfrm>
            <a:off x="457200" y="571500"/>
            <a:ext cx="8229600" cy="6786563"/>
          </a:xfrm>
        </p:spPr>
        <p:txBody>
          <a:bodyPr/>
          <a:lstStyle/>
          <a:p>
            <a:pPr eaLnBrk="1" hangingPunct="1">
              <a:buFont typeface="Wingdings 2" pitchFamily="18" charset="2"/>
              <a:buNone/>
            </a:pPr>
            <a:r>
              <a:rPr lang="ru-RU" sz="1400" smtClean="0"/>
              <a:t>а) Запретить в РА деятельность религиозной буддийской организации «Община Лотосовой сутры» (разновидность японского буддизма Нитирэн, школа Ниппондзан Меходзи, лидер — Дзюнзэй Тэрасава. В России координирует работу Феликс Шведовский, а в СНГ и на Украине — Сергей Коростелев. Община в Горно—Алтайске курируется бхикшуни Ниной Антоновой);</a:t>
            </a:r>
          </a:p>
          <a:p>
            <a:pPr eaLnBrk="1" hangingPunct="1">
              <a:buFont typeface="Wingdings 2" pitchFamily="18" charset="2"/>
              <a:buNone/>
            </a:pPr>
            <a:r>
              <a:rPr lang="ru-RU" sz="1400" smtClean="0"/>
              <a:t>б) Снизить или полностью убрать пропаганду буддизма (актяновцы считают, что он насильно навязывается алтайскому народу), в частности на ГТРК (Алтайчы Санашкин);</a:t>
            </a:r>
          </a:p>
          <a:p>
            <a:pPr eaLnBrk="1" hangingPunct="1">
              <a:buFont typeface="Wingdings 2" pitchFamily="18" charset="2"/>
              <a:buNone/>
            </a:pPr>
            <a:r>
              <a:rPr lang="ru-RU" sz="1400" smtClean="0"/>
              <a:t>в) Запретить само проведение, а также рекомендацию включатся в мероприятие (школы, работников культуры) Чага Байрам в РА;</a:t>
            </a:r>
          </a:p>
          <a:p>
            <a:pPr eaLnBrk="1" hangingPunct="1">
              <a:buFont typeface="Wingdings 2" pitchFamily="18" charset="2"/>
              <a:buNone/>
            </a:pPr>
            <a:r>
              <a:rPr lang="ru-RU" sz="1400" smtClean="0"/>
              <a:t>г) Запретить политику рекламы проведения Чага Байрам алтайскими студентами на территории других республик и областей РФ;</a:t>
            </a:r>
          </a:p>
          <a:p>
            <a:pPr eaLnBrk="1" hangingPunct="1">
              <a:buFont typeface="Wingdings 2" pitchFamily="18" charset="2"/>
              <a:buNone/>
            </a:pPr>
            <a:r>
              <a:rPr lang="ru-RU" sz="1400" smtClean="0"/>
              <a:t>д) Заморозить строительство дацана и других буддийских сооружений;</a:t>
            </a:r>
          </a:p>
          <a:p>
            <a:pPr eaLnBrk="1" hangingPunct="1">
              <a:buFont typeface="Wingdings 2" pitchFamily="18" charset="2"/>
              <a:buNone/>
            </a:pPr>
            <a:r>
              <a:rPr lang="ru-RU" sz="1400" smtClean="0"/>
              <a:t>е) Не допускать фальсификацию алтайской истории в пользу буддизма в РА (авторы указывают случаи интерпретации алтайской истории, например в пользу Китая (такие интерпретации встречаются, например у некоторых тенгрианцев (В. Сат) и буддистов));</a:t>
            </a:r>
          </a:p>
          <a:p>
            <a:pPr eaLnBrk="1" hangingPunct="1">
              <a:buFont typeface="Wingdings 2" pitchFamily="18" charset="2"/>
              <a:buNone/>
            </a:pPr>
            <a:r>
              <a:rPr lang="ru-RU" sz="1400" smtClean="0"/>
              <a:t>ж) Прекратить спекуляции по поводу использования имен великих алтайских предков как буддистов, или защитников буддизма на Алтае (например, Боора, Шиме и т.д.);</a:t>
            </a:r>
          </a:p>
          <a:p>
            <a:pPr eaLnBrk="1" hangingPunct="1">
              <a:buFont typeface="Wingdings 2" pitchFamily="18" charset="2"/>
              <a:buNone/>
            </a:pPr>
            <a:r>
              <a:rPr lang="ru-RU" sz="1400" smtClean="0"/>
              <a:t>з) Отслеживать и наказывать за подмену терминов и понятий из алтайского языка (обычаев и обрядов) на буддийские термины и понятия;</a:t>
            </a:r>
          </a:p>
          <a:p>
            <a:pPr eaLnBrk="1" hangingPunct="1">
              <a:buFont typeface="Wingdings 2" pitchFamily="18" charset="2"/>
              <a:buNone/>
            </a:pPr>
            <a:r>
              <a:rPr lang="ru-RU" sz="1400" smtClean="0"/>
              <a:t>и) Убрать кресты и памятники (христианские) и ввести мораторий на их установку в РА;</a:t>
            </a:r>
          </a:p>
          <a:p>
            <a:pPr eaLnBrk="1" hangingPunct="1">
              <a:buFont typeface="Wingdings 2" pitchFamily="18" charset="2"/>
              <a:buNone/>
            </a:pPr>
            <a:r>
              <a:rPr lang="ru-RU" sz="1400" smtClean="0"/>
              <a:t>к) Установить празднование алтайского </a:t>
            </a:r>
            <a:r>
              <a:rPr lang="en-US" sz="1400" smtClean="0"/>
              <a:t>J</a:t>
            </a:r>
            <a:r>
              <a:rPr lang="ru-RU" sz="1400" smtClean="0"/>
              <a:t>ылгайак в соответствии с алтайскими обычаями и верой;</a:t>
            </a:r>
          </a:p>
          <a:p>
            <a:pPr eaLnBrk="1" hangingPunct="1">
              <a:buFont typeface="Wingdings 2" pitchFamily="18" charset="2"/>
              <a:buNone/>
            </a:pPr>
            <a:r>
              <a:rPr lang="ru-RU" sz="1400" smtClean="0"/>
              <a:t>л) Ввести обязательное изучение алтайского языка во всех школах РА (создать более эффективные программы, так как действующие, по мнению Теркина М., не эффективны и способствуют исчезновению языка);</a:t>
            </a:r>
          </a:p>
          <a:p>
            <a:pPr eaLnBrk="1" hangingPunct="1">
              <a:buFont typeface="Wingdings 2" pitchFamily="18" charset="2"/>
              <a:buNone/>
            </a:pPr>
            <a:r>
              <a:rPr lang="ru-RU" sz="1400" smtClean="0"/>
              <a:t>м) Ввести обязательное равное по времени и месту в эфире освящение всех религиозных традиций на ГТРК (а не только буддизма и православия, по мнению авторов обращения);</a:t>
            </a:r>
          </a:p>
          <a:p>
            <a:pPr eaLnBrk="1" hangingPunct="1">
              <a:buFont typeface="Wingdings 2" pitchFamily="18" charset="2"/>
              <a:buNone/>
            </a:pPr>
            <a:r>
              <a:rPr lang="ru-RU" sz="1400" smtClean="0"/>
              <a:t>н) Способствовать скорейшему продвижению закона о сакральных территориях в РА.</a:t>
            </a:r>
          </a:p>
          <a:p>
            <a:pPr eaLnBrk="1" hangingPunct="1"/>
            <a:endParaRPr lang="ru-RU" smtClean="0"/>
          </a:p>
        </p:txBody>
      </p:sp>
      <p:sp>
        <p:nvSpPr>
          <p:cNvPr id="2" name="Заголовок 1"/>
          <p:cNvSpPr>
            <a:spLocks noGrp="1"/>
          </p:cNvSpPr>
          <p:nvPr>
            <p:ph type="title"/>
          </p:nvPr>
        </p:nvSpPr>
        <p:spPr>
          <a:xfrm>
            <a:off x="457200" y="292100"/>
            <a:ext cx="8229600" cy="65066"/>
          </a:xfrm>
        </p:spPr>
        <p:txBody>
          <a:bodyPr>
            <a:normAutofit fontScale="90000"/>
          </a:bodyPr>
          <a:lstStyle/>
          <a:p>
            <a:pPr algn="ctr" eaLnBrk="1" fontAlgn="auto" hangingPunct="1">
              <a:spcAft>
                <a:spcPts val="0"/>
              </a:spcAft>
              <a:defRPr/>
            </a:pPr>
            <a:r>
              <a:rPr lang="ru-RU" sz="1800" smtClean="0"/>
              <a:t>Требования</a:t>
            </a:r>
            <a:r>
              <a:rPr lang="ru-RU" sz="1800" b="1" smtClean="0"/>
              <a:t> </a:t>
            </a:r>
            <a:r>
              <a:rPr lang="ru-RU" sz="1800" smtClean="0"/>
              <a:t>представителей </a:t>
            </a:r>
            <a:r>
              <a:rPr lang="ru-RU" sz="1800" b="1" err="1" smtClean="0"/>
              <a:t>Ак</a:t>
            </a:r>
            <a:r>
              <a:rPr lang="ru-RU" sz="1800" b="1" smtClean="0"/>
              <a:t> </a:t>
            </a:r>
            <a:r>
              <a:rPr sz="1800" b="1" smtClean="0"/>
              <a:t>J</a:t>
            </a:r>
            <a:r>
              <a:rPr lang="ru-RU" sz="1800" b="1" smtClean="0"/>
              <a:t>ан (</a:t>
            </a:r>
            <a:r>
              <a:rPr lang="ru-RU" sz="1800" b="1" err="1" smtClean="0"/>
              <a:t>онгудайской</a:t>
            </a:r>
            <a:r>
              <a:rPr lang="ru-RU" sz="1800" b="1" smtClean="0"/>
              <a:t> группы)</a:t>
            </a:r>
            <a:r>
              <a:rPr lang="ru-RU" sz="1800" smtClean="0"/>
              <a:t>:</a:t>
            </a:r>
            <a:r>
              <a:rPr lang="ru-RU" smtClean="0"/>
              <a:t/>
            </a:r>
            <a:br>
              <a:rPr lang="ru-RU" smtClean="0"/>
            </a:br>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Заголовок 1"/>
          <p:cNvSpPr>
            <a:spLocks noGrp="1"/>
          </p:cNvSpPr>
          <p:nvPr>
            <p:ph type="title" idx="4294967295"/>
          </p:nvPr>
        </p:nvSpPr>
        <p:spPr>
          <a:xfrm>
            <a:off x="0" y="292101"/>
            <a:ext cx="8229600" cy="493694"/>
          </a:xfrm>
        </p:spPr>
        <p:txBody>
          <a:bodyPr>
            <a:normAutofit fontScale="90000"/>
          </a:bodyPr>
          <a:lstStyle/>
          <a:p>
            <a:pPr algn="ctr" eaLnBrk="1" fontAlgn="auto" hangingPunct="1">
              <a:spcAft>
                <a:spcPts val="0"/>
              </a:spcAft>
              <a:defRPr/>
            </a:pPr>
            <a:r>
              <a:rPr lang="ru-RU" sz="2800"/>
              <a:t>ЗАКОНОДАТЕЛЬСТВО</a:t>
            </a:r>
          </a:p>
        </p:txBody>
      </p:sp>
      <p:sp>
        <p:nvSpPr>
          <p:cNvPr id="3" name="Содержимое 2"/>
          <p:cNvSpPr>
            <a:spLocks noGrp="1"/>
          </p:cNvSpPr>
          <p:nvPr>
            <p:ph idx="4294967295"/>
          </p:nvPr>
        </p:nvSpPr>
        <p:spPr>
          <a:xfrm>
            <a:off x="0" y="857232"/>
            <a:ext cx="9144000" cy="5643581"/>
          </a:xfrm>
        </p:spPr>
        <p:style>
          <a:lnRef idx="1">
            <a:schemeClr val="accent1"/>
          </a:lnRef>
          <a:fillRef idx="2">
            <a:schemeClr val="accent1"/>
          </a:fillRef>
          <a:effectRef idx="1">
            <a:schemeClr val="accent1"/>
          </a:effectRef>
          <a:fontRef idx="minor">
            <a:schemeClr val="dk1"/>
          </a:fontRef>
        </p:style>
        <p:txBody>
          <a:bodyPr>
            <a:normAutofit/>
          </a:bodyPr>
          <a:lstStyle/>
          <a:p>
            <a:pPr eaLnBrk="1" hangingPunct="1">
              <a:lnSpc>
                <a:spcPct val="80000"/>
              </a:lnSpc>
              <a:defRPr/>
            </a:pPr>
            <a:r>
              <a:rPr lang="ru-RU" sz="2000" smtClean="0">
                <a:solidFill>
                  <a:srgbClr val="000000"/>
                </a:solidFill>
                <a:effectLst>
                  <a:outerShdw blurRad="38100" dist="38100" dir="2700000" algn="tl">
                    <a:srgbClr val="FFFFFF"/>
                  </a:outerShdw>
                </a:effectLst>
                <a:latin typeface="Tahoma" pitchFamily="34" charset="0"/>
              </a:rPr>
              <a:t>Декларация прав человека ст.18.</a:t>
            </a:r>
          </a:p>
          <a:p>
            <a:pPr eaLnBrk="1" hangingPunct="1">
              <a:lnSpc>
                <a:spcPct val="80000"/>
              </a:lnSpc>
              <a:defRPr/>
            </a:pPr>
            <a:r>
              <a:rPr lang="ru-RU" sz="2000" smtClean="0">
                <a:solidFill>
                  <a:srgbClr val="000000"/>
                </a:solidFill>
                <a:effectLst>
                  <a:outerShdw blurRad="38100" dist="38100" dir="2700000" algn="tl">
                    <a:srgbClr val="FFFFFF"/>
                  </a:outerShdw>
                </a:effectLst>
                <a:latin typeface="Tahoma" pitchFamily="34" charset="0"/>
              </a:rPr>
              <a:t>Ст.28,29 Конституции РФ.</a:t>
            </a:r>
          </a:p>
          <a:p>
            <a:pPr eaLnBrk="1" hangingPunct="1">
              <a:lnSpc>
                <a:spcPct val="80000"/>
              </a:lnSpc>
              <a:defRPr/>
            </a:pPr>
            <a:r>
              <a:rPr lang="ru-RU" sz="2000" smtClean="0">
                <a:solidFill>
                  <a:srgbClr val="000000"/>
                </a:solidFill>
                <a:effectLst>
                  <a:outerShdw blurRad="38100" dist="38100" dir="2700000" algn="tl">
                    <a:srgbClr val="FFFFFF"/>
                  </a:outerShdw>
                </a:effectLst>
                <a:latin typeface="Tahoma" pitchFamily="34" charset="0"/>
              </a:rPr>
              <a:t>ФЗ №121 «Об  иностранных агентах» об НКО.</a:t>
            </a:r>
          </a:p>
          <a:p>
            <a:pPr eaLnBrk="1" hangingPunct="1">
              <a:lnSpc>
                <a:spcPct val="80000"/>
              </a:lnSpc>
              <a:defRPr/>
            </a:pPr>
            <a:r>
              <a:rPr lang="ru-RU" sz="2000" smtClean="0">
                <a:solidFill>
                  <a:srgbClr val="000000"/>
                </a:solidFill>
              </a:rPr>
              <a:t>N 136-ФЗ, 2013г. "О внесении изменений в статью 148 Уголовного кодекса Российской Федерации и отдельные законодательные акты Российской Федерации в целях противодействия оскорблению религиозных убеждений и чувств граждан»</a:t>
            </a:r>
          </a:p>
          <a:p>
            <a:pPr eaLnBrk="1" hangingPunct="1">
              <a:lnSpc>
                <a:spcPct val="80000"/>
              </a:lnSpc>
              <a:defRPr/>
            </a:pPr>
            <a:r>
              <a:rPr lang="ru-RU" sz="2000" smtClean="0">
                <a:solidFill>
                  <a:srgbClr val="000000"/>
                </a:solidFill>
                <a:effectLst>
                  <a:outerShdw blurRad="38100" dist="38100" dir="2700000" algn="tl">
                    <a:srgbClr val="FFFFFF"/>
                  </a:outerShdw>
                </a:effectLst>
                <a:latin typeface="Tahoma" pitchFamily="34" charset="0"/>
              </a:rPr>
              <a:t>ФЗ №125«О свободе совести и религиозных объединениях». Гл.</a:t>
            </a:r>
            <a:r>
              <a:rPr lang="en-US" sz="2000" smtClean="0">
                <a:solidFill>
                  <a:srgbClr val="000000"/>
                </a:solidFill>
                <a:effectLst>
                  <a:outerShdw blurRad="38100" dist="38100" dir="2700000" algn="tl">
                    <a:srgbClr val="FFFFFF"/>
                  </a:outerShdw>
                </a:effectLst>
                <a:latin typeface="Tahoma" pitchFamily="34" charset="0"/>
              </a:rPr>
              <a:t>III</a:t>
            </a:r>
            <a:r>
              <a:rPr lang="ru-RU" sz="2000" smtClean="0">
                <a:solidFill>
                  <a:srgbClr val="000000"/>
                </a:solidFill>
                <a:effectLst>
                  <a:outerShdw blurRad="38100" dist="38100" dir="2700000" algn="tl">
                    <a:srgbClr val="FFFFFF"/>
                  </a:outerShdw>
                </a:effectLst>
                <a:latin typeface="Tahoma" pitchFamily="34" charset="0"/>
              </a:rPr>
              <a:t>. «Миссионерская деятельность» 2016г.</a:t>
            </a:r>
          </a:p>
          <a:p>
            <a:pPr algn="just" eaLnBrk="1" hangingPunct="1">
              <a:lnSpc>
                <a:spcPct val="80000"/>
              </a:lnSpc>
              <a:defRPr/>
            </a:pPr>
            <a:r>
              <a:rPr lang="ru-RU" sz="2000" smtClean="0">
                <a:solidFill>
                  <a:srgbClr val="000000"/>
                </a:solidFill>
                <a:effectLst>
                  <a:outerShdw blurRad="38100" dist="38100" dir="2700000" algn="tl">
                    <a:srgbClr val="FFFFFF"/>
                  </a:outerShdw>
                </a:effectLst>
                <a:latin typeface="Tahoma" pitchFamily="34" charset="0"/>
              </a:rPr>
              <a:t>«</a:t>
            </a:r>
            <a:r>
              <a:rPr lang="ru-RU" sz="2000" b="1" smtClean="0">
                <a:solidFill>
                  <a:srgbClr val="000000"/>
                </a:solidFill>
                <a:effectLst>
                  <a:outerShdw blurRad="38100" dist="38100" dir="2700000" algn="tl">
                    <a:srgbClr val="FFFFFF"/>
                  </a:outerShdw>
                </a:effectLst>
                <a:latin typeface="Tahoma" pitchFamily="34" charset="0"/>
              </a:rPr>
              <a:t>Миссионерской деятельностью</a:t>
            </a:r>
            <a:r>
              <a:rPr lang="ru-RU" sz="2000" smtClean="0">
                <a:solidFill>
                  <a:srgbClr val="000000"/>
                </a:solidFill>
                <a:effectLst>
                  <a:outerShdw blurRad="38100" dist="38100" dir="2700000" algn="tl">
                    <a:srgbClr val="FFFFFF"/>
                  </a:outerShdw>
                </a:effectLst>
                <a:latin typeface="Tahoma" pitchFamily="34" charset="0"/>
              </a:rPr>
              <a:t> в целях настоящего Федерального закона признается деятельность религиозного объединения, направленная на распространение информации о своем вероучении среди лиц, не являющихся участниками (членами, последователями) данного религиозного объединения, в целях вовлечения указанных лиц в состав участников (членов, последователей) религиозного объединения, осуществляемая непосредственно религиозными объединениями либо уполномоченными ими гражданами и (или) юридическими лицами публично, при помощи средств массовой информации, информационно-телекоммуникационной сети "Интернет" либо другими законными способами» (ст.241, п.1).</a:t>
            </a:r>
          </a:p>
          <a:p>
            <a:pPr eaLnBrk="1" hangingPunct="1">
              <a:lnSpc>
                <a:spcPct val="80000"/>
              </a:lnSpc>
              <a:defRPr/>
            </a:pPr>
            <a:endParaRPr lang="ru-RU" sz="2000" smtClean="0">
              <a:solidFill>
                <a:srgbClr val="000000"/>
              </a:solidFill>
              <a:effectLst>
                <a:outerShdw blurRad="38100" dist="38100" dir="2700000" algn="tl">
                  <a:srgbClr val="FFFFFF"/>
                </a:outerShdw>
              </a:effectLst>
              <a:latin typeface="Tahom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Содержимое 4"/>
          <p:cNvSpPr>
            <a:spLocks noGrp="1"/>
          </p:cNvSpPr>
          <p:nvPr>
            <p:ph idx="1"/>
          </p:nvPr>
        </p:nvSpPr>
        <p:spPr>
          <a:xfrm>
            <a:off x="457200" y="1071563"/>
            <a:ext cx="8229600" cy="5572125"/>
          </a:xfrm>
        </p:spPr>
        <p:txBody>
          <a:bodyPr/>
          <a:lstStyle/>
          <a:p>
            <a:pPr algn="just" eaLnBrk="1" hangingPunct="1"/>
            <a:r>
              <a:rPr lang="ru-RU" sz="1400" smtClean="0"/>
              <a:t>Подытожим основные нововведения двух вышеприведенных законов.</a:t>
            </a:r>
            <a:r>
              <a:rPr lang="ru-RU" sz="1400" b="1" smtClean="0"/>
              <a:t> </a:t>
            </a:r>
            <a:r>
              <a:rPr lang="ru-RU" sz="1400" smtClean="0"/>
              <a:t>Во—первых, штрафы в разы увеличиваются, во—вторых, уголовная ответственность ужесточается, в—третьих, пристальное внимание будет осуществляться ко всем иностранным представителям и структурам, в—четвертых, ответственность будут нести не только исполнители, но и участники. Большие полномочия получают Минюст и Прокуратура, которые обязуются проводить постоянные проверки и внеплановые проверки. Сами религиозные организации должны будут обеспечить прозрачность своей отчетности — постоянное обновление и выкладывание в Интернет и/или СМИ новых данных. И, наконец, власть законодательно получает возможность ограничивать «нежелательные» религиозные организации, ликвидировать их печатную продукцию, выдворять из страны иностранных представителей, замораживать финансовые активы, полностью прекращать деятельность религиозных организаций в случаи рецидива.</a:t>
            </a:r>
          </a:p>
          <a:p>
            <a:pPr algn="just" eaLnBrk="1" hangingPunct="1"/>
            <a:r>
              <a:rPr lang="ru-RU" sz="1400" smtClean="0"/>
              <a:t>Теперь если предположить возможное применение данных законов на территории Республики Алтай, то надо сказать, что в группу риска попадают некоторые религиозные организации. Во—первых, это пятидесятнические общины, южнокорейская церковь «Горно—Алтайская Христианско—Пресвитерианская Церковь», церковь «Эммануил» РАБ, МРО Свидетелей Иеговы, имеющими тесные связи с США, Канадой и другими странами, осуществляющими международный обмен, поездки, обучение. Во—вторых, это организации, имеющие контакты с иностранными, экстремистскими организациями и лидерами, сюда попадает «Община Лотосовой сутры», некоторые мусульманские группы. В—третьих, это организации, не выполняющие предписания Минюста, не должным образом сдающие отчетность, или имеющие проблемы с правоохранительными органами. В—четвертых, это религиозные группы, на которые постоянно поступают жалобы от населения.</a:t>
            </a:r>
          </a:p>
          <a:p>
            <a:pPr eaLnBrk="1" hangingPunct="1"/>
            <a:endParaRPr lang="ru-RU" smtClean="0"/>
          </a:p>
        </p:txBody>
      </p:sp>
      <p:sp>
        <p:nvSpPr>
          <p:cNvPr id="4" name="Заголовок 3"/>
          <p:cNvSpPr>
            <a:spLocks noGrp="1"/>
          </p:cNvSpPr>
          <p:nvPr>
            <p:ph type="title"/>
          </p:nvPr>
        </p:nvSpPr>
        <p:spPr>
          <a:xfrm>
            <a:off x="457200" y="292100"/>
            <a:ext cx="8229600" cy="636570"/>
          </a:xfrm>
        </p:spPr>
        <p:txBody>
          <a:bodyPr>
            <a:normAutofit fontScale="90000"/>
          </a:bodyPr>
          <a:lstStyle/>
          <a:p>
            <a:pPr algn="ctr" eaLnBrk="1" fontAlgn="auto" hangingPunct="1">
              <a:spcAft>
                <a:spcPts val="0"/>
              </a:spcAft>
              <a:defRPr/>
            </a:pPr>
            <a:r>
              <a:rPr lang="ru-RU" smtClean="0"/>
              <a:t>Законодательные итоги</a:t>
            </a:r>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Заголовок 1"/>
          <p:cNvSpPr>
            <a:spLocks noGrp="1"/>
          </p:cNvSpPr>
          <p:nvPr>
            <p:ph type="title" idx="4294967295"/>
          </p:nvPr>
        </p:nvSpPr>
        <p:spPr>
          <a:xfrm>
            <a:off x="0" y="292100"/>
            <a:ext cx="8229600" cy="922338"/>
          </a:xfrm>
        </p:spPr>
        <p:txBody>
          <a:bodyPr/>
          <a:lstStyle/>
          <a:p>
            <a:pPr algn="ctr" eaLnBrk="1" fontAlgn="auto" hangingPunct="1">
              <a:spcAft>
                <a:spcPts val="0"/>
              </a:spcAft>
              <a:defRPr/>
            </a:pPr>
            <a:r>
              <a:rPr lang="ru-RU" sz="2800"/>
              <a:t>ГОСУДАРСТВЕННАЯ ПОЛИТИКА</a:t>
            </a:r>
          </a:p>
        </p:txBody>
      </p:sp>
      <p:sp>
        <p:nvSpPr>
          <p:cNvPr id="3" name="Содержимое 2"/>
          <p:cNvSpPr>
            <a:spLocks noGrp="1"/>
          </p:cNvSpPr>
          <p:nvPr>
            <p:ph idx="4294967295"/>
          </p:nvPr>
        </p:nvSpPr>
        <p:spPr>
          <a:xfrm>
            <a:off x="0" y="1428750"/>
            <a:ext cx="8229600" cy="5000625"/>
          </a:xfrm>
        </p:spPr>
        <p:txBody>
          <a:bodyPr>
            <a:normAutofit lnSpcReduction="10000"/>
          </a:bodyPr>
          <a:lstStyle/>
          <a:p>
            <a:pPr marL="274320" indent="-274320" algn="just" eaLnBrk="1" fontAlgn="auto" hangingPunct="1">
              <a:lnSpc>
                <a:spcPct val="90000"/>
              </a:lnSpc>
              <a:spcAft>
                <a:spcPts val="0"/>
              </a:spcAft>
              <a:buFont typeface="Wingdings 2"/>
              <a:buChar char=""/>
              <a:defRPr/>
            </a:pPr>
            <a:r>
              <a:rPr lang="ru-RU" dirty="0"/>
              <a:t>Поддержка традиционных, национально ориентированных религиозных организаций, фондов, площадок.</a:t>
            </a:r>
          </a:p>
          <a:p>
            <a:pPr marL="274320" indent="-274320" algn="just" eaLnBrk="1" fontAlgn="auto" hangingPunct="1">
              <a:lnSpc>
                <a:spcPct val="90000"/>
              </a:lnSpc>
              <a:spcAft>
                <a:spcPts val="0"/>
              </a:spcAft>
              <a:buFont typeface="Wingdings 2"/>
              <a:buChar char=""/>
              <a:defRPr/>
            </a:pPr>
            <a:r>
              <a:rPr lang="ru-RU" dirty="0"/>
              <a:t>Особый контроль иностранного финансирования религиозных организаций.</a:t>
            </a:r>
          </a:p>
          <a:p>
            <a:pPr marL="274320" indent="-274320" algn="just" eaLnBrk="1" fontAlgn="auto" hangingPunct="1">
              <a:lnSpc>
                <a:spcPct val="90000"/>
              </a:lnSpc>
              <a:spcAft>
                <a:spcPts val="0"/>
              </a:spcAft>
              <a:buFont typeface="Wingdings 2"/>
              <a:buChar char=""/>
              <a:defRPr/>
            </a:pPr>
            <a:r>
              <a:rPr lang="ru-RU" dirty="0"/>
              <a:t>Мониторинг религиозной ситуации в мире и РФ.</a:t>
            </a:r>
          </a:p>
          <a:p>
            <a:pPr marL="274320" indent="-274320" algn="just" eaLnBrk="1" fontAlgn="auto" hangingPunct="1">
              <a:lnSpc>
                <a:spcPct val="90000"/>
              </a:lnSpc>
              <a:spcAft>
                <a:spcPts val="0"/>
              </a:spcAft>
              <a:buFont typeface="Wingdings 2"/>
              <a:buChar char=""/>
              <a:defRPr/>
            </a:pPr>
            <a:r>
              <a:rPr lang="ru-RU" dirty="0"/>
              <a:t>Мониторинг интернет ресурсов на предмет религиозного экстремизма.</a:t>
            </a:r>
          </a:p>
          <a:p>
            <a:pPr marL="274320" indent="-274320" algn="just" eaLnBrk="1" fontAlgn="auto" hangingPunct="1">
              <a:lnSpc>
                <a:spcPct val="90000"/>
              </a:lnSpc>
              <a:spcAft>
                <a:spcPts val="0"/>
              </a:spcAft>
              <a:buFont typeface="Wingdings 2"/>
              <a:buChar char=""/>
              <a:defRPr/>
            </a:pPr>
            <a:r>
              <a:rPr lang="ru-RU" dirty="0"/>
              <a:t>Контроль, мониторинг религиозной политики в </a:t>
            </a:r>
            <a:r>
              <a:rPr lang="ru-RU" dirty="0" smtClean="0"/>
              <a:t>регионах, противодействие либеральным с уклоном на приоритеты «меньшинств» (как оппозиционную силу), борьба </a:t>
            </a:r>
            <a:r>
              <a:rPr lang="ru-RU" dirty="0"/>
              <a:t>с </a:t>
            </a:r>
            <a:r>
              <a:rPr lang="ru-RU" dirty="0" smtClean="0"/>
              <a:t>рел.экстремизмом и терроризмом, богохульством.</a:t>
            </a:r>
            <a:endParaRPr lang="ru-RU" sz="3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idx="4294967295"/>
          </p:nvPr>
        </p:nvSpPr>
        <p:spPr>
          <a:xfrm>
            <a:off x="0" y="292100"/>
            <a:ext cx="8229600" cy="615950"/>
          </a:xfrm>
        </p:spPr>
        <p:txBody>
          <a:bodyPr/>
          <a:lstStyle/>
          <a:p>
            <a:pPr algn="ctr" eaLnBrk="1" fontAlgn="auto" hangingPunct="1">
              <a:spcAft>
                <a:spcPts val="0"/>
              </a:spcAft>
              <a:defRPr/>
            </a:pPr>
            <a:r>
              <a:rPr lang="ru-RU" sz="2400"/>
              <a:t>НЮАНСЫ И РИСКИ</a:t>
            </a:r>
          </a:p>
        </p:txBody>
      </p:sp>
      <p:sp>
        <p:nvSpPr>
          <p:cNvPr id="3" name="Содержимое 2"/>
          <p:cNvSpPr>
            <a:spLocks noGrp="1"/>
          </p:cNvSpPr>
          <p:nvPr>
            <p:ph idx="4294967295"/>
          </p:nvPr>
        </p:nvSpPr>
        <p:spPr>
          <a:xfrm>
            <a:off x="0" y="857233"/>
            <a:ext cx="8786842" cy="5811856"/>
          </a:xfrm>
        </p:spPr>
        <p:style>
          <a:lnRef idx="1">
            <a:schemeClr val="accent5"/>
          </a:lnRef>
          <a:fillRef idx="2">
            <a:schemeClr val="accent5"/>
          </a:fillRef>
          <a:effectRef idx="1">
            <a:schemeClr val="accent5"/>
          </a:effectRef>
          <a:fontRef idx="minor">
            <a:schemeClr val="dk1"/>
          </a:fontRef>
        </p:style>
        <p:txBody>
          <a:bodyPr>
            <a:normAutofit/>
          </a:bodyPr>
          <a:lstStyle/>
          <a:p>
            <a:pPr algn="just" eaLnBrk="1" hangingPunct="1">
              <a:lnSpc>
                <a:spcPct val="90000"/>
              </a:lnSpc>
              <a:defRPr/>
            </a:pPr>
            <a:r>
              <a:rPr lang="ru-RU" smtClean="0">
                <a:solidFill>
                  <a:srgbClr val="000000"/>
                </a:solidFill>
                <a:effectLst>
                  <a:outerShdw blurRad="38100" dist="38100" dir="2700000" algn="tl">
                    <a:srgbClr val="FFFFFF"/>
                  </a:outerShdw>
                </a:effectLst>
                <a:latin typeface="Tahoma" pitchFamily="34" charset="0"/>
              </a:rPr>
              <a:t>1.Совмещение мирового глобального, российского и регионального формата религиозных традиций, религиозной культуры (противоположные тенденции: рост фундаментализма как ответ на либерализм и секуляризацию; слияние радикального национализма с глобалистическими проектами; рост различных форм депривации).</a:t>
            </a:r>
          </a:p>
          <a:p>
            <a:pPr algn="just" eaLnBrk="1" hangingPunct="1">
              <a:lnSpc>
                <a:spcPct val="90000"/>
              </a:lnSpc>
              <a:defRPr/>
            </a:pPr>
            <a:r>
              <a:rPr lang="ru-RU" smtClean="0">
                <a:solidFill>
                  <a:srgbClr val="000000"/>
                </a:solidFill>
                <a:effectLst>
                  <a:outerShdw blurRad="38100" dist="38100" dir="2700000" algn="tl">
                    <a:srgbClr val="FFFFFF"/>
                  </a:outerShdw>
                </a:effectLst>
                <a:latin typeface="Tahoma" pitchFamily="34" charset="0"/>
              </a:rPr>
              <a:t>2.Становление алтайских традиционных верований, совмещение с НРД, неоязычество и национализм.</a:t>
            </a:r>
          </a:p>
          <a:p>
            <a:pPr algn="just" eaLnBrk="1" hangingPunct="1">
              <a:lnSpc>
                <a:spcPct val="90000"/>
              </a:lnSpc>
              <a:defRPr/>
            </a:pPr>
            <a:r>
              <a:rPr lang="ru-RU" smtClean="0">
                <a:solidFill>
                  <a:srgbClr val="000000"/>
                </a:solidFill>
                <a:effectLst>
                  <a:outerShdw blurRad="38100" dist="38100" dir="2700000" algn="tl">
                    <a:srgbClr val="FFFFFF"/>
                  </a:outerShdw>
                </a:effectLst>
                <a:latin typeface="Tahoma" pitchFamily="34" charset="0"/>
              </a:rPr>
              <a:t>3.Эсхатологический проект Алтая (эксплуатация религиозных представлений).</a:t>
            </a:r>
          </a:p>
          <a:p>
            <a:pPr algn="just" eaLnBrk="1" hangingPunct="1">
              <a:lnSpc>
                <a:spcPct val="90000"/>
              </a:lnSpc>
              <a:defRPr/>
            </a:pPr>
            <a:r>
              <a:rPr lang="ru-RU" smtClean="0">
                <a:solidFill>
                  <a:srgbClr val="000000"/>
                </a:solidFill>
                <a:effectLst>
                  <a:outerShdw blurRad="38100" dist="38100" dir="2700000" algn="tl">
                    <a:srgbClr val="FFFFFF"/>
                  </a:outerShdw>
                </a:effectLst>
                <a:latin typeface="Tahoma" pitchFamily="34" charset="0"/>
              </a:rPr>
              <a:t>4. Развитие религиозного туризма в РА.</a:t>
            </a:r>
          </a:p>
          <a:p>
            <a:pPr algn="just" eaLnBrk="1" hangingPunct="1">
              <a:lnSpc>
                <a:spcPct val="90000"/>
              </a:lnSpc>
              <a:defRPr/>
            </a:pPr>
            <a:r>
              <a:rPr lang="ru-RU" smtClean="0">
                <a:solidFill>
                  <a:srgbClr val="000000"/>
                </a:solidFill>
                <a:effectLst>
                  <a:outerShdw blurRad="38100" dist="38100" dir="2700000" algn="tl">
                    <a:srgbClr val="FFFFFF"/>
                  </a:outerShdw>
                </a:effectLst>
                <a:latin typeface="Tahoma" pitchFamily="34" charset="0"/>
              </a:rPr>
              <a:t>5.Кризисные явления…</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idx="4294967295"/>
          </p:nvPr>
        </p:nvSpPr>
        <p:spPr>
          <a:xfrm>
            <a:off x="0" y="292100"/>
            <a:ext cx="8229600" cy="615950"/>
          </a:xfrm>
        </p:spPr>
        <p:txBody>
          <a:bodyPr/>
          <a:lstStyle/>
          <a:p>
            <a:pPr algn="ctr" eaLnBrk="1" fontAlgn="auto" hangingPunct="1">
              <a:spcAft>
                <a:spcPts val="0"/>
              </a:spcAft>
              <a:defRPr/>
            </a:pPr>
            <a:r>
              <a:rPr lang="ru-RU" sz="2400"/>
              <a:t>ПЕСПЕКТИВЫ РАЗВИТИЯ</a:t>
            </a:r>
            <a:r>
              <a:rPr lang="ru-RU" sz="3200"/>
              <a:t> …</a:t>
            </a:r>
          </a:p>
        </p:txBody>
      </p:sp>
      <p:sp>
        <p:nvSpPr>
          <p:cNvPr id="3" name="Содержимое 2"/>
          <p:cNvSpPr>
            <a:spLocks noGrp="1"/>
          </p:cNvSpPr>
          <p:nvPr>
            <p:ph idx="4294967295"/>
          </p:nvPr>
        </p:nvSpPr>
        <p:spPr>
          <a:xfrm>
            <a:off x="0" y="928688"/>
            <a:ext cx="9144000" cy="5500687"/>
          </a:xfrm>
        </p:spPr>
        <p:style>
          <a:lnRef idx="1">
            <a:schemeClr val="dk1"/>
          </a:lnRef>
          <a:fillRef idx="2">
            <a:schemeClr val="dk1"/>
          </a:fillRef>
          <a:effectRef idx="1">
            <a:schemeClr val="dk1"/>
          </a:effectRef>
          <a:fontRef idx="minor">
            <a:schemeClr val="dk1"/>
          </a:fontRef>
        </p:style>
        <p:txBody>
          <a:bodyPr>
            <a:normAutofit/>
          </a:bodyPr>
          <a:lstStyle/>
          <a:p>
            <a:pPr eaLnBrk="1" hangingPunct="1">
              <a:defRPr/>
            </a:pPr>
            <a:r>
              <a:rPr lang="ru-RU" sz="2400" dirty="0" smtClean="0">
                <a:solidFill>
                  <a:srgbClr val="000000"/>
                </a:solidFill>
                <a:effectLst>
                  <a:outerShdw blurRad="38100" dist="38100" dir="2700000" algn="tl">
                    <a:srgbClr val="FFFFFF"/>
                  </a:outerShdw>
                </a:effectLst>
                <a:latin typeface="Tahoma" pitchFamily="34" charset="0"/>
              </a:rPr>
              <a:t>Ужесточение религиозного законодательства в части исполнения </a:t>
            </a:r>
            <a:r>
              <a:rPr lang="ru-RU" sz="2400" dirty="0" smtClean="0">
                <a:solidFill>
                  <a:srgbClr val="000000"/>
                </a:solidFill>
                <a:effectLst>
                  <a:outerShdw blurRad="38100" dist="38100" dir="2700000" algn="tl">
                    <a:srgbClr val="FFFFFF"/>
                  </a:outerShdw>
                </a:effectLst>
                <a:latin typeface="Tahoma" pitchFamily="34" charset="0"/>
              </a:rPr>
              <a:t>(</a:t>
            </a:r>
            <a:r>
              <a:rPr lang="ru-RU" sz="2400" dirty="0" smtClean="0">
                <a:solidFill>
                  <a:srgbClr val="000000"/>
                </a:solidFill>
                <a:effectLst>
                  <a:outerShdw blurRad="38100" dist="38100" dir="2700000" algn="tl">
                    <a:srgbClr val="FFFFFF"/>
                  </a:outerShdw>
                </a:effectLst>
                <a:latin typeface="Tahoma" pitchFamily="34" charset="0"/>
              </a:rPr>
              <a:t>закон</a:t>
            </a:r>
            <a:r>
              <a:rPr lang="ru-RU" sz="2400" dirty="0" smtClean="0">
                <a:solidFill>
                  <a:srgbClr val="000000"/>
                </a:solidFill>
                <a:effectLst>
                  <a:outerShdw blurRad="38100" dist="38100" dir="2700000" algn="tl">
                    <a:srgbClr val="FFFFFF"/>
                  </a:outerShdw>
                </a:effectLst>
                <a:latin typeface="Tahoma" pitchFamily="34" charset="0"/>
              </a:rPr>
              <a:t> </a:t>
            </a:r>
            <a:r>
              <a:rPr lang="ru-RU" sz="2400" dirty="0" smtClean="0">
                <a:solidFill>
                  <a:srgbClr val="000000"/>
                </a:solidFill>
                <a:effectLst>
                  <a:outerShdw blurRad="38100" dist="38100" dir="2700000" algn="tl">
                    <a:srgbClr val="FFFFFF"/>
                  </a:outerShdw>
                </a:effectLst>
                <a:latin typeface="Tahoma" pitchFamily="34" charset="0"/>
              </a:rPr>
              <a:t>Яровой).</a:t>
            </a:r>
          </a:p>
          <a:p>
            <a:pPr eaLnBrk="1" hangingPunct="1">
              <a:defRPr/>
            </a:pPr>
            <a:r>
              <a:rPr lang="ru-RU" sz="2400" dirty="0" smtClean="0">
                <a:solidFill>
                  <a:srgbClr val="000000"/>
                </a:solidFill>
                <a:effectLst>
                  <a:outerShdw blurRad="38100" dist="38100" dir="2700000" algn="tl">
                    <a:srgbClr val="FFFFFF"/>
                  </a:outerShdw>
                </a:effectLst>
                <a:latin typeface="Tahoma" pitchFamily="34" charset="0"/>
              </a:rPr>
              <a:t>Контроль НКО.</a:t>
            </a:r>
          </a:p>
          <a:p>
            <a:pPr eaLnBrk="1" hangingPunct="1">
              <a:defRPr/>
            </a:pPr>
            <a:r>
              <a:rPr lang="ru-RU" sz="2400" dirty="0" smtClean="0">
                <a:solidFill>
                  <a:srgbClr val="000000"/>
                </a:solidFill>
                <a:effectLst>
                  <a:outerShdw blurRad="38100" dist="38100" dir="2700000" algn="tl">
                    <a:srgbClr val="FFFFFF"/>
                  </a:outerShdw>
                </a:effectLst>
                <a:latin typeface="Tahoma" pitchFamily="34" charset="0"/>
              </a:rPr>
              <a:t>Формирование Общественных советов и других форм общественной активности в т.ч. с целью усиления взаимодействия между населением и властью.</a:t>
            </a:r>
          </a:p>
          <a:p>
            <a:pPr eaLnBrk="1" hangingPunct="1">
              <a:defRPr/>
            </a:pPr>
            <a:r>
              <a:rPr lang="ru-RU" sz="2400" dirty="0" smtClean="0">
                <a:solidFill>
                  <a:srgbClr val="000000"/>
                </a:solidFill>
                <a:effectLst>
                  <a:outerShdw blurRad="38100" dist="38100" dir="2700000" algn="tl">
                    <a:srgbClr val="FFFFFF"/>
                  </a:outerShdw>
                </a:effectLst>
                <a:latin typeface="Tahoma" pitchFamily="34" charset="0"/>
              </a:rPr>
              <a:t>Контроль интернет - пространства.</a:t>
            </a:r>
          </a:p>
          <a:p>
            <a:pPr eaLnBrk="1" hangingPunct="1">
              <a:defRPr/>
            </a:pPr>
            <a:r>
              <a:rPr lang="ru-RU" sz="2400" dirty="0" smtClean="0">
                <a:solidFill>
                  <a:srgbClr val="000000"/>
                </a:solidFill>
                <a:effectLst>
                  <a:outerShdw blurRad="38100" dist="38100" dir="2700000" algn="tl">
                    <a:srgbClr val="FFFFFF"/>
                  </a:outerShdw>
                </a:effectLst>
                <a:latin typeface="Tahoma" pitchFamily="34" charset="0"/>
              </a:rPr>
              <a:t>Развитие диалога традиционных конфессий с государственными структурами.</a:t>
            </a:r>
          </a:p>
          <a:p>
            <a:pPr eaLnBrk="1" hangingPunct="1">
              <a:defRPr/>
            </a:pPr>
            <a:r>
              <a:rPr lang="ru-RU" sz="2400" dirty="0" smtClean="0">
                <a:solidFill>
                  <a:srgbClr val="000000"/>
                </a:solidFill>
                <a:effectLst>
                  <a:outerShdw blurRad="38100" dist="38100" dir="2700000" algn="tl">
                    <a:srgbClr val="FFFFFF"/>
                  </a:outerShdw>
                </a:effectLst>
                <a:latin typeface="Tahoma" pitchFamily="34" charset="0"/>
              </a:rPr>
              <a:t>Анализ и программа российской в т.ч. религиозной альтернативы западному глобализму (работа аналитических центров, думского комитета, университетских площадок и т.п.).</a:t>
            </a:r>
          </a:p>
          <a:p>
            <a:pPr eaLnBrk="1" hangingPunct="1">
              <a:defRPr/>
            </a:pPr>
            <a:endParaRPr lang="ru-RU" sz="2800" dirty="0" smtClean="0">
              <a:solidFill>
                <a:srgbClr val="000000"/>
              </a:solidFill>
              <a:effectLst>
                <a:outerShdw blurRad="38100" dist="38100" dir="2700000" algn="tl">
                  <a:srgbClr val="FFFFFF"/>
                </a:outerShdw>
              </a:effectLst>
              <a:latin typeface="Tahoma" pitchFamily="34" charset="0"/>
            </a:endParaRPr>
          </a:p>
          <a:p>
            <a:pPr eaLnBrk="1" hangingPunct="1">
              <a:defRPr/>
            </a:pPr>
            <a:endParaRPr lang="ru-RU" sz="2800" dirty="0" smtClean="0">
              <a:solidFill>
                <a:srgbClr val="000000"/>
              </a:solidFill>
              <a:effectLst>
                <a:outerShdw blurRad="38100" dist="38100" dir="2700000" algn="tl">
                  <a:srgbClr val="FFFFFF"/>
                </a:outerShdw>
              </a:effectLst>
              <a:latin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idx="4294967295"/>
          </p:nvPr>
        </p:nvSpPr>
        <p:spPr>
          <a:xfrm>
            <a:off x="0" y="0"/>
            <a:ext cx="9144000" cy="714356"/>
          </a:xfrm>
        </p:spPr>
        <p:txBody>
          <a:bodyPr/>
          <a:lstStyle/>
          <a:p>
            <a:pPr algn="ctr" eaLnBrk="1" fontAlgn="auto" hangingPunct="1">
              <a:spcAft>
                <a:spcPts val="0"/>
              </a:spcAft>
              <a:defRPr/>
            </a:pPr>
            <a:r>
              <a:rPr lang="ru-RU" sz="2800"/>
              <a:t>СТАТИСТИКА</a:t>
            </a:r>
          </a:p>
        </p:txBody>
      </p:sp>
      <p:sp>
        <p:nvSpPr>
          <p:cNvPr id="3" name="Содержимое 2"/>
          <p:cNvSpPr>
            <a:spLocks noGrp="1"/>
          </p:cNvSpPr>
          <p:nvPr>
            <p:ph idx="4294967295"/>
          </p:nvPr>
        </p:nvSpPr>
        <p:spPr>
          <a:xfrm>
            <a:off x="0" y="857250"/>
            <a:ext cx="8786842" cy="5786460"/>
          </a:xfrm>
        </p:spPr>
        <p:style>
          <a:lnRef idx="1">
            <a:schemeClr val="accent2"/>
          </a:lnRef>
          <a:fillRef idx="2">
            <a:schemeClr val="accent2"/>
          </a:fillRef>
          <a:effectRef idx="1">
            <a:schemeClr val="accent2"/>
          </a:effectRef>
          <a:fontRef idx="minor">
            <a:schemeClr val="dk1"/>
          </a:fontRef>
        </p:style>
        <p:txBody>
          <a:bodyPr>
            <a:normAutofit/>
          </a:bodyPr>
          <a:lstStyle/>
          <a:p>
            <a:pPr marL="274320" indent="-274320" eaLnBrk="1" fontAlgn="auto" hangingPunct="1">
              <a:lnSpc>
                <a:spcPct val="80000"/>
              </a:lnSpc>
              <a:spcAft>
                <a:spcPts val="0"/>
              </a:spcAft>
              <a:buFont typeface="Wingdings 2"/>
              <a:buChar char=""/>
              <a:defRPr/>
            </a:pPr>
            <a:r>
              <a:rPr lang="ru-RU" sz="1900" dirty="0">
                <a:solidFill>
                  <a:srgbClr val="000000"/>
                </a:solidFill>
                <a:effectLst>
                  <a:outerShdw blurRad="38100" dist="38100" dir="2700000" algn="tl">
                    <a:srgbClr val="FFFFFF"/>
                  </a:outerShdw>
                </a:effectLst>
                <a:latin typeface="Tahoma" charset="0"/>
              </a:rPr>
              <a:t>Согласно исследованию Левады-Центра, службы Среда, фонда Общественное мнение на 2012 </a:t>
            </a:r>
            <a:r>
              <a:rPr lang="ru-RU" sz="1900" dirty="0" smtClean="0">
                <a:solidFill>
                  <a:srgbClr val="000000"/>
                </a:solidFill>
                <a:effectLst>
                  <a:outerShdw blurRad="38100" dist="38100" dir="2700000" algn="tl">
                    <a:srgbClr val="FFFFFF"/>
                  </a:outerShdw>
                </a:effectLst>
                <a:latin typeface="Tahoma" charset="0"/>
              </a:rPr>
              <a:t>г., </a:t>
            </a:r>
            <a:r>
              <a:rPr lang="ru-RU" sz="1900" dirty="0">
                <a:solidFill>
                  <a:srgbClr val="000000"/>
                </a:solidFill>
                <a:effectLst>
                  <a:outerShdw blurRad="38100" dist="38100" dir="2700000" algn="tl">
                    <a:srgbClr val="FFFFFF"/>
                  </a:outerShdw>
                </a:effectLst>
                <a:latin typeface="Tahoma" charset="0"/>
              </a:rPr>
              <a:t>процент верующих в </a:t>
            </a:r>
            <a:r>
              <a:rPr lang="ru-RU" sz="1900" u="sng" dirty="0">
                <a:solidFill>
                  <a:srgbClr val="000000"/>
                </a:solidFill>
                <a:effectLst>
                  <a:outerShdw blurRad="38100" dist="38100" dir="2700000" algn="tl">
                    <a:srgbClr val="FFFFFF"/>
                  </a:outerShdw>
                </a:effectLst>
                <a:latin typeface="Tahoma" charset="0"/>
              </a:rPr>
              <a:t>России</a:t>
            </a:r>
            <a:r>
              <a:rPr lang="ru-RU" sz="1900" dirty="0">
                <a:solidFill>
                  <a:srgbClr val="000000"/>
                </a:solidFill>
                <a:effectLst>
                  <a:outerShdw blurRad="38100" dist="38100" dir="2700000" algn="tl">
                    <a:srgbClr val="FFFFFF"/>
                  </a:outerShdw>
                </a:effectLst>
                <a:latin typeface="Tahoma" charset="0"/>
              </a:rPr>
              <a:t> распределился следующим образом:</a:t>
            </a:r>
          </a:p>
          <a:p>
            <a:pPr marL="274320" indent="-274320" eaLnBrk="1" fontAlgn="auto" hangingPunct="1">
              <a:lnSpc>
                <a:spcPct val="80000"/>
              </a:lnSpc>
              <a:spcAft>
                <a:spcPts val="0"/>
              </a:spcAft>
              <a:buFont typeface="Wingdings 2"/>
              <a:buChar char=""/>
              <a:defRPr/>
            </a:pPr>
            <a:r>
              <a:rPr lang="ru-RU" sz="1900" dirty="0">
                <a:solidFill>
                  <a:srgbClr val="000000"/>
                </a:solidFill>
                <a:effectLst>
                  <a:outerShdw blurRad="38100" dist="38100" dir="2700000" algn="tl">
                    <a:srgbClr val="FFFFFF"/>
                  </a:outerShdw>
                </a:effectLst>
                <a:latin typeface="Tahoma" charset="0"/>
                <a:hlinkClick r:id="rId2" tooltip="Православие в России"/>
              </a:rPr>
              <a:t>православие</a:t>
            </a:r>
            <a:r>
              <a:rPr lang="ru-RU" sz="1900" dirty="0">
                <a:solidFill>
                  <a:srgbClr val="000000"/>
                </a:solidFill>
                <a:effectLst>
                  <a:outerShdw blurRad="38100" dist="38100" dir="2700000" algn="tl">
                    <a:srgbClr val="FFFFFF"/>
                  </a:outerShdw>
                </a:effectLst>
                <a:latin typeface="Tahoma" charset="0"/>
              </a:rPr>
              <a:t> — от 41% до 74 %</a:t>
            </a:r>
          </a:p>
          <a:p>
            <a:pPr marL="274320" indent="-274320" eaLnBrk="1" fontAlgn="auto" hangingPunct="1">
              <a:lnSpc>
                <a:spcPct val="80000"/>
              </a:lnSpc>
              <a:spcAft>
                <a:spcPts val="0"/>
              </a:spcAft>
              <a:buFont typeface="Wingdings 2"/>
              <a:buChar char=""/>
              <a:defRPr/>
            </a:pPr>
            <a:r>
              <a:rPr lang="ru-RU" sz="1900" dirty="0">
                <a:solidFill>
                  <a:srgbClr val="000000"/>
                </a:solidFill>
                <a:effectLst>
                  <a:outerShdw blurRad="38100" dist="38100" dir="2700000" algn="tl">
                    <a:srgbClr val="FFFFFF"/>
                  </a:outerShdw>
                </a:effectLst>
                <a:latin typeface="Tahoma" charset="0"/>
                <a:hlinkClick r:id="rId3" tooltip="Католицизм в России"/>
              </a:rPr>
              <a:t>католицизм</a:t>
            </a:r>
            <a:r>
              <a:rPr lang="ru-RU" sz="1900" dirty="0">
                <a:solidFill>
                  <a:srgbClr val="000000"/>
                </a:solidFill>
                <a:effectLst>
                  <a:outerShdw blurRad="38100" dist="38100" dir="2700000" algn="tl">
                    <a:srgbClr val="FFFFFF"/>
                  </a:outerShdw>
                </a:effectLst>
                <a:latin typeface="Tahoma" charset="0"/>
              </a:rPr>
              <a:t> — от 0,1% до 1 %</a:t>
            </a:r>
          </a:p>
          <a:p>
            <a:pPr marL="274320" indent="-274320" eaLnBrk="1" fontAlgn="auto" hangingPunct="1">
              <a:lnSpc>
                <a:spcPct val="80000"/>
              </a:lnSpc>
              <a:spcAft>
                <a:spcPts val="0"/>
              </a:spcAft>
              <a:buFont typeface="Wingdings 2"/>
              <a:buChar char=""/>
              <a:defRPr/>
            </a:pPr>
            <a:r>
              <a:rPr lang="ru-RU" sz="1900" dirty="0">
                <a:solidFill>
                  <a:srgbClr val="000000"/>
                </a:solidFill>
                <a:effectLst>
                  <a:outerShdw blurRad="38100" dist="38100" dir="2700000" algn="tl">
                    <a:srgbClr val="FFFFFF"/>
                  </a:outerShdw>
                </a:effectLst>
                <a:latin typeface="Tahoma" charset="0"/>
                <a:hlinkClick r:id="rId4" tooltip="Протестантизм в России"/>
              </a:rPr>
              <a:t>протестанты</a:t>
            </a:r>
            <a:r>
              <a:rPr lang="ru-RU" sz="1900" dirty="0">
                <a:solidFill>
                  <a:srgbClr val="000000"/>
                </a:solidFill>
                <a:effectLst>
                  <a:outerShdw blurRad="38100" dist="38100" dir="2700000" algn="tl">
                    <a:srgbClr val="FFFFFF"/>
                  </a:outerShdw>
                </a:effectLst>
                <a:latin typeface="Tahoma" charset="0"/>
              </a:rPr>
              <a:t> — от 0,2% до 1 %</a:t>
            </a:r>
          </a:p>
          <a:p>
            <a:pPr marL="274320" indent="-274320" eaLnBrk="1" fontAlgn="auto" hangingPunct="1">
              <a:lnSpc>
                <a:spcPct val="80000"/>
              </a:lnSpc>
              <a:spcAft>
                <a:spcPts val="0"/>
              </a:spcAft>
              <a:buFont typeface="Wingdings 2"/>
              <a:buChar char=""/>
              <a:defRPr/>
            </a:pPr>
            <a:r>
              <a:rPr lang="ru-RU" sz="1900" dirty="0">
                <a:solidFill>
                  <a:srgbClr val="000000"/>
                </a:solidFill>
                <a:effectLst>
                  <a:outerShdw blurRad="38100" dist="38100" dir="2700000" algn="tl">
                    <a:srgbClr val="FFFFFF"/>
                  </a:outerShdw>
                </a:effectLst>
                <a:latin typeface="Tahoma" charset="0"/>
                <a:hlinkClick r:id="rId5" tooltip="Иудаизм в России"/>
              </a:rPr>
              <a:t>иудаизм</a:t>
            </a:r>
            <a:r>
              <a:rPr lang="ru-RU" sz="1900" dirty="0">
                <a:solidFill>
                  <a:srgbClr val="000000"/>
                </a:solidFill>
                <a:effectLst>
                  <a:outerShdw blurRad="38100" dist="38100" dir="2700000" algn="tl">
                    <a:srgbClr val="FFFFFF"/>
                  </a:outerShdw>
                </a:effectLst>
                <a:latin typeface="Tahoma" charset="0"/>
              </a:rPr>
              <a:t> — от 0,1% до 1 %</a:t>
            </a:r>
          </a:p>
          <a:p>
            <a:pPr marL="274320" indent="-274320" eaLnBrk="1" fontAlgn="auto" hangingPunct="1">
              <a:lnSpc>
                <a:spcPct val="80000"/>
              </a:lnSpc>
              <a:spcAft>
                <a:spcPts val="0"/>
              </a:spcAft>
              <a:buFont typeface="Wingdings 2"/>
              <a:buChar char=""/>
              <a:defRPr/>
            </a:pPr>
            <a:r>
              <a:rPr lang="ru-RU" sz="1900" dirty="0">
                <a:solidFill>
                  <a:srgbClr val="000000"/>
                </a:solidFill>
                <a:effectLst>
                  <a:outerShdw blurRad="38100" dist="38100" dir="2700000" algn="tl">
                    <a:srgbClr val="FFFFFF"/>
                  </a:outerShdw>
                </a:effectLst>
                <a:latin typeface="Tahoma" charset="0"/>
                <a:hlinkClick r:id="rId6" tooltip="Ислам в России"/>
              </a:rPr>
              <a:t>ислам</a:t>
            </a:r>
            <a:r>
              <a:rPr lang="ru-RU" sz="1900" dirty="0">
                <a:solidFill>
                  <a:srgbClr val="000000"/>
                </a:solidFill>
                <a:effectLst>
                  <a:outerShdw blurRad="38100" dist="38100" dir="2700000" algn="tl">
                    <a:srgbClr val="FFFFFF"/>
                  </a:outerShdw>
                </a:effectLst>
                <a:latin typeface="Tahoma" charset="0"/>
              </a:rPr>
              <a:t> — от 6,5% до 7 %</a:t>
            </a:r>
          </a:p>
          <a:p>
            <a:pPr marL="274320" indent="-274320" eaLnBrk="1" fontAlgn="auto" hangingPunct="1">
              <a:lnSpc>
                <a:spcPct val="80000"/>
              </a:lnSpc>
              <a:spcAft>
                <a:spcPts val="0"/>
              </a:spcAft>
              <a:buFont typeface="Wingdings 2"/>
              <a:buChar char=""/>
              <a:defRPr/>
            </a:pPr>
            <a:r>
              <a:rPr lang="ru-RU" sz="1900" dirty="0">
                <a:solidFill>
                  <a:srgbClr val="000000"/>
                </a:solidFill>
                <a:effectLst>
                  <a:outerShdw blurRad="38100" dist="38100" dir="2700000" algn="tl">
                    <a:srgbClr val="FFFFFF"/>
                  </a:outerShdw>
                </a:effectLst>
                <a:latin typeface="Tahoma" charset="0"/>
                <a:hlinkClick r:id="rId7" tooltip="Буддизм в России"/>
              </a:rPr>
              <a:t>буддизм</a:t>
            </a:r>
            <a:r>
              <a:rPr lang="ru-RU" sz="1900" dirty="0">
                <a:solidFill>
                  <a:srgbClr val="000000"/>
                </a:solidFill>
                <a:effectLst>
                  <a:outerShdw blurRad="38100" dist="38100" dir="2700000" algn="tl">
                    <a:srgbClr val="FFFFFF"/>
                  </a:outerShdw>
                </a:effectLst>
                <a:latin typeface="Tahoma" charset="0"/>
              </a:rPr>
              <a:t> — от 0,4% до &lt;1 %</a:t>
            </a:r>
          </a:p>
          <a:p>
            <a:pPr marL="274320" indent="-274320" eaLnBrk="1" fontAlgn="auto" hangingPunct="1">
              <a:lnSpc>
                <a:spcPct val="80000"/>
              </a:lnSpc>
              <a:spcAft>
                <a:spcPts val="0"/>
              </a:spcAft>
              <a:buFont typeface="Wingdings 2"/>
              <a:buChar char=""/>
              <a:defRPr/>
            </a:pPr>
            <a:r>
              <a:rPr lang="ru-RU" sz="1900" u="sng" dirty="0">
                <a:solidFill>
                  <a:schemeClr val="tx2"/>
                </a:solidFill>
                <a:latin typeface="Tahoma" charset="0"/>
              </a:rPr>
              <a:t>Язычество</a:t>
            </a:r>
            <a:r>
              <a:rPr lang="ru-RU" sz="1900" dirty="0">
                <a:solidFill>
                  <a:srgbClr val="000000"/>
                </a:solidFill>
                <a:effectLst>
                  <a:outerShdw blurRad="38100" dist="38100" dir="2700000" algn="tl">
                    <a:srgbClr val="FFFFFF"/>
                  </a:outerShdw>
                </a:effectLst>
                <a:latin typeface="Tahoma" charset="0"/>
              </a:rPr>
              <a:t>, традиционная религия своих предков, поклоняются богам и силам природы – до 1,2%</a:t>
            </a:r>
          </a:p>
          <a:p>
            <a:pPr marL="274320" indent="-274320" eaLnBrk="1" fontAlgn="auto" hangingPunct="1">
              <a:lnSpc>
                <a:spcPct val="80000"/>
              </a:lnSpc>
              <a:spcAft>
                <a:spcPts val="0"/>
              </a:spcAft>
              <a:buFont typeface="Wingdings 2"/>
              <a:buChar char=""/>
              <a:defRPr/>
            </a:pPr>
            <a:r>
              <a:rPr lang="ru-RU" sz="1900" dirty="0">
                <a:solidFill>
                  <a:srgbClr val="000000"/>
                </a:solidFill>
                <a:effectLst>
                  <a:outerShdw blurRad="38100" dist="38100" dir="2700000" algn="tl">
                    <a:srgbClr val="FFFFFF"/>
                  </a:outerShdw>
                </a:effectLst>
                <a:latin typeface="Tahoma" charset="0"/>
                <a:hlinkClick r:id="rId8" tooltip="Индуизм в России"/>
              </a:rPr>
              <a:t>индуизм</a:t>
            </a:r>
            <a:r>
              <a:rPr lang="ru-RU" sz="1900" dirty="0">
                <a:solidFill>
                  <a:srgbClr val="000000"/>
                </a:solidFill>
                <a:effectLst>
                  <a:outerShdw blurRad="38100" dist="38100" dir="2700000" algn="tl">
                    <a:srgbClr val="FFFFFF"/>
                  </a:outerShdw>
                </a:effectLst>
                <a:latin typeface="Tahoma" charset="0"/>
              </a:rPr>
              <a:t> — &lt;1 %</a:t>
            </a:r>
          </a:p>
          <a:p>
            <a:pPr marL="274320" indent="-274320" eaLnBrk="1" fontAlgn="auto" hangingPunct="1">
              <a:lnSpc>
                <a:spcPct val="80000"/>
              </a:lnSpc>
              <a:spcAft>
                <a:spcPts val="0"/>
              </a:spcAft>
              <a:buFont typeface="Wingdings 2"/>
              <a:buChar char=""/>
              <a:defRPr/>
            </a:pPr>
            <a:r>
              <a:rPr lang="ru-RU" sz="1900" dirty="0">
                <a:solidFill>
                  <a:srgbClr val="000000"/>
                </a:solidFill>
                <a:effectLst>
                  <a:outerShdw blurRad="38100" dist="38100" dir="2700000" algn="tl">
                    <a:srgbClr val="FFFFFF"/>
                  </a:outerShdw>
                </a:effectLst>
                <a:latin typeface="Tahoma" charset="0"/>
              </a:rPr>
              <a:t>другое — &lt;1 %</a:t>
            </a:r>
          </a:p>
          <a:p>
            <a:pPr marL="274320" indent="-274320" eaLnBrk="1" fontAlgn="auto" hangingPunct="1">
              <a:lnSpc>
                <a:spcPct val="80000"/>
              </a:lnSpc>
              <a:spcAft>
                <a:spcPts val="0"/>
              </a:spcAft>
              <a:buFont typeface="Wingdings 2"/>
              <a:buChar char=""/>
              <a:defRPr/>
            </a:pPr>
            <a:r>
              <a:rPr lang="ru-RU" sz="1900" dirty="0">
                <a:solidFill>
                  <a:srgbClr val="000000"/>
                </a:solidFill>
                <a:effectLst>
                  <a:outerShdw blurRad="38100" dist="38100" dir="2700000" algn="tl">
                    <a:srgbClr val="FFFFFF"/>
                  </a:outerShdw>
                </a:effectLst>
                <a:latin typeface="Tahoma" charset="0"/>
              </a:rPr>
              <a:t>ни к какому вероисповеданию — от 10 % до 25%</a:t>
            </a:r>
          </a:p>
          <a:p>
            <a:pPr marL="274320" indent="-274320" eaLnBrk="1" fontAlgn="auto" hangingPunct="1">
              <a:lnSpc>
                <a:spcPct val="80000"/>
              </a:lnSpc>
              <a:spcAft>
                <a:spcPts val="0"/>
              </a:spcAft>
              <a:buFont typeface="Wingdings 2"/>
              <a:buChar char=""/>
              <a:defRPr/>
            </a:pPr>
            <a:r>
              <a:rPr lang="ru-RU" sz="1900" dirty="0">
                <a:solidFill>
                  <a:srgbClr val="000000"/>
                </a:solidFill>
                <a:effectLst>
                  <a:outerShdw blurRad="38100" dist="38100" dir="2700000" algn="tl">
                    <a:srgbClr val="FFFFFF"/>
                  </a:outerShdw>
                </a:effectLst>
                <a:latin typeface="Tahoma" charset="0"/>
                <a:hlinkClick r:id="rId9" tooltip="Атеизм в России"/>
              </a:rPr>
              <a:t>атеизм</a:t>
            </a:r>
            <a:r>
              <a:rPr lang="ru-RU" sz="1900" dirty="0">
                <a:solidFill>
                  <a:srgbClr val="000000"/>
                </a:solidFill>
                <a:effectLst>
                  <a:outerShdw blurRad="38100" dist="38100" dir="2700000" algn="tl">
                    <a:srgbClr val="FFFFFF"/>
                  </a:outerShdw>
                </a:effectLst>
                <a:latin typeface="Tahoma" charset="0"/>
              </a:rPr>
              <a:t> — от 5 % до 13%</a:t>
            </a:r>
          </a:p>
          <a:p>
            <a:pPr marL="274320" indent="-274320" eaLnBrk="1" fontAlgn="auto" hangingPunct="1">
              <a:lnSpc>
                <a:spcPct val="80000"/>
              </a:lnSpc>
              <a:spcAft>
                <a:spcPts val="0"/>
              </a:spcAft>
              <a:buFont typeface="Wingdings 2"/>
              <a:buChar char=""/>
              <a:defRPr/>
            </a:pPr>
            <a:r>
              <a:rPr lang="ru-RU" sz="1900" dirty="0">
                <a:solidFill>
                  <a:srgbClr val="000000"/>
                </a:solidFill>
                <a:effectLst>
                  <a:outerShdw blurRad="38100" dist="38100" dir="2700000" algn="tl">
                    <a:srgbClr val="FFFFFF"/>
                  </a:outerShdw>
                </a:effectLst>
                <a:latin typeface="Tahoma" charset="0"/>
              </a:rPr>
              <a:t>отказ от ответа — 0 %</a:t>
            </a:r>
          </a:p>
          <a:p>
            <a:pPr marL="274320" indent="-274320" eaLnBrk="1" fontAlgn="auto" hangingPunct="1">
              <a:lnSpc>
                <a:spcPct val="80000"/>
              </a:lnSpc>
              <a:spcAft>
                <a:spcPts val="0"/>
              </a:spcAft>
              <a:buFont typeface="Wingdings 2"/>
              <a:buChar char=""/>
              <a:defRPr/>
            </a:pPr>
            <a:r>
              <a:rPr lang="ru-RU" sz="1900" dirty="0">
                <a:solidFill>
                  <a:srgbClr val="000000"/>
                </a:solidFill>
                <a:effectLst>
                  <a:outerShdw blurRad="38100" dist="38100" dir="2700000" algn="tl">
                    <a:srgbClr val="FFFFFF"/>
                  </a:outerShdw>
                </a:effectLst>
                <a:latin typeface="Tahoma" charset="0"/>
              </a:rPr>
              <a:t>затрудняюсь ответить — от 2 % до 4%.</a:t>
            </a:r>
          </a:p>
          <a:p>
            <a:pPr marL="274320" indent="-274320" eaLnBrk="1" fontAlgn="auto" hangingPunct="1">
              <a:lnSpc>
                <a:spcPct val="80000"/>
              </a:lnSpc>
              <a:spcAft>
                <a:spcPts val="0"/>
              </a:spcAft>
              <a:buFont typeface="Wingdings 2"/>
              <a:buChar char=""/>
              <a:defRPr/>
            </a:pPr>
            <a:endParaRPr lang="ru-RU" sz="1500" dirty="0">
              <a:solidFill>
                <a:srgbClr val="000000"/>
              </a:solidFill>
              <a:effectLst>
                <a:outerShdw blurRad="38100" dist="38100" dir="2700000" algn="tl">
                  <a:srgbClr val="FFFFFF"/>
                </a:outerShdw>
              </a:effectLst>
              <a:latin typeface="Tahoma"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561956"/>
          </a:xfrm>
        </p:spPr>
        <p:txBody>
          <a:bodyPr>
            <a:normAutofit/>
          </a:bodyPr>
          <a:lstStyle/>
          <a:p>
            <a:pPr algn="ctr"/>
            <a:r>
              <a:rPr lang="ru-RU" sz="2800" dirty="0" smtClean="0"/>
              <a:t>Служба Среда, проект Арена 2012г. в РА</a:t>
            </a:r>
            <a:endParaRPr lang="ru-RU" sz="2800" dirty="0"/>
          </a:p>
        </p:txBody>
      </p:sp>
      <p:sp>
        <p:nvSpPr>
          <p:cNvPr id="3" name="Содержимое 2"/>
          <p:cNvSpPr>
            <a:spLocks noGrp="1"/>
          </p:cNvSpPr>
          <p:nvPr>
            <p:ph idx="1"/>
          </p:nvPr>
        </p:nvSpPr>
        <p:spPr>
          <a:xfrm>
            <a:off x="457200" y="928670"/>
            <a:ext cx="8229600" cy="5643602"/>
          </a:xfrm>
        </p:spPr>
        <p:txBody>
          <a:bodyPr/>
          <a:lstStyle/>
          <a:p>
            <a:r>
              <a:rPr lang="ru-RU" dirty="0" smtClean="0"/>
              <a:t>«Исповедую православие, РПЦ» - 28 % ,</a:t>
            </a:r>
          </a:p>
          <a:p>
            <a:r>
              <a:rPr lang="ru-RU" dirty="0" smtClean="0"/>
              <a:t> «верю в Бога (в высшую силу)- 25 %, </a:t>
            </a:r>
          </a:p>
          <a:p>
            <a:r>
              <a:rPr lang="ru-RU" dirty="0" smtClean="0"/>
              <a:t>«Исповедую христианство вне конфессий» — 3 %,</a:t>
            </a:r>
          </a:p>
          <a:p>
            <a:r>
              <a:rPr lang="ru-RU" dirty="0" smtClean="0"/>
              <a:t>«Атеизм» — 14 %. </a:t>
            </a:r>
          </a:p>
          <a:p>
            <a:r>
              <a:rPr lang="ru-RU" dirty="0" smtClean="0"/>
              <a:t>Пункт «Исповедую традиционную религию предков, поклоняюсь богам и силам природы»- 13 % ,</a:t>
            </a:r>
          </a:p>
          <a:p>
            <a:r>
              <a:rPr lang="ru-RU" dirty="0" smtClean="0"/>
              <a:t> «Исповедую ислам, но не являюсь ни суннитом, ни шиитом» — 6 %,</a:t>
            </a:r>
          </a:p>
          <a:p>
            <a:r>
              <a:rPr lang="ru-RU" dirty="0" smtClean="0"/>
              <a:t> «Исповедую восточные религии и духовные практики (индуизм, кришнаизм и др.)» — 1,6 %. </a:t>
            </a:r>
          </a:p>
          <a:p>
            <a:r>
              <a:rPr lang="ru-RU" dirty="0" smtClean="0"/>
              <a:t>Буддизм - меньше 1 % . Остальные – меньше 1%.</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idx="4294967295"/>
          </p:nvPr>
        </p:nvSpPr>
        <p:spPr>
          <a:xfrm>
            <a:off x="0" y="292100"/>
            <a:ext cx="8229600" cy="779446"/>
          </a:xfrm>
        </p:spPr>
        <p:txBody>
          <a:bodyPr/>
          <a:lstStyle/>
          <a:p>
            <a:pPr algn="ctr" eaLnBrk="1" fontAlgn="auto" hangingPunct="1">
              <a:spcAft>
                <a:spcPts val="0"/>
              </a:spcAft>
              <a:defRPr/>
            </a:pPr>
            <a:r>
              <a:rPr lang="ru-RU" sz="2800"/>
              <a:t>РЕЛИГИОЗНЫЕ ОРГАНИЗАЦИИ И ГРУППЫ В РА</a:t>
            </a:r>
          </a:p>
        </p:txBody>
      </p:sp>
      <p:sp>
        <p:nvSpPr>
          <p:cNvPr id="16386" name="Содержимое 2"/>
          <p:cNvSpPr>
            <a:spLocks noGrp="1"/>
          </p:cNvSpPr>
          <p:nvPr>
            <p:ph idx="4294967295"/>
          </p:nvPr>
        </p:nvSpPr>
        <p:spPr>
          <a:xfrm>
            <a:off x="0" y="1143000"/>
            <a:ext cx="8229600" cy="4983163"/>
          </a:xfrm>
        </p:spPr>
        <p:txBody>
          <a:bodyPr/>
          <a:lstStyle/>
          <a:p>
            <a:pPr algn="just" eaLnBrk="1" hangingPunct="1">
              <a:lnSpc>
                <a:spcPct val="90000"/>
              </a:lnSpc>
            </a:pPr>
            <a:r>
              <a:rPr lang="ru-RU" dirty="0" smtClean="0"/>
              <a:t>Зарегистрированные: 56 МРО., не включая Общ. организации и фонды (контролируемые РО).</a:t>
            </a:r>
          </a:p>
          <a:p>
            <a:pPr algn="just" eaLnBrk="1" hangingPunct="1">
              <a:lnSpc>
                <a:spcPct val="90000"/>
              </a:lnSpc>
            </a:pPr>
            <a:r>
              <a:rPr lang="ru-RU" dirty="0" smtClean="0"/>
              <a:t>Неофициально: местные, филиалы (ячейки и группы), центры и школы</a:t>
            </a:r>
            <a:r>
              <a:rPr lang="ru-RU" sz="2000" dirty="0" smtClean="0">
                <a:latin typeface="Arial Unicode MS" pitchFamily="34" charset="-128"/>
              </a:rPr>
              <a:t>,</a:t>
            </a:r>
            <a:r>
              <a:rPr lang="ru-RU" dirty="0" smtClean="0">
                <a:latin typeface="Arial" charset="0"/>
              </a:rPr>
              <a:t> </a:t>
            </a:r>
            <a:r>
              <a:rPr lang="ru-RU" dirty="0" smtClean="0"/>
              <a:t>гастролирующие, религиозный туризм.</a:t>
            </a:r>
          </a:p>
          <a:p>
            <a:pPr algn="just" eaLnBrk="1" hangingPunct="1">
              <a:lnSpc>
                <a:spcPct val="90000"/>
              </a:lnSpc>
            </a:pPr>
            <a:r>
              <a:rPr lang="ru-RU" dirty="0" smtClean="0"/>
              <a:t>Типология РО и РГ:</a:t>
            </a:r>
          </a:p>
          <a:p>
            <a:pPr algn="just" eaLnBrk="1" hangingPunct="1">
              <a:lnSpc>
                <a:spcPct val="90000"/>
              </a:lnSpc>
            </a:pPr>
            <a:r>
              <a:rPr lang="ru-RU" dirty="0" smtClean="0"/>
              <a:t> 1.традиционные (христианство - православие, ислам, буддизм, иудаизм – концепция 4-х конфессий в светском государстве).</a:t>
            </a:r>
          </a:p>
          <a:p>
            <a:pPr algn="just" eaLnBrk="1" hangingPunct="1">
              <a:lnSpc>
                <a:spcPct val="90000"/>
              </a:lnSpc>
            </a:pPr>
            <a:r>
              <a:rPr lang="ru-RU" dirty="0" smtClean="0"/>
              <a:t> 2. нетрадиционные в т.ч. НРД: </a:t>
            </a:r>
            <a:r>
              <a:rPr lang="ru-RU" dirty="0" err="1" smtClean="0"/>
              <a:t>неопротестантские</a:t>
            </a:r>
            <a:r>
              <a:rPr lang="ru-RU" dirty="0" smtClean="0"/>
              <a:t>, </a:t>
            </a:r>
            <a:r>
              <a:rPr lang="ru-RU" dirty="0" err="1" smtClean="0"/>
              <a:t>иудо-христианские</a:t>
            </a:r>
            <a:r>
              <a:rPr lang="ru-RU" dirty="0" smtClean="0"/>
              <a:t>, </a:t>
            </a:r>
            <a:r>
              <a:rPr lang="ru-RU" dirty="0" err="1" smtClean="0"/>
              <a:t>необудизм</a:t>
            </a:r>
            <a:r>
              <a:rPr lang="ru-RU" dirty="0" smtClean="0"/>
              <a:t>, </a:t>
            </a:r>
            <a:r>
              <a:rPr lang="ru-RU" dirty="0" err="1" smtClean="0"/>
              <a:t>неоориентальные</a:t>
            </a:r>
            <a:r>
              <a:rPr lang="ru-RU" dirty="0" smtClean="0"/>
              <a:t>, </a:t>
            </a:r>
            <a:r>
              <a:rPr lang="ru-RU" dirty="0" err="1" smtClean="0"/>
              <a:t>рериховское</a:t>
            </a:r>
            <a:r>
              <a:rPr lang="ru-RU" dirty="0" smtClean="0"/>
              <a:t> движение,</a:t>
            </a:r>
            <a:r>
              <a:rPr lang="ru-RU" dirty="0" smtClean="0">
                <a:latin typeface="Arial" charset="0"/>
              </a:rPr>
              <a:t> </a:t>
            </a:r>
            <a:r>
              <a:rPr lang="ru-RU" dirty="0" err="1" smtClean="0"/>
              <a:t>неоязычество</a:t>
            </a:r>
            <a:r>
              <a:rPr lang="ru-RU" dirty="0" smtClean="0"/>
              <a:t>, оккультно-эзотерические, </a:t>
            </a:r>
            <a:r>
              <a:rPr lang="ru-RU" dirty="0" err="1" smtClean="0"/>
              <a:t>психокульты</a:t>
            </a:r>
            <a:r>
              <a:rPr lang="ru-RU" dirty="0" smtClean="0"/>
              <a:t>.</a:t>
            </a:r>
          </a:p>
          <a:p>
            <a:pPr eaLnBrk="1" hangingPunct="1">
              <a:lnSpc>
                <a:spcPct val="90000"/>
              </a:lnSpc>
            </a:pPr>
            <a:endParaRPr lang="ru-RU"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2400"/>
            <a:ext cx="8229600" cy="704832"/>
          </a:xfrm>
        </p:spPr>
        <p:txBody>
          <a:bodyPr>
            <a:normAutofit fontScale="90000"/>
          </a:bodyPr>
          <a:lstStyle/>
          <a:p>
            <a:pPr algn="ctr" eaLnBrk="1" fontAlgn="auto" hangingPunct="1">
              <a:spcAft>
                <a:spcPts val="0"/>
              </a:spcAft>
              <a:defRPr/>
            </a:pPr>
            <a:r>
              <a:rPr lang="ru-RU" smtClean="0"/>
              <a:t>Христианство в РА</a:t>
            </a:r>
            <a:endParaRPr lang="ru-RU"/>
          </a:p>
        </p:txBody>
      </p:sp>
      <p:sp>
        <p:nvSpPr>
          <p:cNvPr id="17410" name="Содержимое 2"/>
          <p:cNvSpPr>
            <a:spLocks noGrp="1"/>
          </p:cNvSpPr>
          <p:nvPr>
            <p:ph idx="1"/>
          </p:nvPr>
        </p:nvSpPr>
        <p:spPr>
          <a:xfrm>
            <a:off x="457200" y="928688"/>
            <a:ext cx="8229600" cy="5167312"/>
          </a:xfrm>
        </p:spPr>
        <p:txBody>
          <a:bodyPr/>
          <a:lstStyle/>
          <a:p>
            <a:pPr eaLnBrk="1" hangingPunct="1">
              <a:lnSpc>
                <a:spcPct val="80000"/>
              </a:lnSpc>
            </a:pPr>
            <a:r>
              <a:rPr lang="ru-RU" sz="1800" smtClean="0"/>
              <a:t>Христианство: Православие (РПЦ, старообрядческая церковь (РПСЦ) и беспоповцы, католики (латинское христианство РКЦ), протестанты).</a:t>
            </a:r>
          </a:p>
          <a:p>
            <a:pPr eaLnBrk="1" hangingPunct="1">
              <a:lnSpc>
                <a:spcPct val="80000"/>
              </a:lnSpc>
            </a:pPr>
            <a:r>
              <a:rPr lang="ru-RU" sz="1800" smtClean="0"/>
              <a:t>РПЦ от АДМ и  образование епархии с 2013г (Каллистрат, епископ Горноалтайский и Чемальский</a:t>
            </a:r>
            <a:r>
              <a:rPr lang="ru-RU" smtClean="0"/>
              <a:t> </a:t>
            </a:r>
            <a:r>
              <a:rPr lang="ru-RU" sz="1800" smtClean="0"/>
              <a:t>). современные приверженцы – это русские (культурная идентификация и осознанное крещение), другие славянские народы (белорусы, украинцы и т.д.), алтайцы (культурная идентификация Улаганский район, город (теленгиты, алтайцы, кумандинцы и т.д.)).</a:t>
            </a:r>
          </a:p>
          <a:p>
            <a:pPr eaLnBrk="1" hangingPunct="1">
              <a:lnSpc>
                <a:spcPct val="80000"/>
              </a:lnSpc>
            </a:pPr>
            <a:r>
              <a:rPr lang="ru-RU" sz="1800" smtClean="0"/>
              <a:t>Старообрядцы: поповцы, стариковцы Горного Алтая (самоназвание толка – стариковина). Известны стариковские общины в Горно-Алтайске (наставница В.И. Филиппова), Майме (наставник Н.С. Сухоплюев), </a:t>
            </a:r>
          </a:p>
          <a:p>
            <a:pPr eaLnBrk="1" hangingPunct="1">
              <a:lnSpc>
                <a:spcPct val="80000"/>
              </a:lnSpc>
            </a:pPr>
            <a:r>
              <a:rPr lang="ru-RU" sz="1800" smtClean="0"/>
              <a:t>Усть-Кокса и деревнях Верхний и Нижний Уймон, Тихонькая, Чендек, Мульта (наставник Ф.Е. Иванов) Усть-Коксинского района, Яйлю Турочакского района.</a:t>
            </a:r>
          </a:p>
          <a:p>
            <a:pPr eaLnBrk="1" hangingPunct="1">
              <a:lnSpc>
                <a:spcPct val="80000"/>
              </a:lnSpc>
            </a:pPr>
            <a:r>
              <a:rPr lang="ru-RU" sz="1800" smtClean="0"/>
              <a:t>Настоятелем храма во имя Смоленской иконы Божией Матери  (чин закладки 2 октября 2016г.) является о. Александр Вершков. </a:t>
            </a:r>
            <a:br>
              <a:rPr lang="ru-RU" sz="1800" smtClean="0"/>
            </a:br>
            <a:r>
              <a:rPr lang="ru-RU" sz="1800" smtClean="0"/>
              <a:t>Одигитриевский молельный храм находится в районе Гардинки (Гардино-Тюлевая фабрика).</a:t>
            </a:r>
          </a:p>
          <a:p>
            <a:pPr eaLnBrk="1" hangingPunct="1">
              <a:lnSpc>
                <a:spcPct val="80000"/>
              </a:lnSpc>
            </a:pPr>
            <a:r>
              <a:rPr lang="ru-RU" sz="1800" smtClean="0"/>
              <a:t>Прихода Римско-</a:t>
            </a:r>
            <a:r>
              <a:rPr lang="ru-RU" sz="1800" b="1" smtClean="0"/>
              <a:t>Католической</a:t>
            </a:r>
            <a:r>
              <a:rPr lang="ru-RU" sz="1800" smtClean="0"/>
              <a:t> церкви с. Иогач  Турачакского района (прихожанами являются в основном этнические немцы-</a:t>
            </a:r>
            <a:r>
              <a:rPr lang="ru-RU" sz="1800" b="1" smtClean="0"/>
              <a:t>католики</a:t>
            </a:r>
            <a:r>
              <a:rPr lang="ru-RU" sz="1800" smtClean="0"/>
              <a:t>). Попытка австрийских католиков (г-н </a:t>
            </a:r>
            <a:r>
              <a:rPr lang="ru-RU" sz="1800" b="1" smtClean="0"/>
              <a:t>Иоганн Брайтшопф</a:t>
            </a:r>
            <a:r>
              <a:rPr lang="ru-RU" sz="1800" smtClean="0"/>
              <a:t> ) построить на Алтае туристический комплекс и католический храм  с. Артыбаш в 2000-2002г.</a:t>
            </a:r>
          </a:p>
          <a:p>
            <a:pPr eaLnBrk="1" hangingPunct="1">
              <a:lnSpc>
                <a:spcPct val="80000"/>
              </a:lnSpc>
            </a:pPr>
            <a:endParaRPr lang="ru-RU" sz="1800" smtClean="0"/>
          </a:p>
          <a:p>
            <a:pPr eaLnBrk="1" hangingPunct="1">
              <a:lnSpc>
                <a:spcPct val="80000"/>
              </a:lnSpc>
            </a:pPr>
            <a:endParaRPr lang="ru-RU" sz="18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Содержимое 1"/>
          <p:cNvSpPr>
            <a:spLocks noGrp="1"/>
          </p:cNvSpPr>
          <p:nvPr>
            <p:ph idx="1"/>
          </p:nvPr>
        </p:nvSpPr>
        <p:spPr>
          <a:xfrm>
            <a:off x="457200" y="1000125"/>
            <a:ext cx="8229600" cy="5500688"/>
          </a:xfrm>
        </p:spPr>
        <p:txBody>
          <a:bodyPr/>
          <a:lstStyle/>
          <a:p>
            <a:pPr algn="just" eaLnBrk="1" hangingPunct="1"/>
            <a:r>
              <a:rPr lang="ru-RU" dirty="0" smtClean="0"/>
              <a:t>Мусульмане (преимущественно казахи) в </a:t>
            </a:r>
            <a:r>
              <a:rPr lang="ru-RU" dirty="0" err="1" smtClean="0"/>
              <a:t>Кош-Агачском</a:t>
            </a:r>
            <a:r>
              <a:rPr lang="ru-RU" dirty="0" smtClean="0"/>
              <a:t> и </a:t>
            </a:r>
            <a:r>
              <a:rPr lang="ru-RU" dirty="0" err="1" smtClean="0"/>
              <a:t>Улаганском</a:t>
            </a:r>
            <a:r>
              <a:rPr lang="ru-RU" dirty="0" smtClean="0"/>
              <a:t> районах и в г. Горно-Алтайске, где мусульманская община возглавляется муфтием </a:t>
            </a:r>
            <a:r>
              <a:rPr lang="ru-RU" dirty="0" err="1" smtClean="0"/>
              <a:t>Жанболатом</a:t>
            </a:r>
            <a:r>
              <a:rPr lang="ru-RU" dirty="0" smtClean="0"/>
              <a:t> </a:t>
            </a:r>
            <a:r>
              <a:rPr lang="ru-RU" dirty="0" err="1" smtClean="0"/>
              <a:t>Охтаубаевым</a:t>
            </a:r>
            <a:r>
              <a:rPr lang="ru-RU" dirty="0" smtClean="0"/>
              <a:t>. В Республике Алтай учреждено Духовное управление мусульман азиатской части России» (ДУМ АЧР) - 7 местных религиозных организаций мусульман (с. Жана-Аул </a:t>
            </a:r>
            <a:r>
              <a:rPr lang="ru-RU" dirty="0" err="1" smtClean="0"/>
              <a:t>Кош-Агачского</a:t>
            </a:r>
            <a:r>
              <a:rPr lang="ru-RU" dirty="0" smtClean="0"/>
              <a:t> района, с. Ташанта, г. Горно-Алтайск, с. </a:t>
            </a:r>
            <a:r>
              <a:rPr lang="ru-RU" dirty="0" err="1" smtClean="0"/>
              <a:t>Тобелер</a:t>
            </a:r>
            <a:r>
              <a:rPr lang="ru-RU" dirty="0" smtClean="0"/>
              <a:t>, с. Кош-Агач, с. Беляши, с. Акташ, с. Теленгит-Сортогой. В республике построено 7 мечетей, в том числе в столице Горно-Алтайске им. Аскар </a:t>
            </a:r>
            <a:r>
              <a:rPr lang="ru-RU" dirty="0" err="1" smtClean="0"/>
              <a:t>Зиянур</a:t>
            </a:r>
            <a:r>
              <a:rPr lang="ru-RU" dirty="0" smtClean="0"/>
              <a:t> и 6 селах.</a:t>
            </a:r>
          </a:p>
        </p:txBody>
      </p:sp>
      <p:sp>
        <p:nvSpPr>
          <p:cNvPr id="3" name="Заголовок 2"/>
          <p:cNvSpPr>
            <a:spLocks noGrp="1"/>
          </p:cNvSpPr>
          <p:nvPr>
            <p:ph type="title"/>
          </p:nvPr>
        </p:nvSpPr>
        <p:spPr>
          <a:xfrm>
            <a:off x="457200" y="152400"/>
            <a:ext cx="8229600" cy="776270"/>
          </a:xfrm>
        </p:spPr>
        <p:txBody>
          <a:bodyPr/>
          <a:lstStyle/>
          <a:p>
            <a:pPr algn="ctr" eaLnBrk="1" fontAlgn="auto" hangingPunct="1">
              <a:spcAft>
                <a:spcPts val="0"/>
              </a:spcAft>
              <a:defRPr/>
            </a:pPr>
            <a:r>
              <a:rPr lang="ru-RU" smtClean="0"/>
              <a:t>Ислам в РА</a:t>
            </a:r>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Содержимое 1"/>
          <p:cNvSpPr>
            <a:spLocks noGrp="1"/>
          </p:cNvSpPr>
          <p:nvPr>
            <p:ph idx="1"/>
          </p:nvPr>
        </p:nvSpPr>
        <p:spPr>
          <a:xfrm>
            <a:off x="457200" y="928688"/>
            <a:ext cx="8229600" cy="5929312"/>
          </a:xfrm>
        </p:spPr>
        <p:txBody>
          <a:bodyPr/>
          <a:lstStyle/>
          <a:p>
            <a:pPr algn="just" eaLnBrk="1" hangingPunct="1"/>
            <a:r>
              <a:rPr lang="ru-RU" sz="2000" dirty="0" smtClean="0"/>
              <a:t>МРО Куре «</a:t>
            </a:r>
            <a:r>
              <a:rPr lang="ru-RU" sz="2000" dirty="0" err="1" smtClean="0"/>
              <a:t>Ак-Буркан</a:t>
            </a:r>
            <a:r>
              <a:rPr lang="ru-RU" sz="2000" dirty="0" smtClean="0"/>
              <a:t>» г. Горно-Алтайске - руководитель – </a:t>
            </a:r>
            <a:r>
              <a:rPr lang="ru-RU" sz="2000" dirty="0" err="1" smtClean="0"/>
              <a:t>Урчимаев</a:t>
            </a:r>
            <a:r>
              <a:rPr lang="ru-RU" sz="2000" dirty="0" smtClean="0"/>
              <a:t> Степан </a:t>
            </a:r>
            <a:r>
              <a:rPr lang="ru-RU" sz="2000" dirty="0" err="1" smtClean="0"/>
              <a:t>Тадаевич</a:t>
            </a:r>
            <a:r>
              <a:rPr lang="ru-RU" sz="2000" dirty="0" smtClean="0"/>
              <a:t>. Движение «</a:t>
            </a:r>
            <a:r>
              <a:rPr lang="ru-RU" sz="2000" dirty="0" err="1" smtClean="0"/>
              <a:t>Ак-Буркан</a:t>
            </a:r>
            <a:r>
              <a:rPr lang="ru-RU" sz="2000" dirty="0" smtClean="0"/>
              <a:t>» ориентировано на возрождение алтайского варианта буддизма и принципиально не желает дистанцироваться от </a:t>
            </a:r>
            <a:r>
              <a:rPr lang="ru-RU" sz="2000" dirty="0" err="1" smtClean="0"/>
              <a:t>бурханизма</a:t>
            </a:r>
            <a:r>
              <a:rPr lang="ru-RU" sz="2000" dirty="0" smtClean="0"/>
              <a:t>. Пользуется поддержкой зарубежных буддийских организаций. Ориентировано на городское население и по опросам составляет чуть более 1% от всех верующих в РА. Местные буддисты в основном представлены в интеллигентской среде, среди чиновников. Активно поддерживают связи с бурятскими (обучение в </a:t>
            </a:r>
            <a:r>
              <a:rPr lang="ru-RU" sz="2000" dirty="0" err="1" smtClean="0"/>
              <a:t>Иволгинском</a:t>
            </a:r>
            <a:r>
              <a:rPr lang="ru-RU" sz="2000" dirty="0" smtClean="0"/>
              <a:t> дацане), тувинскими и </a:t>
            </a:r>
            <a:r>
              <a:rPr lang="ru-RU" sz="2000" dirty="0" err="1" smtClean="0"/>
              <a:t>калмытскими</a:t>
            </a:r>
            <a:r>
              <a:rPr lang="ru-RU" sz="2000" dirty="0" smtClean="0"/>
              <a:t> дацанами и российским Санкт—Петербургским дацаном (дацан </a:t>
            </a:r>
            <a:r>
              <a:rPr lang="ru-RU" sz="2000" dirty="0" err="1" smtClean="0"/>
              <a:t>Гунзэчойнэ́й</a:t>
            </a:r>
            <a:r>
              <a:rPr lang="ru-RU" sz="2000" dirty="0" smtClean="0"/>
              <a:t>), часто путешествуют в Монголию, Индию, Тибет и внутри РФ.</a:t>
            </a:r>
          </a:p>
          <a:p>
            <a:pPr algn="just" eaLnBrk="1" hangingPunct="1"/>
            <a:r>
              <a:rPr lang="ru-RU" sz="2000" dirty="0" smtClean="0"/>
              <a:t>"Буддийский Центр Алмазного Пути Традиции Карма </a:t>
            </a:r>
            <a:r>
              <a:rPr lang="ru-RU" sz="2000" dirty="0" err="1" smtClean="0"/>
              <a:t>Кагью</a:t>
            </a:r>
            <a:r>
              <a:rPr lang="ru-RU" sz="2000" dirty="0" smtClean="0"/>
              <a:t> Республики Алтай. И. </a:t>
            </a:r>
            <a:r>
              <a:rPr lang="ru-RU" sz="2000" dirty="0" err="1" smtClean="0"/>
              <a:t>Сандамирский</a:t>
            </a:r>
            <a:r>
              <a:rPr lang="ru-RU" sz="2000" dirty="0" smtClean="0"/>
              <a:t> </a:t>
            </a:r>
          </a:p>
          <a:p>
            <a:pPr algn="just" eaLnBrk="1" hangingPunct="1"/>
            <a:r>
              <a:rPr lang="ru-RU" sz="2000" dirty="0" smtClean="0"/>
              <a:t>"Община Лотосовой Сутры" с.Онгудай Республики Алтай Антонова Н. </a:t>
            </a:r>
            <a:r>
              <a:rPr lang="ru-RU" sz="2000" dirty="0" err="1" smtClean="0"/>
              <a:t>Кахтунова</a:t>
            </a:r>
            <a:r>
              <a:rPr lang="ru-RU" sz="2000" dirty="0" smtClean="0"/>
              <a:t> Людмила .</a:t>
            </a:r>
          </a:p>
          <a:p>
            <a:pPr algn="just" eaLnBrk="1" hangingPunct="1"/>
            <a:r>
              <a:rPr lang="ru-RU" sz="2000" dirty="0" smtClean="0"/>
              <a:t>Куре «</a:t>
            </a:r>
            <a:r>
              <a:rPr lang="ru-RU" sz="2000" dirty="0" err="1" smtClean="0"/>
              <a:t>Очыр</a:t>
            </a:r>
            <a:r>
              <a:rPr lang="ru-RU" sz="2000" dirty="0" smtClean="0"/>
              <a:t>» </a:t>
            </a:r>
            <a:r>
              <a:rPr lang="ru-RU" sz="2000" dirty="0" err="1" smtClean="0"/>
              <a:t>Усть-Канского</a:t>
            </a:r>
            <a:r>
              <a:rPr lang="ru-RU" sz="2000" dirty="0" smtClean="0"/>
              <a:t> района Республики Алтай.</a:t>
            </a:r>
          </a:p>
        </p:txBody>
      </p:sp>
      <p:sp>
        <p:nvSpPr>
          <p:cNvPr id="3" name="Заголовок 2"/>
          <p:cNvSpPr>
            <a:spLocks noGrp="1"/>
          </p:cNvSpPr>
          <p:nvPr>
            <p:ph type="title"/>
          </p:nvPr>
        </p:nvSpPr>
        <p:spPr>
          <a:xfrm>
            <a:off x="457200" y="152400"/>
            <a:ext cx="8229600" cy="704832"/>
          </a:xfrm>
        </p:spPr>
        <p:txBody>
          <a:bodyPr>
            <a:normAutofit fontScale="90000"/>
          </a:bodyPr>
          <a:lstStyle/>
          <a:p>
            <a:pPr algn="ctr" eaLnBrk="1" fontAlgn="auto" hangingPunct="1">
              <a:spcAft>
                <a:spcPts val="0"/>
              </a:spcAft>
              <a:defRPr/>
            </a:pPr>
            <a:r>
              <a:rPr lang="ru-RU" smtClean="0"/>
              <a:t>Буддизм в РА</a:t>
            </a: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90157"/>
            <a:ext cx="8229600" cy="540936"/>
          </a:xfrm>
        </p:spPr>
        <p:txBody>
          <a:bodyPr/>
          <a:lstStyle/>
          <a:p>
            <a:pPr algn="ctr" eaLnBrk="1" fontAlgn="auto" hangingPunct="1">
              <a:spcAft>
                <a:spcPts val="0"/>
              </a:spcAft>
              <a:defRPr/>
            </a:pPr>
            <a:r>
              <a:rPr lang="ru-RU" sz="2800"/>
              <a:t>Алтайские </a:t>
            </a:r>
            <a:r>
              <a:rPr lang="ru-RU" sz="2800" smtClean="0"/>
              <a:t>верования, предпочтения и инновации</a:t>
            </a:r>
            <a:endParaRPr lang="ru-RU" sz="2800"/>
          </a:p>
        </p:txBody>
      </p:sp>
      <p:sp>
        <p:nvSpPr>
          <p:cNvPr id="3" name="Содержимое 2"/>
          <p:cNvSpPr>
            <a:spLocks noGrp="1"/>
          </p:cNvSpPr>
          <p:nvPr>
            <p:ph idx="4294967295"/>
          </p:nvPr>
        </p:nvSpPr>
        <p:spPr>
          <a:xfrm>
            <a:off x="0" y="908050"/>
            <a:ext cx="8929688" cy="5735638"/>
          </a:xfrm>
        </p:spPr>
        <p:style>
          <a:lnRef idx="2">
            <a:schemeClr val="accent1"/>
          </a:lnRef>
          <a:fillRef idx="1">
            <a:schemeClr val="lt1"/>
          </a:fillRef>
          <a:effectRef idx="0">
            <a:schemeClr val="accent1"/>
          </a:effectRef>
          <a:fontRef idx="minor">
            <a:schemeClr val="dk1"/>
          </a:fontRef>
        </p:style>
        <p:txBody>
          <a:bodyPr>
            <a:normAutofit/>
          </a:bodyPr>
          <a:lstStyle/>
          <a:p>
            <a:pPr eaLnBrk="1" hangingPunct="1">
              <a:lnSpc>
                <a:spcPct val="90000"/>
              </a:lnSpc>
              <a:defRPr/>
            </a:pPr>
            <a:r>
              <a:rPr lang="ru-RU" sz="2200" smtClean="0">
                <a:solidFill>
                  <a:srgbClr val="000000"/>
                </a:solidFill>
                <a:effectLst>
                  <a:outerShdw blurRad="38100" dist="38100" dir="2700000" algn="tl">
                    <a:srgbClr val="C0C0C0"/>
                  </a:outerShdw>
                </a:effectLst>
                <a:latin typeface="Tahoma" pitchFamily="34" charset="0"/>
              </a:rPr>
              <a:t>Шаманизм (пантеон: боги верхнего и нижнего уровней, духи), преемственная традиция</a:t>
            </a:r>
          </a:p>
          <a:p>
            <a:pPr eaLnBrk="1" hangingPunct="1">
              <a:lnSpc>
                <a:spcPct val="90000"/>
              </a:lnSpc>
              <a:defRPr/>
            </a:pPr>
            <a:r>
              <a:rPr lang="ru-RU" sz="2200" smtClean="0">
                <a:solidFill>
                  <a:srgbClr val="000000"/>
                </a:solidFill>
                <a:effectLst>
                  <a:outerShdw blurRad="38100" dist="38100" dir="2700000" algn="tl">
                    <a:srgbClr val="C0C0C0"/>
                  </a:outerShdw>
                </a:effectLst>
                <a:latin typeface="Tahoma" pitchFamily="34" charset="0"/>
              </a:rPr>
              <a:t>Ак-</a:t>
            </a:r>
            <a:r>
              <a:rPr lang="en-US" sz="2200" smtClean="0">
                <a:solidFill>
                  <a:srgbClr val="000000"/>
                </a:solidFill>
                <a:effectLst>
                  <a:outerShdw blurRad="38100" dist="38100" dir="2700000" algn="tl">
                    <a:srgbClr val="C0C0C0"/>
                  </a:outerShdw>
                </a:effectLst>
                <a:latin typeface="Tahoma" pitchFamily="34" charset="0"/>
              </a:rPr>
              <a:t>J</a:t>
            </a:r>
            <a:r>
              <a:rPr lang="ru-RU" sz="2200" smtClean="0">
                <a:solidFill>
                  <a:srgbClr val="000000"/>
                </a:solidFill>
                <a:effectLst>
                  <a:outerShdw blurRad="38100" dist="38100" dir="2700000" algn="tl">
                    <a:srgbClr val="C0C0C0"/>
                  </a:outerShdw>
                </a:effectLst>
                <a:latin typeface="Tahoma" pitchFamily="34" charset="0"/>
              </a:rPr>
              <a:t>аҥ (</a:t>
            </a:r>
            <a:r>
              <a:rPr lang="ru-RU" sz="2200" smtClean="0">
                <a:solidFill>
                  <a:srgbClr val="000000"/>
                </a:solidFill>
                <a:effectLst>
                  <a:outerShdw blurRad="38100" dist="38100" dir="2700000" algn="tl">
                    <a:srgbClr val="C0C0C0"/>
                  </a:outerShdw>
                </a:effectLst>
                <a:latin typeface="Arial" charset="0"/>
              </a:rPr>
              <a:t>Белая вера, </a:t>
            </a:r>
            <a:r>
              <a:rPr lang="ru-RU" sz="2200" smtClean="0">
                <a:solidFill>
                  <a:srgbClr val="000000"/>
                </a:solidFill>
                <a:effectLst>
                  <a:outerShdw blurRad="38100" dist="38100" dir="2700000" algn="tl">
                    <a:srgbClr val="C0C0C0"/>
                  </a:outerShdw>
                </a:effectLst>
                <a:latin typeface="Tahoma" pitchFamily="34" charset="0"/>
              </a:rPr>
              <a:t>бурханизм)</a:t>
            </a:r>
          </a:p>
          <a:p>
            <a:pPr eaLnBrk="1" hangingPunct="1">
              <a:lnSpc>
                <a:spcPct val="90000"/>
              </a:lnSpc>
              <a:defRPr/>
            </a:pPr>
            <a:r>
              <a:rPr lang="ru-RU" sz="2200" smtClean="0">
                <a:solidFill>
                  <a:srgbClr val="000000"/>
                </a:solidFill>
                <a:effectLst>
                  <a:outerShdw blurRad="38100" dist="38100" dir="2700000" algn="tl">
                    <a:srgbClr val="C0C0C0"/>
                  </a:outerShdw>
                </a:effectLst>
                <a:latin typeface="Tahoma" pitchFamily="34" charset="0"/>
              </a:rPr>
              <a:t>Тенгрианство</a:t>
            </a:r>
          </a:p>
          <a:p>
            <a:pPr eaLnBrk="1" hangingPunct="1">
              <a:lnSpc>
                <a:spcPct val="90000"/>
              </a:lnSpc>
              <a:defRPr/>
            </a:pPr>
            <a:r>
              <a:rPr lang="ru-RU" sz="2200" smtClean="0">
                <a:solidFill>
                  <a:srgbClr val="000000"/>
                </a:solidFill>
                <a:effectLst>
                  <a:outerShdw blurRad="38100" dist="38100" dir="2700000" algn="tl">
                    <a:srgbClr val="C0C0C0"/>
                  </a:outerShdw>
                </a:effectLst>
                <a:latin typeface="Tahoma" pitchFamily="34" charset="0"/>
              </a:rPr>
              <a:t>Христианство: православие, неопротестантизм</a:t>
            </a:r>
          </a:p>
          <a:p>
            <a:pPr eaLnBrk="1" hangingPunct="1">
              <a:lnSpc>
                <a:spcPct val="90000"/>
              </a:lnSpc>
              <a:defRPr/>
            </a:pPr>
            <a:r>
              <a:rPr lang="ru-RU" sz="2200" smtClean="0">
                <a:solidFill>
                  <a:srgbClr val="000000"/>
                </a:solidFill>
                <a:effectLst>
                  <a:outerShdw blurRad="38100" dist="38100" dir="2700000" algn="tl">
                    <a:srgbClr val="C0C0C0"/>
                  </a:outerShdw>
                </a:effectLst>
                <a:latin typeface="Tahoma" pitchFamily="34" charset="0"/>
              </a:rPr>
              <a:t>Буддизм (Ак - Буркан)</a:t>
            </a:r>
          </a:p>
          <a:p>
            <a:pPr eaLnBrk="1" hangingPunct="1">
              <a:lnSpc>
                <a:spcPct val="90000"/>
              </a:lnSpc>
              <a:defRPr/>
            </a:pPr>
            <a:r>
              <a:rPr lang="ru-RU" sz="2200" smtClean="0">
                <a:solidFill>
                  <a:srgbClr val="000000"/>
                </a:solidFill>
                <a:effectLst>
                  <a:outerShdw blurRad="38100" dist="38100" dir="2700000" algn="tl">
                    <a:srgbClr val="C0C0C0"/>
                  </a:outerShdw>
                </a:effectLst>
                <a:latin typeface="Tahoma" pitchFamily="34" charset="0"/>
              </a:rPr>
              <a:t>НРД (кришнаиты, сахаджа-йога, цигун, Свидетели Иеговы, ДЕИР, саентология и др.)</a:t>
            </a:r>
          </a:p>
          <a:p>
            <a:pPr eaLnBrk="1" hangingPunct="1">
              <a:lnSpc>
                <a:spcPct val="90000"/>
              </a:lnSpc>
              <a:defRPr/>
            </a:pPr>
            <a:r>
              <a:rPr lang="ru-RU" sz="2200" smtClean="0">
                <a:solidFill>
                  <a:srgbClr val="000000"/>
                </a:solidFill>
                <a:effectLst>
                  <a:outerShdw blurRad="38100" dist="38100" dir="2700000" algn="tl">
                    <a:srgbClr val="C0C0C0"/>
                  </a:outerShdw>
                </a:effectLst>
                <a:latin typeface="Tahoma" pitchFamily="34" charset="0"/>
              </a:rPr>
              <a:t>Атеизм</a:t>
            </a:r>
          </a:p>
          <a:p>
            <a:pPr eaLnBrk="1" hangingPunct="1">
              <a:lnSpc>
                <a:spcPct val="90000"/>
              </a:lnSpc>
              <a:defRPr/>
            </a:pPr>
            <a:r>
              <a:rPr lang="en-US" sz="2200" smtClean="0">
                <a:solidFill>
                  <a:srgbClr val="000000"/>
                </a:solidFill>
                <a:effectLst>
                  <a:outerShdw blurRad="38100" dist="38100" dir="2700000" algn="tl">
                    <a:srgbClr val="C0C0C0"/>
                  </a:outerShdw>
                </a:effectLst>
                <a:latin typeface="Tahoma" pitchFamily="34" charset="0"/>
              </a:rPr>
              <a:t>«J</a:t>
            </a:r>
            <a:r>
              <a:rPr lang="ru-RU" sz="2200" smtClean="0">
                <a:solidFill>
                  <a:srgbClr val="000000"/>
                </a:solidFill>
                <a:effectLst>
                  <a:outerShdw blurRad="38100" dist="38100" dir="2700000" algn="tl">
                    <a:srgbClr val="C0C0C0"/>
                  </a:outerShdw>
                </a:effectLst>
                <a:latin typeface="Tahoma" pitchFamily="34" charset="0"/>
              </a:rPr>
              <a:t>АҤЫ АЛТАЙ»-ДВИЖЕНИЕ (самоназвание). Онгудайская каракольская инициативная группа В. Чекурашева: небесные диктовки, пророк и мессия, политические амбиции, резкое неприятие и борьба с др., особенно традиционными религиями, навязчивые (+ нелегитимные) методы прозелитизма, ярко выраженный национализм и т.д.</a:t>
            </a:r>
          </a:p>
          <a:p>
            <a:pPr eaLnBrk="1" hangingPunct="1">
              <a:lnSpc>
                <a:spcPct val="90000"/>
              </a:lnSpc>
              <a:defRPr/>
            </a:pPr>
            <a:endParaRPr lang="ru-RU" sz="2200" smtClean="0">
              <a:solidFill>
                <a:srgbClr val="000000"/>
              </a:solidFill>
              <a:effectLst>
                <a:outerShdw blurRad="38100" dist="38100" dir="2700000" algn="tl">
                  <a:srgbClr val="C0C0C0"/>
                </a:outerShdw>
              </a:effectLst>
              <a:latin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idx="4294967295"/>
          </p:nvPr>
        </p:nvSpPr>
        <p:spPr>
          <a:xfrm>
            <a:off x="914400" y="231440"/>
            <a:ext cx="8229600" cy="528553"/>
          </a:xfrm>
        </p:spPr>
        <p:txBody>
          <a:bodyPr>
            <a:normAutofit fontScale="90000"/>
          </a:bodyPr>
          <a:lstStyle/>
          <a:p>
            <a:pPr algn="ctr" eaLnBrk="1" fontAlgn="auto" hangingPunct="1">
              <a:spcAft>
                <a:spcPts val="0"/>
              </a:spcAft>
              <a:defRPr/>
            </a:pPr>
            <a:r>
              <a:rPr lang="ru-RU" sz="2400" dirty="0"/>
              <a:t>РЕГИОНАЛЬНАЯ СПЕЦИФИКА ПО ОБЛАСТЯМ И </a:t>
            </a:r>
            <a:r>
              <a:rPr lang="ru-RU" sz="2400" dirty="0" smtClean="0"/>
              <a:t>РЕСПУБЛИКАМ</a:t>
            </a:r>
            <a:endParaRPr lang="ru-RU" sz="2400" dirty="0"/>
          </a:p>
        </p:txBody>
      </p:sp>
      <p:sp>
        <p:nvSpPr>
          <p:cNvPr id="3" name="Содержимое 2"/>
          <p:cNvSpPr>
            <a:spLocks noGrp="1"/>
          </p:cNvSpPr>
          <p:nvPr>
            <p:ph idx="4294967295"/>
          </p:nvPr>
        </p:nvSpPr>
        <p:spPr>
          <a:xfrm>
            <a:off x="-12700" y="999370"/>
            <a:ext cx="8929718" cy="5573257"/>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algn="just" eaLnBrk="1" hangingPunct="1">
              <a:lnSpc>
                <a:spcPct val="80000"/>
              </a:lnSpc>
              <a:defRPr/>
            </a:pPr>
            <a:r>
              <a:rPr lang="ru-RU" sz="2400" smtClean="0">
                <a:solidFill>
                  <a:srgbClr val="000000"/>
                </a:solidFill>
                <a:effectLst>
                  <a:outerShdw blurRad="38100" dist="38100" dir="2700000" algn="tl">
                    <a:srgbClr val="FFFFFF"/>
                  </a:outerShdw>
                </a:effectLst>
                <a:latin typeface="Tahoma" pitchFamily="34" charset="0"/>
              </a:rPr>
              <a:t>К</a:t>
            </a:r>
            <a:r>
              <a:rPr lang="ru-RU" sz="2400" smtClean="0">
                <a:solidFill>
                  <a:srgbClr val="000000"/>
                </a:solidFill>
                <a:effectLst>
                  <a:outerShdw blurRad="38100" dist="38100" dir="2700000" algn="tl">
                    <a:srgbClr val="FFFFFF"/>
                  </a:outerShdw>
                </a:effectLst>
                <a:latin typeface="Arial" charset="0"/>
              </a:rPr>
              <a:t>оличество зарегистрированных РО растет + тенденция за счет уведомления о деятельности РГ (новые поправки в ФЗ «О свободе совести и о религиозных объединениях»).</a:t>
            </a:r>
          </a:p>
          <a:p>
            <a:pPr algn="just" eaLnBrk="1" hangingPunct="1">
              <a:lnSpc>
                <a:spcPct val="80000"/>
              </a:lnSpc>
              <a:defRPr/>
            </a:pPr>
            <a:r>
              <a:rPr lang="ru-RU" sz="2400" smtClean="0">
                <a:solidFill>
                  <a:srgbClr val="000000"/>
                </a:solidFill>
                <a:effectLst>
                  <a:outerShdw blurRad="38100" dist="38100" dir="2700000" algn="tl">
                    <a:srgbClr val="FFFFFF"/>
                  </a:outerShdw>
                </a:effectLst>
                <a:latin typeface="Arial" charset="0"/>
              </a:rPr>
              <a:t>Статистика по языческим и буддийским РО</a:t>
            </a:r>
            <a:r>
              <a:rPr lang="ru-RU" sz="2400" smtClean="0">
                <a:solidFill>
                  <a:srgbClr val="000000"/>
                </a:solidFill>
                <a:effectLst>
                  <a:outerShdw blurRad="38100" dist="38100" dir="2700000" algn="tl">
                    <a:srgbClr val="FFFFFF"/>
                  </a:outerShdw>
                </a:effectLst>
                <a:latin typeface="Tahoma" pitchFamily="34" charset="0"/>
              </a:rPr>
              <a:t> (процентное: Тыва 62% буддистов, языч. вера предков-8</a:t>
            </a:r>
            <a:r>
              <a:rPr lang="ru-RU" sz="2400" smtClean="0">
                <a:solidFill>
                  <a:srgbClr val="000000"/>
                </a:solidFill>
                <a:effectLst>
                  <a:outerShdw blurRad="38100" dist="38100" dir="2700000" algn="tl">
                    <a:srgbClr val="FFFFFF"/>
                  </a:outerShdw>
                </a:effectLst>
                <a:latin typeface="Arial" charset="0"/>
              </a:rPr>
              <a:t>%</a:t>
            </a:r>
            <a:r>
              <a:rPr lang="ru-RU" sz="2400" smtClean="0">
                <a:solidFill>
                  <a:srgbClr val="000000"/>
                </a:solidFill>
                <a:effectLst>
                  <a:outerShdw blurRad="38100" dist="38100" dir="2700000" algn="tl">
                    <a:srgbClr val="FFFFFF"/>
                  </a:outerShdw>
                </a:effectLst>
                <a:latin typeface="Tahoma" pitchFamily="34" charset="0"/>
              </a:rPr>
              <a:t>, а зарегистр.</a:t>
            </a:r>
            <a:r>
              <a:rPr lang="ru-RU" sz="2400" smtClean="0">
                <a:solidFill>
                  <a:srgbClr val="000000"/>
                </a:solidFill>
                <a:effectLst>
                  <a:outerShdw blurRad="38100" dist="38100" dir="2700000" algn="tl">
                    <a:srgbClr val="FFFFFF"/>
                  </a:outerShdw>
                </a:effectLst>
                <a:latin typeface="Arial" charset="0"/>
              </a:rPr>
              <a:t> </a:t>
            </a:r>
            <a:r>
              <a:rPr lang="ru-RU" sz="2400" smtClean="0">
                <a:solidFill>
                  <a:srgbClr val="000000"/>
                </a:solidFill>
                <a:effectLst>
                  <a:outerShdw blurRad="38100" dist="38100" dir="2700000" algn="tl">
                    <a:srgbClr val="FFFFFF"/>
                  </a:outerShdw>
                </a:effectLst>
                <a:latin typeface="Tahoma" pitchFamily="34" charset="0"/>
              </a:rPr>
              <a:t>шаманистских – 5 РО; Бурятия 20% буддизм, языч.-1.2%, а зарегист. шаманизм – 6 РО!; </a:t>
            </a:r>
            <a:r>
              <a:rPr lang="ru-RU" sz="2400" smtClean="0">
                <a:solidFill>
                  <a:srgbClr val="000000"/>
                </a:solidFill>
                <a:effectLst>
                  <a:outerShdw blurRad="38100" dist="38100" dir="2700000" algn="tl">
                    <a:srgbClr val="FFFFFF"/>
                  </a:outerShdw>
                </a:effectLst>
                <a:latin typeface="Arial" charset="0"/>
              </a:rPr>
              <a:t>З</a:t>
            </a:r>
            <a:r>
              <a:rPr lang="ru-RU" sz="2400" smtClean="0">
                <a:solidFill>
                  <a:srgbClr val="000000"/>
                </a:solidFill>
                <a:effectLst>
                  <a:outerShdw blurRad="38100" dist="38100" dir="2700000" algn="tl">
                    <a:srgbClr val="FFFFFF"/>
                  </a:outerShdw>
                </a:effectLst>
                <a:latin typeface="Tahoma" pitchFamily="34" charset="0"/>
              </a:rPr>
              <a:t>абайкальский край – 2 РО шаманист. орг. Итого: 13 организаций по РФ). В др. регионах-0.</a:t>
            </a:r>
          </a:p>
          <a:p>
            <a:pPr algn="just" eaLnBrk="1" hangingPunct="1">
              <a:lnSpc>
                <a:spcPct val="80000"/>
              </a:lnSpc>
              <a:defRPr/>
            </a:pPr>
            <a:r>
              <a:rPr lang="ru-RU" sz="2400" smtClean="0">
                <a:solidFill>
                  <a:srgbClr val="000000"/>
                </a:solidFill>
                <a:effectLst>
                  <a:outerShdw blurRad="38100" dist="38100" dir="2700000" algn="tl">
                    <a:srgbClr val="FFFFFF"/>
                  </a:outerShdw>
                </a:effectLst>
                <a:latin typeface="Tahoma" pitchFamily="34" charset="0"/>
              </a:rPr>
              <a:t>Общее и отличное: 3 региона зарегистр. шаманизм, 0-тенгрианство (1 попытка в Р. Саха и 2 попытки в РА), 0-бурханизм. В настоящий момент собирают документы Онгудайская группа.</a:t>
            </a:r>
          </a:p>
          <a:p>
            <a:pPr algn="just" eaLnBrk="1" hangingPunct="1">
              <a:lnSpc>
                <a:spcPct val="80000"/>
              </a:lnSpc>
              <a:defRPr/>
            </a:pPr>
            <a:r>
              <a:rPr lang="ru-RU" sz="2000" smtClean="0">
                <a:solidFill>
                  <a:srgbClr val="000000"/>
                </a:solidFill>
                <a:effectLst>
                  <a:outerShdw blurRad="38100" dist="38100" dir="2700000" algn="tl">
                    <a:srgbClr val="FFFFFF"/>
                  </a:outerShdw>
                </a:effectLst>
                <a:latin typeface="Tahoma" pitchFamily="34" charset="0"/>
              </a:rPr>
              <a:t>Официальное процентное соотношение вносит путаницу. Количественно фиксируется лишь стремление ряда лидеров зарегистрировать свою организацию как самостоятельную, в т.ч. как авторский религиозный бренд. Повсеместно определяет положение региональная специфика и роль лидера, актива, мимикрия НРД под архаические религии предков, индивидуализация религиозности и политика региона.</a:t>
            </a:r>
          </a:p>
          <a:p>
            <a:pPr eaLnBrk="1" hangingPunct="1">
              <a:lnSpc>
                <a:spcPct val="80000"/>
              </a:lnSpc>
              <a:defRPr/>
            </a:pPr>
            <a:endParaRPr lang="ru-RU" sz="2000" smtClean="0">
              <a:solidFill>
                <a:srgbClr val="000000"/>
              </a:solidFill>
              <a:effectLst>
                <a:outerShdw blurRad="38100" dist="38100" dir="2700000" algn="tl">
                  <a:srgbClr val="FFFFFF"/>
                </a:outerShdw>
              </a:effectLst>
              <a:latin typeface="Tahom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686</TotalTime>
  <Words>1708</Words>
  <Application>Microsoft Office PowerPoint</Application>
  <PresentationFormat>Экран (4:3)</PresentationFormat>
  <Paragraphs>104</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Бумажная</vt:lpstr>
      <vt:lpstr>Современная религиозная ситуация в РФ и РА</vt:lpstr>
      <vt:lpstr>СТАТИСТИКА</vt:lpstr>
      <vt:lpstr>Служба Среда, проект Арена 2012г. в РА</vt:lpstr>
      <vt:lpstr>РЕЛИГИОЗНЫЕ ОРГАНИЗАЦИИ И ГРУППЫ В РА</vt:lpstr>
      <vt:lpstr>Христианство в РА</vt:lpstr>
      <vt:lpstr>Ислам в РА</vt:lpstr>
      <vt:lpstr>Буддизм в РА</vt:lpstr>
      <vt:lpstr>Алтайские верования, предпочтения и инновации</vt:lpstr>
      <vt:lpstr>РЕГИОНАЛЬНАЯ СПЕЦИФИКА ПО ОБЛАСТЯМ И РЕСПУБЛИКАМ</vt:lpstr>
      <vt:lpstr>Слайд 10</vt:lpstr>
      <vt:lpstr>Требования представителей Ак Jан (онгудайской группы): </vt:lpstr>
      <vt:lpstr>ЗАКОНОДАТЕЛЬСТВО</vt:lpstr>
      <vt:lpstr>Законодательные итоги</vt:lpstr>
      <vt:lpstr>ГОСУДАРСТВЕННАЯ ПОЛИТИКА</vt:lpstr>
      <vt:lpstr>НЮАНСЫ И РИСКИ</vt:lpstr>
      <vt:lpstr>ПЕСПЕКТИВЫ РАЗВИТИЯ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РЕЛИГИОЗНАЯ СИТУАЦИЯ В РФ</dc:title>
  <dc:creator>Юлия</dc:creator>
  <cp:lastModifiedBy>Юлия</cp:lastModifiedBy>
  <cp:revision>81</cp:revision>
  <dcterms:created xsi:type="dcterms:W3CDTF">2016-09-26T12:15:10Z</dcterms:created>
  <dcterms:modified xsi:type="dcterms:W3CDTF">2016-12-08T09:19:33Z</dcterms:modified>
</cp:coreProperties>
</file>