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86" r:id="rId3"/>
    <p:sldId id="290" r:id="rId4"/>
    <p:sldId id="283" r:id="rId5"/>
    <p:sldId id="284" r:id="rId6"/>
    <p:sldId id="285" r:id="rId7"/>
    <p:sldId id="288" r:id="rId8"/>
    <p:sldId id="257" r:id="rId9"/>
    <p:sldId id="280" r:id="rId10"/>
    <p:sldId id="291" r:id="rId11"/>
    <p:sldId id="292" r:id="rId12"/>
    <p:sldId id="259" r:id="rId13"/>
    <p:sldId id="287" r:id="rId14"/>
    <p:sldId id="261" r:id="rId15"/>
    <p:sldId id="262" r:id="rId16"/>
    <p:sldId id="296" r:id="rId17"/>
    <p:sldId id="297" r:id="rId18"/>
    <p:sldId id="298" r:id="rId19"/>
    <p:sldId id="319" r:id="rId20"/>
    <p:sldId id="263" r:id="rId21"/>
    <p:sldId id="293" r:id="rId22"/>
    <p:sldId id="294" r:id="rId23"/>
    <p:sldId id="295" r:id="rId24"/>
    <p:sldId id="316" r:id="rId25"/>
    <p:sldId id="264" r:id="rId26"/>
    <p:sldId id="270" r:id="rId27"/>
    <p:sldId id="301" r:id="rId28"/>
    <p:sldId id="273" r:id="rId29"/>
    <p:sldId id="321" r:id="rId30"/>
    <p:sldId id="265" r:id="rId31"/>
    <p:sldId id="274" r:id="rId32"/>
    <p:sldId id="299" r:id="rId33"/>
    <p:sldId id="275" r:id="rId34"/>
    <p:sldId id="322" r:id="rId35"/>
    <p:sldId id="266" r:id="rId36"/>
    <p:sldId id="276" r:id="rId37"/>
    <p:sldId id="300" r:id="rId38"/>
    <p:sldId id="277" r:id="rId39"/>
    <p:sldId id="323" r:id="rId40"/>
    <p:sldId id="267" r:id="rId41"/>
    <p:sldId id="302" r:id="rId42"/>
    <p:sldId id="303" r:id="rId43"/>
    <p:sldId id="304" r:id="rId44"/>
    <p:sldId id="305" r:id="rId45"/>
    <p:sldId id="306" r:id="rId46"/>
    <p:sldId id="307" r:id="rId47"/>
    <p:sldId id="309" r:id="rId48"/>
    <p:sldId id="310" r:id="rId49"/>
    <p:sldId id="311" r:id="rId50"/>
    <p:sldId id="312" r:id="rId51"/>
    <p:sldId id="314" r:id="rId52"/>
    <p:sldId id="315" r:id="rId53"/>
    <p:sldId id="313" r:id="rId54"/>
    <p:sldId id="308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365B"/>
    <a:srgbClr val="B4263A"/>
    <a:srgbClr val="FDE7F5"/>
    <a:srgbClr val="FF6600"/>
    <a:srgbClr val="E5F5D7"/>
    <a:srgbClr val="B4563C"/>
    <a:srgbClr val="F5FBA7"/>
    <a:srgbClr val="F9B9D7"/>
    <a:srgbClr val="FFFFF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2892848-AD9C-491D-BA78-CE6B31F4EA7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A047CE8-9F95-4838-9123-DD2AC8457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2848-AD9C-491D-BA78-CE6B31F4EA7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7CE8-9F95-4838-9123-DD2AC8457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2848-AD9C-491D-BA78-CE6B31F4EA7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7CE8-9F95-4838-9123-DD2AC8457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2848-AD9C-491D-BA78-CE6B31F4EA7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7CE8-9F95-4838-9123-DD2AC8457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2848-AD9C-491D-BA78-CE6B31F4EA7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7CE8-9F95-4838-9123-DD2AC8457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2848-AD9C-491D-BA78-CE6B31F4EA7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7CE8-9F95-4838-9123-DD2AC8457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892848-AD9C-491D-BA78-CE6B31F4EA7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047CE8-9F95-4838-9123-DD2AC84570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2892848-AD9C-491D-BA78-CE6B31F4EA7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A047CE8-9F95-4838-9123-DD2AC8457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2848-AD9C-491D-BA78-CE6B31F4EA7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7CE8-9F95-4838-9123-DD2AC8457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2848-AD9C-491D-BA78-CE6B31F4EA7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7CE8-9F95-4838-9123-DD2AC8457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2848-AD9C-491D-BA78-CE6B31F4EA7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7CE8-9F95-4838-9123-DD2AC8457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2892848-AD9C-491D-BA78-CE6B31F4EA7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A047CE8-9F95-4838-9123-DD2AC8457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sdoms.ru/avt/b191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pearls.ru/author/1926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E1VZSt3Itw" TargetMode="External"/><Relationship Id="rId2" Type="http://schemas.openxmlformats.org/officeDocument/2006/relationships/hyperlink" Target="http://god2017.com/novosti/itogovoe-sochinenie-po-literature-v-2017-go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071546"/>
            <a:ext cx="8458200" cy="1857388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Итоговое сочинение  3</a:t>
            </a:r>
            <a:br>
              <a:rPr lang="ru-RU" sz="5400" b="1" dirty="0" smtClean="0"/>
            </a:b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214818"/>
            <a:ext cx="7043758" cy="214314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Arial Black" pitchFamily="34" charset="0"/>
              </a:rPr>
              <a:t>И снова в бой…</a:t>
            </a:r>
          </a:p>
          <a:p>
            <a:endParaRPr lang="ru-RU" sz="3600" b="1" dirty="0" smtClean="0">
              <a:solidFill>
                <a:schemeClr val="accent2"/>
              </a:solidFill>
            </a:endParaRPr>
          </a:p>
          <a:p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дом\Desktop\s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500570"/>
            <a:ext cx="2633152" cy="1774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857256"/>
          </a:xfrm>
          <a:solidFill>
            <a:srgbClr val="B4263A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Что ждут от ученика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2214554"/>
            <a:ext cx="4643470" cy="2357454"/>
          </a:xfrm>
          <a:prstGeom prst="roundRect">
            <a:avLst/>
          </a:prstGeom>
          <a:solidFill>
            <a:srgbClr val="B4263A"/>
          </a:solidFill>
          <a:ln w="38100">
            <a:solidFill>
              <a:srgbClr val="883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Творческий потенциал есть в каждом ребёнке. Нужно дать ему возможность рассуждать и делать собственные выводы на заданную тему с привлечением литературного материала</a:t>
            </a:r>
            <a:r>
              <a:rPr lang="ru-RU" sz="1200" b="1" dirty="0" smtClean="0">
                <a:solidFill>
                  <a:schemeClr val="bg1"/>
                </a:solidFill>
              </a:rPr>
              <a:t>.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дом\Desktop\iphone360_28128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928802"/>
            <a:ext cx="2286000" cy="3362325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928794" y="5286388"/>
            <a:ext cx="5857916" cy="1285884"/>
          </a:xfrm>
          <a:prstGeom prst="roundRect">
            <a:avLst/>
          </a:prstGeom>
          <a:solidFill>
            <a:srgbClr val="B4263A"/>
          </a:solidFill>
          <a:ln w="38100">
            <a:solidFill>
              <a:srgbClr val="883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В мире играют роль не столько запасы углеводородов, сколько культурный уровень населения.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1471608413_da2db4dc969c7ee953dc511c1a4d33ec__98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5094371" cy="285908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142976" y="4786322"/>
            <a:ext cx="4429156" cy="164307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Задача школы – дать нравственное воспитание, подготовить человека к трудностям, научить принимать правильные решения.</a:t>
            </a:r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388" y="2786058"/>
            <a:ext cx="2428892" cy="307183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Вузы могут оценивать выпускные сочинения, давая абитуриентам дополнительный балл за хорошие работы.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00042"/>
            <a:ext cx="9144000" cy="8572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С  новым  Министром  образования  в  новый  учебный год </a:t>
            </a: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86446" y="1714488"/>
            <a:ext cx="3071834" cy="78581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Васильева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Ольга Юрьевна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000132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Вернёмся к направлениям </a:t>
            </a:r>
            <a:br>
              <a:rPr lang="ru-RU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2016 – 2017 года</a:t>
            </a:r>
            <a:endParaRPr lang="ru-RU" b="1" dirty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715436" cy="486004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Всего направлений, как обычно, пять. Выпускникам предлагается на основе самостоятельно выбранных прочитанных произведений  </a:t>
            </a:r>
            <a:r>
              <a:rPr lang="ru-RU" b="1" dirty="0" err="1" smtClean="0">
                <a:solidFill>
                  <a:srgbClr val="C00000"/>
                </a:solidFill>
              </a:rPr>
              <a:t>порассуждать</a:t>
            </a:r>
            <a:r>
              <a:rPr lang="ru-RU" b="1" dirty="0" smtClean="0">
                <a:solidFill>
                  <a:srgbClr val="C00000"/>
                </a:solidFill>
              </a:rPr>
              <a:t>  на контрастные  понятия: </a:t>
            </a:r>
            <a:r>
              <a:rPr lang="ru-RU" b="1" dirty="0" smtClean="0"/>
              <a:t> 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разум и чувство,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честь и бесчестие,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победа и поражение,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опыт и ошибки,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дружба и вражда.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857256"/>
          </a:xfrm>
          <a:solidFill>
            <a:srgbClr val="FDE7F5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Возможно, это подсказка…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715040"/>
          </a:xfrm>
        </p:spPr>
        <p:txBody>
          <a:bodyPr>
            <a:normAutofit/>
          </a:bodyPr>
          <a:lstStyle/>
          <a:p>
            <a:pPr fontAlgn="base"/>
            <a:endParaRPr lang="ru-RU" sz="49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fontAlgn="base"/>
            <a:endParaRPr lang="ru-RU" sz="49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fontAlgn="base">
              <a:buNone/>
            </a:pPr>
            <a:endParaRPr lang="ru-RU" sz="49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fontAlgn="base">
              <a:buNone/>
            </a:pPr>
            <a:endParaRPr lang="ru-RU" sz="4900" b="1" dirty="0" smtClean="0"/>
          </a:p>
          <a:p>
            <a:pPr fontAlgn="base">
              <a:buNone/>
            </a:pPr>
            <a:endParaRPr lang="ru-RU" sz="3400" b="1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1285860"/>
            <a:ext cx="4572000" cy="242889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Как видно, </a:t>
            </a:r>
            <a:r>
              <a:rPr lang="ru-RU" sz="1600" b="1" dirty="0" smtClean="0">
                <a:solidFill>
                  <a:srgbClr val="B4263A"/>
                </a:solidFill>
              </a:rPr>
              <a:t>отношения между членами каждой пары разнообразны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, перед нами не обязательно антонимы («волна и камень, стихи и проза, лед и пламень»). </a:t>
            </a:r>
            <a:r>
              <a:rPr lang="ru-RU" sz="1400" b="1" i="1" dirty="0" smtClean="0">
                <a:solidFill>
                  <a:srgbClr val="0070C0"/>
                </a:solidFill>
              </a:rPr>
              <a:t>Исследованию этих отношений, выявлению сути понятий, определению смыслового поля, которое они задают, можно посвятить предэкзаменационное время.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4" y="1214422"/>
            <a:ext cx="4214842" cy="25717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Важно, что </a:t>
            </a:r>
            <a:r>
              <a:rPr lang="ru-RU" sz="1600" b="1" dirty="0" smtClean="0">
                <a:solidFill>
                  <a:srgbClr val="C00000"/>
                </a:solidFill>
              </a:rPr>
              <a:t>«двойчатка»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создает определенную разность потенциалов, а значит служит стимулом для возникновения электрического разряда мысли. Этим она отличается и от проблемного вопроса, уже сформулированного за ученика, и от темы-понятия, строящейся вокруг одного семантического центра.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857628"/>
            <a:ext cx="4214842" cy="25003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400" b="1" dirty="0" smtClean="0">
                <a:solidFill>
                  <a:srgbClr val="88365B"/>
                </a:solidFill>
              </a:rPr>
              <a:t>Напомним, что темы сочинений по предложенным направлениям будут сформулированы так, чтобы их можно было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раскрыть с опорой на литературный материал. </a:t>
            </a:r>
            <a:r>
              <a:rPr lang="ru-RU" sz="1400" b="1" dirty="0" smtClean="0">
                <a:solidFill>
                  <a:srgbClr val="88365B"/>
                </a:solidFill>
              </a:rPr>
              <a:t>Поэтому к экзамену неплохо перечитать книги, в которых затрагиваются вопросы, связанные с перечисленными в направлениях понятиями.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3857628"/>
            <a:ext cx="4286280" cy="2500330"/>
          </a:xfrm>
          <a:prstGeom prst="roundRect">
            <a:avLst/>
          </a:prstGeom>
          <a:solidFill>
            <a:srgbClr val="FD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Это вовсе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не обязательно произведения из школьной программы.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Интереснее всего получаются сочинения, в которых ученик берет ту книгу, которая его действительно затронула – независимо от наличия в программе.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356"/>
            <a:ext cx="8858312" cy="8572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</a:rPr>
              <a:t>Обратимся к литературоведению</a:t>
            </a:r>
            <a:endParaRPr lang="ru-RU" sz="36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3108" y="4071942"/>
            <a:ext cx="6215106" cy="221457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/>
              <a:t>Антитеза– стилистический прием, основанный на резком противопоставлении понятий и образов, чаще всего основывается на употреблении антонимов: Я царь - я раб, я червь - я бог.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1643050"/>
            <a:ext cx="5857916" cy="21431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5F5F5F"/>
                </a:solidFill>
              </a:rPr>
              <a:t>Антонимы– слова, принадлежащие к одной и той же части речи, имеющие противоположные, но соотносительные друг с другом значения: молодой – старый, день – ночь.</a:t>
            </a:r>
            <a:endParaRPr lang="ru-RU" b="1" dirty="0">
              <a:solidFill>
                <a:srgbClr val="5F5F5F"/>
              </a:solidFill>
            </a:endParaRPr>
          </a:p>
        </p:txBody>
      </p:sp>
      <p:pic>
        <p:nvPicPr>
          <p:cNvPr id="1026" name="Picture 2" descr="C:\Users\дом\Desktop\12695opposi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143116"/>
            <a:ext cx="2133600" cy="1316037"/>
          </a:xfrm>
          <a:prstGeom prst="rect">
            <a:avLst/>
          </a:prstGeom>
          <a:noFill/>
        </p:spPr>
      </p:pic>
      <p:pic>
        <p:nvPicPr>
          <p:cNvPr id="1027" name="Picture 3" descr="C:\Users\дом\Desktop\3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786322"/>
            <a:ext cx="1463040" cy="918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1. «Разум и чувство»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928802"/>
            <a:ext cx="8858312" cy="4645734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Направление предполагает раздумье о разуме и чувстве как двух важнейших составляющих внутреннего мира человека, которые влияют на его устремления и поступки. Разум и чувство могут быть рассмотрены как в гармоническом единстве, так и в сложном противоборстве, составляющем внутренний конфликт личности. Тема разума и чувства интересна для писателей разных культур и эпох: герои литературных произведений нередко оказываются перед выбором между велением чувства и подсказкой</a:t>
            </a:r>
          </a:p>
          <a:p>
            <a:endParaRPr lang="ru-RU" dirty="0"/>
          </a:p>
        </p:txBody>
      </p:sp>
      <p:pic>
        <p:nvPicPr>
          <p:cNvPr id="6146" name="Picture 2" descr="C:\Users\дом\Desktop\9706e7835e828723589af510d28c306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1540110" cy="1628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66"/>
                </a:solidFill>
                <a:latin typeface="Arial Black" pitchFamily="34" charset="0"/>
              </a:rPr>
              <a:t>Афоризмы</a:t>
            </a:r>
            <a:endParaRPr lang="ru-RU" b="1" dirty="0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4315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214546" y="3643314"/>
            <a:ext cx="6143668" cy="1643074"/>
          </a:xfrm>
          <a:prstGeom prst="ellipse">
            <a:avLst/>
          </a:prstGeom>
          <a:solidFill>
            <a:srgbClr val="FD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B4263A"/>
                </a:solidFill>
              </a:rPr>
              <a:t>Высота чувств — в прямом соотношении с глубиной мыслей. Сердце и ум — два конечных баланса. Опустите ум в глубину познания — вы поднимете сердце до небес.      (В. Гюго)</a:t>
            </a:r>
          </a:p>
        </p:txBody>
      </p:sp>
      <p:sp>
        <p:nvSpPr>
          <p:cNvPr id="6" name="Овал 5"/>
          <p:cNvSpPr/>
          <p:nvPr/>
        </p:nvSpPr>
        <p:spPr>
          <a:xfrm>
            <a:off x="571472" y="5572140"/>
            <a:ext cx="6143668" cy="10096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Если чувства будут не истинны, то и весь наш разум окажется ложным.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        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(Лукреций)</a:t>
            </a:r>
          </a:p>
        </p:txBody>
      </p:sp>
      <p:sp>
        <p:nvSpPr>
          <p:cNvPr id="7" name="Овал 6"/>
          <p:cNvSpPr/>
          <p:nvPr/>
        </p:nvSpPr>
        <p:spPr>
          <a:xfrm>
            <a:off x="3000364" y="1142984"/>
            <a:ext cx="5072066" cy="10001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Мысль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прежде чем стать мыслью, была чувством.                                                                                   (К. С. Станиславский)</a:t>
            </a:r>
          </a:p>
        </p:txBody>
      </p:sp>
      <p:sp>
        <p:nvSpPr>
          <p:cNvPr id="8" name="Овал 7"/>
          <p:cNvSpPr/>
          <p:nvPr/>
        </p:nvSpPr>
        <p:spPr>
          <a:xfrm>
            <a:off x="357158" y="2214554"/>
            <a:ext cx="5357850" cy="10001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Великие мысли происходят от великого чувства.  (Франсуа де Ларошфуко)</a:t>
            </a:r>
          </a:p>
        </p:txBody>
      </p:sp>
      <p:pic>
        <p:nvPicPr>
          <p:cNvPr id="7170" name="Picture 2" descr="C:\Users\дом\Desktop\ларошфу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214554"/>
            <a:ext cx="1861310" cy="1328731"/>
          </a:xfrm>
          <a:prstGeom prst="rect">
            <a:avLst/>
          </a:prstGeom>
          <a:noFill/>
        </p:spPr>
      </p:pic>
      <p:pic>
        <p:nvPicPr>
          <p:cNvPr id="7171" name="Picture 3" descr="C:\Users\дом\Desktop\stanislavski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14356"/>
            <a:ext cx="1809741" cy="1357306"/>
          </a:xfrm>
          <a:prstGeom prst="rect">
            <a:avLst/>
          </a:prstGeom>
          <a:noFill/>
        </p:spPr>
      </p:pic>
      <p:pic>
        <p:nvPicPr>
          <p:cNvPr id="7172" name="Picture 4" descr="C:\Users\дом\Desktop\46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286124"/>
            <a:ext cx="1619240" cy="1806465"/>
          </a:xfrm>
          <a:prstGeom prst="rect">
            <a:avLst/>
          </a:prstGeom>
          <a:noFill/>
        </p:spPr>
      </p:pic>
      <p:pic>
        <p:nvPicPr>
          <p:cNvPr id="7173" name="Picture 5" descr="C:\Users\дом\Desktop\187_html_1d82ffd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5197604"/>
            <a:ext cx="1357322" cy="144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14375"/>
          <a:ext cx="8858281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25"/>
                <a:gridCol w="44291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Разум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Чувства</a:t>
                      </a:r>
                      <a:endParaRPr lang="ru-RU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Пусть разум твой направляет дела. Он душу твою не допустит до зла.</a:t>
                      </a:r>
                    </a:p>
                    <a:p>
                      <a:r>
                        <a:rPr kumimoji="0" lang="ru-RU" sz="1400" b="1" i="0" u="non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Фирдоуси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Человек, который склонен к возвышенным чувствам, обманывает обычно и себя, и других.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Ремарк Э.М.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Разумный гонится не за тем, что приятно, а за тем, что избавляет от неприятностей.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                                                       Аристотель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Человеку необходимо изведать сильные чувства, чтобы в нем развились </a:t>
                      </a:r>
                      <a:r>
                        <a:rPr kumimoji="0" lang="ru-RU" sz="1200" b="1" i="0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благородные  </a:t>
                      </a:r>
                      <a:r>
                        <a:rPr kumimoji="0" lang="ru-RU" sz="12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свойства, которые расширили бы круг его жизни.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                                                                          О.Бальзак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Торжество разума заключается в том, чтобы уживаться с людьми, не имеющими его.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Вольтер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Можно быть хозяином своих действий, но в чувствах мы не вольны. 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Гюстав Флобер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Наш разум приносит нам подчас не меньше горя, чем наши страсти.</a:t>
                      </a:r>
                    </a:p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                                              </a:t>
                      </a:r>
                      <a:r>
                        <a:rPr lang="ru-RU" sz="14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Шамфор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Нужно выплескивать чувства наружу. Хуже, если перестать это делать. Иначе они будут </a:t>
                      </a:r>
                      <a:r>
                        <a:rPr kumimoji="0" lang="ru-RU" sz="1200" b="1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накапли</a:t>
                      </a:r>
                      <a:r>
                        <a:rPr kumimoji="0" lang="ru-RU" sz="12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kumimoji="0" lang="ru-RU" sz="1200" b="1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ваться</a:t>
                      </a:r>
                      <a:r>
                        <a:rPr kumimoji="0" lang="ru-RU" sz="12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и затвердевать внутри. А потом -  умирать.</a:t>
                      </a:r>
                    </a:p>
                    <a:p>
                      <a:r>
                        <a:rPr kumimoji="0" lang="ru-RU" sz="12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Х. </a:t>
                      </a:r>
                      <a:r>
                        <a:rPr kumimoji="0" lang="ru-RU" sz="1200" b="1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Мураками</a:t>
                      </a:r>
                      <a:r>
                        <a:rPr kumimoji="0" lang="ru-RU" sz="12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Разум — это зажигательное стекло, которое, воспламеняя, само остается холодным.</a:t>
                      </a:r>
                    </a:p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                                                  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екарт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Порой чувства как цветок — нужно время, чтобы распуститься. 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Джейн </a:t>
                      </a:r>
                      <a:r>
                        <a:rPr kumimoji="0" lang="ru-RU" sz="1400" b="1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Остин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0" y="5301208"/>
            <a:ext cx="5429288" cy="6429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чувства, восполняющие и затемняющие разум, и есть разум, охлаждающий движение чувств.</a:t>
            </a:r>
          </a:p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(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М.М,Пришвин</a:t>
            </a:r>
            <a:r>
              <a:rPr lang="ru-RU" sz="1400" b="1" dirty="0" smtClean="0">
                <a:solidFill>
                  <a:srgbClr val="5F5F5F"/>
                </a:solidFill>
              </a:rPr>
              <a:t>)</a:t>
            </a:r>
          </a:p>
          <a:p>
            <a:r>
              <a:rPr lang="ru-RU" u="sng" dirty="0" smtClean="0">
                <a:hlinkClick r:id="rId2"/>
              </a:rPr>
              <a:t/>
            </a:r>
            <a:br>
              <a:rPr lang="ru-RU" u="sng" dirty="0" smtClean="0">
                <a:hlinkClick r:id="rId2"/>
              </a:rPr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6215082"/>
            <a:ext cx="3786214" cy="500066"/>
          </a:xfrm>
          <a:prstGeom prst="roundRect">
            <a:avLst>
              <a:gd name="adj" fmla="val 4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solidFill>
                <a:srgbClr val="C00000"/>
              </a:solidFill>
            </a:endParaRPr>
          </a:p>
          <a:p>
            <a:r>
              <a:rPr lang="ru-RU" sz="1400" b="1" dirty="0" smtClean="0">
                <a:solidFill>
                  <a:srgbClr val="C00000"/>
                </a:solidFill>
              </a:rPr>
              <a:t>Разуму не постичь надобностей сердца.  (</a:t>
            </a:r>
            <a:r>
              <a:rPr lang="ru-RU" sz="1400" b="1" dirty="0" err="1" smtClean="0">
                <a:solidFill>
                  <a:srgbClr val="C00000"/>
                </a:solidFill>
              </a:rPr>
              <a:t>Вовенарг</a:t>
            </a:r>
            <a:r>
              <a:rPr lang="ru-RU" sz="1400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                              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00530" y="5733256"/>
            <a:ext cx="4643470" cy="928670"/>
          </a:xfrm>
          <a:prstGeom prst="roundRect">
            <a:avLst>
              <a:gd name="adj" fmla="val 4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...Разум и чувство — две силы, равно нуждающиеся друг в друге, мертвы и ничтожны они одна без другой.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                                                     (В.Г. Белинский)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Литература  в  помощь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572560" cy="5360114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В.Шекспир «Ромео и Джульетта».</a:t>
            </a:r>
          </a:p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Д. </a:t>
            </a:r>
            <a:r>
              <a:rPr lang="ru-RU" sz="1800" b="1" dirty="0" err="1" smtClean="0">
                <a:solidFill>
                  <a:schemeClr val="accent5">
                    <a:lumMod val="75000"/>
                  </a:schemeClr>
                </a:solidFill>
              </a:rPr>
              <a:t>Остин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 «Гордость и предубеждения» – </a:t>
            </a:r>
            <a:r>
              <a:rPr lang="ru-RU" sz="1800" b="1" dirty="0" err="1" smtClean="0">
                <a:solidFill>
                  <a:schemeClr val="accent5">
                    <a:lumMod val="75000"/>
                  </a:schemeClr>
                </a:solidFill>
              </a:rPr>
              <a:t>Дарси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  и  Элизабет.</a:t>
            </a:r>
          </a:p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И.Гончаров «Обломов».</a:t>
            </a:r>
          </a:p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И.Тургенев «Отцы и дети»; «Вешние воды»; «Первая любовь».</a:t>
            </a:r>
          </a:p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Л. Н. «Война и мир»  –  Болконские – </a:t>
            </a:r>
            <a:r>
              <a:rPr lang="ru-RU" sz="1800" b="1" dirty="0" err="1" smtClean="0">
                <a:solidFill>
                  <a:schemeClr val="accent5">
                    <a:lumMod val="75000"/>
                  </a:schemeClr>
                </a:solidFill>
              </a:rPr>
              <a:t>Ростовы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, Наташа Ростова– княжна Марья; «Анна Каренина» –  Алексей Каренин – Анна Каренина;  «После бала» – Иван Васильевич до и после бала. </a:t>
            </a:r>
          </a:p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Н.Лесков «Леди Макбет </a:t>
            </a:r>
            <a:r>
              <a:rPr lang="ru-RU" sz="1800" b="1" dirty="0" err="1" smtClean="0">
                <a:solidFill>
                  <a:schemeClr val="accent5">
                    <a:lumMod val="75000"/>
                  </a:schemeClr>
                </a:solidFill>
              </a:rPr>
              <a:t>Мценского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 уезда».</a:t>
            </a:r>
          </a:p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М. Булгаков «Собачье сердце»; «Роковые яйца».</a:t>
            </a:r>
          </a:p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Е.Замятин «Мы», «Пещера».</a:t>
            </a:r>
          </a:p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И.Бунин «Господин из Сан-Франциско»; «Тёмные аллеи»,                  «В Париже»; «Холодная осень».</a:t>
            </a:r>
          </a:p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М.Горький «Старуха </a:t>
            </a:r>
            <a:r>
              <a:rPr lang="ru-RU" sz="1800" b="1" dirty="0" err="1" smtClean="0">
                <a:solidFill>
                  <a:schemeClr val="accent5">
                    <a:lumMod val="75000"/>
                  </a:schemeClr>
                </a:solidFill>
              </a:rPr>
              <a:t>Изергиль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»; «На дне».</a:t>
            </a:r>
          </a:p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К.Паустовский «Телеграмма»; «Простая клеёнка», глава из повести «Бросок на юг».</a:t>
            </a:r>
          </a:p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А.Фадеев «Разгром».</a:t>
            </a:r>
          </a:p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О.Уайльд «Портрет Дориана Грея».</a:t>
            </a:r>
          </a:p>
          <a:p>
            <a:r>
              <a:rPr lang="ru-RU" sz="1800" b="1" dirty="0" err="1" smtClean="0">
                <a:solidFill>
                  <a:schemeClr val="accent5">
                    <a:lumMod val="75000"/>
                  </a:schemeClr>
                </a:solidFill>
              </a:rPr>
              <a:t>Ги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 де Мопассан «Ожерелье».</a:t>
            </a:r>
          </a:p>
          <a:p>
            <a:r>
              <a:rPr lang="ru-RU" sz="1800" b="1" dirty="0" err="1" smtClean="0">
                <a:solidFill>
                  <a:schemeClr val="accent5">
                    <a:lumMod val="75000"/>
                  </a:schemeClr>
                </a:solidFill>
              </a:rPr>
              <a:t>Д.Киз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 «Цветы для </a:t>
            </a:r>
            <a:r>
              <a:rPr lang="ru-RU" sz="1800" b="1" dirty="0" err="1" smtClean="0">
                <a:solidFill>
                  <a:schemeClr val="accent5">
                    <a:lumMod val="75000"/>
                  </a:schemeClr>
                </a:solidFill>
              </a:rPr>
              <a:t>Элджернона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».</a:t>
            </a:r>
          </a:p>
          <a:p>
            <a:r>
              <a:rPr lang="ru-RU" sz="1800" b="1" dirty="0" err="1" smtClean="0">
                <a:solidFill>
                  <a:schemeClr val="accent5">
                    <a:lumMod val="75000"/>
                  </a:schemeClr>
                </a:solidFill>
              </a:rPr>
              <a:t>М.Джалиль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 «</a:t>
            </a:r>
            <a:r>
              <a:rPr lang="ru-RU" sz="1800" b="1" dirty="0" err="1" smtClean="0">
                <a:solidFill>
                  <a:schemeClr val="accent5">
                    <a:lumMod val="75000"/>
                  </a:schemeClr>
                </a:solidFill>
              </a:rPr>
              <a:t>Маобитская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 тетрадь».</a:t>
            </a:r>
          </a:p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В Кондратьев «Сашка».</a:t>
            </a:r>
          </a:p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В.Распутин «Прощание с Матёрой»; «Живи и помни».</a:t>
            </a:r>
          </a:p>
          <a:p>
            <a:endParaRPr lang="ru-RU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8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B4263A"/>
                </a:solidFill>
                <a:latin typeface="Arial Black" pitchFamily="34" charset="0"/>
              </a:rPr>
              <a:t>Возможные формулировки  тем </a:t>
            </a:r>
            <a:endParaRPr lang="ru-RU" sz="2400" b="1" dirty="0">
              <a:solidFill>
                <a:srgbClr val="B4263A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715436" cy="5214974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Можно быть хозяином своих действий, но в чувствах мы не вольны. (Гюстав Флобер).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Не надо давать надежду людям на взаимные чувства, если их совсем нет</a:t>
            </a:r>
            <a:r>
              <a:rPr lang="ru-RU" sz="1600" dirty="0" smtClean="0"/>
              <a:t>.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Нужно ли выплёскать чувство наружу?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Когда веленью чувств готовы мы поддаться,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Стыдливость в том всегда мешает нам признаться.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Умейте ж распознать за холодностью слов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Волнение души и сердца нежный зов. (Мольер)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Если бы разум царил в мире, в нем ничего бы не происходило.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Как страшен может быть разум, если он не служит человеку (</a:t>
            </a:r>
            <a:r>
              <a:rPr lang="ru-RU" sz="1600" b="1" dirty="0" err="1" smtClean="0">
                <a:solidFill>
                  <a:srgbClr val="7030A0"/>
                </a:solidFill>
              </a:rPr>
              <a:t>Софокл</a:t>
            </a:r>
            <a:r>
              <a:rPr lang="ru-RU" sz="1600" b="1" dirty="0" smtClean="0">
                <a:solidFill>
                  <a:srgbClr val="7030A0"/>
                </a:solidFill>
              </a:rPr>
              <a:t>).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Должен ли разум подчиняться науке?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Разум – счастливый дар человека или его проклятие?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Всегда ли совпадают разумное и нравственное?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Разум — это зажигательное стекло, которое, воспламеняя, само остается холодным (Рене Декарт).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В неразумный век разум, выпущенный на свободу, губителен для его обладателя  (Джордж </a:t>
            </a:r>
            <a:r>
              <a:rPr lang="ru-RU" sz="1600" b="1" dirty="0" err="1" smtClean="0">
                <a:solidFill>
                  <a:srgbClr val="7030A0"/>
                </a:solidFill>
              </a:rPr>
              <a:t>Савил</a:t>
            </a:r>
            <a:r>
              <a:rPr lang="ru-RU" sz="1600" b="1" dirty="0" smtClean="0">
                <a:solidFill>
                  <a:srgbClr val="7030A0"/>
                </a:solidFill>
              </a:rPr>
              <a:t> Галифакс).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Вселенная обретает смысл лишь в том случае, когда нам есть с кем поделится своими чувствами  (Пауло </a:t>
            </a:r>
            <a:r>
              <a:rPr lang="ru-RU" sz="1600" b="1" dirty="0" err="1" smtClean="0">
                <a:solidFill>
                  <a:srgbClr val="7030A0"/>
                </a:solidFill>
              </a:rPr>
              <a:t>Куэльо</a:t>
            </a:r>
            <a:r>
              <a:rPr lang="ru-RU" sz="1600" b="1" dirty="0" smtClean="0">
                <a:solidFill>
                  <a:srgbClr val="7030A0"/>
                </a:solidFill>
              </a:rPr>
              <a:t>).</a:t>
            </a:r>
            <a:r>
              <a:rPr lang="ru-RU" sz="1600" b="1" dirty="0" smtClean="0"/>
              <a:t>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Чувство - это нравственная сила, которая инстинктивно, без помощи разума выносит суждение обо всем, что живет... (Пьер </a:t>
            </a:r>
            <a:r>
              <a:rPr lang="ru-RU" sz="1600" b="1" dirty="0" err="1" smtClean="0">
                <a:solidFill>
                  <a:srgbClr val="7030A0"/>
                </a:solidFill>
              </a:rPr>
              <a:t>Симон</a:t>
            </a: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</a:rPr>
              <a:t>Балланш</a:t>
            </a:r>
            <a:r>
              <a:rPr lang="ru-RU" sz="1600" b="1" dirty="0" smtClean="0">
                <a:solidFill>
                  <a:srgbClr val="7030A0"/>
                </a:solidFill>
              </a:rPr>
              <a:t>).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endParaRPr lang="ru-RU" sz="1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1438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Главный по сочинению!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428736"/>
            <a:ext cx="4786346" cy="2500330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Совет по вопросам проведения итогового сочинения при Министерстве образования и науки России под председательством Натальи Солженицыной, президента Русского общественного фонда Александра Солженицына.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4143380"/>
            <a:ext cx="4643470" cy="2143140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Комментарии к пяти направлениям разработаны специалистами ФГБНУ «ФИПИ» и согласованы с председателем Совета </a:t>
            </a:r>
          </a:p>
          <a:p>
            <a:r>
              <a:rPr lang="ru-RU" sz="1600" b="1" dirty="0" smtClean="0"/>
              <a:t>Н.Д. Солженицыной.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26" name="Picture 2" descr="C:\Users\дом\Desktop\14128637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428736"/>
            <a:ext cx="289666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072198" y="4143380"/>
            <a:ext cx="2786082" cy="71438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Наталья Дмитриевна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Солженицына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4857760"/>
            <a:ext cx="3714776" cy="1785950"/>
          </a:xfrm>
          <a:prstGeom prst="roundRect">
            <a:avLst/>
          </a:prstGeom>
          <a:solidFill>
            <a:srgbClr val="FFFFF3"/>
          </a:solidFill>
          <a:ln>
            <a:solidFill>
              <a:srgbClr val="B45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совета по вопросам проведения итогового сочинения Наталья Солженицына назвала в эфире телеканала "Россия 24" тематические направления, по которым выпускникам российских школ будет предложено написать сочинение в 2017 году.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71570"/>
          </a:xfrm>
          <a:solidFill>
            <a:schemeClr val="bg2"/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2. «Честь и бесчестие»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00240"/>
            <a:ext cx="8858312" cy="4643470"/>
          </a:xfrm>
          <a:solidFill>
            <a:schemeClr val="accent5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chemeClr val="bg2"/>
                </a:solidFill>
              </a:rPr>
              <a:t>В основе направления лежат полярные понятия, связанные с выбором человека: быть верным голосу совести, следовать моральным принципам или идти путем предательства, лжи и лицемерия. Многие писатели сосредотачивали внимание на изображении разных проявлений человека: от верности нравственным правилам до различных форм компромисса с совестью, вплоть до глубокого морального падения</a:t>
            </a:r>
          </a:p>
          <a:p>
            <a:pPr algn="just"/>
            <a:endParaRPr lang="ru-RU" b="1" dirty="0"/>
          </a:p>
        </p:txBody>
      </p:sp>
      <p:pic>
        <p:nvPicPr>
          <p:cNvPr id="5122" name="Picture 2" descr="C:\Users\дом\Desktop\pmX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500042"/>
            <a:ext cx="2000239" cy="1501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Афоризмы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85886" y="1285860"/>
            <a:ext cx="7358114" cy="85725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Не сильные лучшие, а честные. Честь и собственное достоинство — сильнее всего.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                    (Ф. М. Достоевский)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2844" y="2420888"/>
            <a:ext cx="6143668" cy="1008112"/>
          </a:xfrm>
          <a:prstGeom prst="ellipse">
            <a:avLst/>
          </a:prstGeom>
          <a:solidFill>
            <a:srgbClr val="FFF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Честь нельзя отнять, ее можно потерять.</a:t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(А. П. Чехов)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928794" y="3789040"/>
            <a:ext cx="6786578" cy="99728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Только незапятнанный может победить бесчестных.</a:t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sz="1400" b="1" dirty="0" smtClean="0">
                <a:solidFill>
                  <a:srgbClr val="7030A0"/>
                </a:solidFill>
              </a:rPr>
              <a:t>                                            (</a:t>
            </a:r>
            <a:r>
              <a:rPr lang="ru-RU" sz="1400" b="1" dirty="0" err="1" smtClean="0">
                <a:solidFill>
                  <a:srgbClr val="7030A0"/>
                </a:solidFill>
              </a:rPr>
              <a:t>Самед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Вургун</a:t>
            </a:r>
            <a:r>
              <a:rPr lang="ru-RU" sz="1400" b="1" dirty="0" smtClean="0">
                <a:solidFill>
                  <a:srgbClr val="7030A0"/>
                </a:solidFill>
              </a:rPr>
              <a:t>)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20" y="5429264"/>
            <a:ext cx="6715172" cy="85725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Честь — это внешняя совесть, а совесть — это внутренняя честь.</a:t>
            </a:r>
            <a:b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(Артур Шопенгауэр)</a:t>
            </a:r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218" name="Picture 2" descr="C:\Users\дом\Desktop\cf7fdd3107b414d42bd2364e9950d7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929198"/>
            <a:ext cx="1822450" cy="1398587"/>
          </a:xfrm>
          <a:prstGeom prst="rect">
            <a:avLst/>
          </a:prstGeom>
          <a:noFill/>
        </p:spPr>
      </p:pic>
      <p:pic>
        <p:nvPicPr>
          <p:cNvPr id="9219" name="Picture 3" descr="C:\Users\дом\Desktop\3091ru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876"/>
            <a:ext cx="1373808" cy="1785950"/>
          </a:xfrm>
          <a:prstGeom prst="rect">
            <a:avLst/>
          </a:prstGeom>
          <a:noFill/>
        </p:spPr>
      </p:pic>
      <p:pic>
        <p:nvPicPr>
          <p:cNvPr id="9220" name="Picture 4" descr="C:\Users\дом\Desktop\97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857232"/>
            <a:ext cx="1585898" cy="1189424"/>
          </a:xfrm>
          <a:prstGeom prst="rect">
            <a:avLst/>
          </a:prstGeom>
          <a:noFill/>
        </p:spPr>
      </p:pic>
      <p:pic>
        <p:nvPicPr>
          <p:cNvPr id="9221" name="Picture 5" descr="C:\Users\дом\Desktop\349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39" y="2357430"/>
            <a:ext cx="2195751" cy="1390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14375"/>
          <a:ext cx="8858281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25"/>
                <a:gridCol w="44291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Честь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Бесчестие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Лишать чести другого — значит лишаться своей.  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7030A0"/>
                          </a:solidFill>
                        </a:rPr>
                        <a:t>                                                            </a:t>
                      </a:r>
                      <a:r>
                        <a:rPr lang="ru-RU" sz="1400" b="1" i="0" dirty="0" err="1" smtClean="0">
                          <a:solidFill>
                            <a:srgbClr val="7030A0"/>
                          </a:solidFill>
                        </a:rPr>
                        <a:t>Публий</a:t>
                      </a:r>
                      <a:r>
                        <a:rPr lang="ru-RU" sz="1400" b="1" i="0" dirty="0" smtClean="0">
                          <a:solidFill>
                            <a:srgbClr val="7030A0"/>
                          </a:solidFill>
                        </a:rPr>
                        <a:t> Сир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Вытерплю несправедливость, только не бесчестье.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                                                                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Цецилий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i="0" u="none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Честь дороже жизни.</a:t>
                      </a:r>
                    </a:p>
                    <a:p>
                      <a:r>
                        <a:rPr kumimoji="0" lang="ru-RU" sz="1400" b="1" i="0" u="none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Шиллер Ф.</a:t>
                      </a:r>
                      <a:endParaRPr lang="ru-RU" sz="1400" b="1" u="none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Бесчестье равное волочит за собой тот, кто предал  любовь и кто покинул бой.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Корнель Пьер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Я всякую беду согласен </a:t>
                      </a:r>
                      <a:r>
                        <a:rPr kumimoji="0" lang="ru-RU" sz="1400" b="1" i="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перенесть</a:t>
                      </a:r>
                      <a:r>
                        <a:rPr kumimoji="0" lang="ru-RU" sz="14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 Но я не соглашусь, чтоб пострадала честь.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</a:t>
                      </a:r>
                      <a:r>
                        <a:rPr kumimoji="0" lang="ru-RU" sz="14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Корнель  Пьер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Каждая нечестность — шаг к бесчестью. 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В. Синявский</a:t>
                      </a:r>
                    </a:p>
                    <a:p>
                      <a:r>
                        <a:rPr lang="ru-RU" dirty="0" smtClean="0"/>
                        <a:t>                                  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Истинная честь не может терпеть неправду.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Филдинг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Бесстыдство — терпеливость души к бесчестию во имя выгоды.</a:t>
                      </a:r>
                      <a:r>
                        <a:rPr lang="ru-RU" sz="1400" b="1" dirty="0" smtClean="0"/>
                        <a:t/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                                                                      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Платон</a:t>
                      </a:r>
                      <a:endParaRPr lang="ru-RU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Честь — это награда, присуждаемая за добродетель…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/>
                      </a:r>
                      <a:br>
                        <a:rPr lang="ru-RU" sz="1400" b="1" dirty="0" smtClean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                                                               </a:t>
                      </a:r>
                      <a:r>
                        <a:rPr kumimoji="0" lang="ru-RU" sz="14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Аристотель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Честь от бесчестных — тоже ведь бесчестие.</a:t>
                      </a:r>
                      <a:r>
                        <a:rPr lang="ru-RU" sz="1400" b="1" dirty="0" smtClean="0"/>
                        <a:t/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                                                       </a:t>
                      </a:r>
                      <a:r>
                        <a:rPr kumimoji="0" lang="ru-RU" sz="14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Публий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Сир</a:t>
                      </a:r>
                      <a:endParaRPr lang="ru-RU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Честь — это бриллиант  на руке   у добродетели.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/>
                      </a:r>
                      <a:br>
                        <a:rPr lang="ru-RU" sz="1400" b="1" dirty="0" smtClean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                                                                         </a:t>
                      </a:r>
                      <a:r>
                        <a:rPr kumimoji="0" lang="ru-RU" sz="14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Вольтер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Бесчестный человек готов на бесчестное дело.</a:t>
                      </a:r>
                    </a:p>
                    <a:p>
                      <a:r>
                        <a:rPr lang="ru-RU" dirty="0" smtClean="0"/>
                        <a:t>                                            </a:t>
                      </a:r>
                      <a:r>
                        <a:rPr lang="ru-RU" sz="1400" b="1" dirty="0" smtClean="0"/>
                        <a:t>Пословица</a:t>
                      </a:r>
                      <a:endParaRPr lang="ru-RU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285852" y="5715016"/>
            <a:ext cx="6929486" cy="1000132"/>
          </a:xfrm>
          <a:prstGeom prst="roundRect">
            <a:avLst/>
          </a:prstGeom>
          <a:solidFill>
            <a:srgbClr val="FD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 dirty="0" smtClean="0">
                <a:solidFill>
                  <a:srgbClr val="B4263A"/>
                </a:solidFill>
              </a:rPr>
              <a:t>Честный и бесчестный человек познаются не только из того, что они делают, но и из того, чего они желают.   (</a:t>
            </a:r>
            <a:r>
              <a:rPr lang="ru-RU" b="1" dirty="0" err="1" smtClean="0">
                <a:solidFill>
                  <a:srgbClr val="B4263A"/>
                </a:solidFill>
              </a:rPr>
              <a:t>Демокрит</a:t>
            </a:r>
            <a:r>
              <a:rPr lang="ru-RU" b="1" dirty="0" smtClean="0">
                <a:solidFill>
                  <a:srgbClr val="B4263A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Литература  в  помо</a:t>
            </a: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щь</a:t>
            </a:r>
            <a:endParaRPr lang="ru-RU" sz="31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929718" cy="5360114"/>
          </a:xfrm>
        </p:spPr>
        <p:txBody>
          <a:bodyPr>
            <a:normAutofit fontScale="92500" lnSpcReduction="10000"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Д.Фонвизин «Недоросль»  – Правдин, Стародум, Софья - </a:t>
            </a:r>
            <a:r>
              <a:rPr lang="ru-RU" sz="1400" b="1" dirty="0" err="1" smtClean="0">
                <a:solidFill>
                  <a:srgbClr val="C00000"/>
                </a:solidFill>
              </a:rPr>
              <a:t>Простаковы</a:t>
            </a:r>
            <a:r>
              <a:rPr lang="ru-RU" sz="1400" b="1" dirty="0" smtClean="0">
                <a:solidFill>
                  <a:srgbClr val="C00000"/>
                </a:solidFill>
              </a:rPr>
              <a:t>. 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А.Грибоедов «Горе от ума» – Чацкий – Молчалин, </a:t>
            </a:r>
            <a:r>
              <a:rPr lang="ru-RU" sz="1400" b="1" dirty="0" err="1" smtClean="0">
                <a:solidFill>
                  <a:srgbClr val="C00000"/>
                </a:solidFill>
              </a:rPr>
              <a:t>фамусовское</a:t>
            </a:r>
            <a:r>
              <a:rPr lang="ru-RU" sz="1400" b="1" dirty="0" smtClean="0">
                <a:solidFill>
                  <a:srgbClr val="C00000"/>
                </a:solidFill>
              </a:rPr>
              <a:t> общество 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А.  Пушкин «Капитанская дочка»  –  Гринёв – Швабрин.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М. </a:t>
            </a:r>
            <a:r>
              <a:rPr lang="ru-RU" sz="1400" b="1" dirty="0" err="1" smtClean="0">
                <a:solidFill>
                  <a:srgbClr val="C00000"/>
                </a:solidFill>
              </a:rPr>
              <a:t>Лермонотов</a:t>
            </a:r>
            <a:r>
              <a:rPr lang="ru-RU" sz="1400" b="1" dirty="0" smtClean="0">
                <a:solidFill>
                  <a:srgbClr val="C00000"/>
                </a:solidFill>
              </a:rPr>
              <a:t> «Песнь про царя Ивана Васильевича…» – купец Калашников – </a:t>
            </a:r>
            <a:r>
              <a:rPr lang="ru-RU" sz="1400" b="1" dirty="0" err="1" smtClean="0">
                <a:solidFill>
                  <a:srgbClr val="C00000"/>
                </a:solidFill>
              </a:rPr>
              <a:t>Кирибеевич</a:t>
            </a:r>
            <a:r>
              <a:rPr lang="ru-RU" sz="14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Н. Гоголь «Тарас </a:t>
            </a:r>
            <a:r>
              <a:rPr lang="ru-RU" sz="1400" b="1" dirty="0" err="1" smtClean="0">
                <a:solidFill>
                  <a:srgbClr val="C00000"/>
                </a:solidFill>
              </a:rPr>
              <a:t>Бульба</a:t>
            </a:r>
            <a:r>
              <a:rPr lang="ru-RU" sz="1400" b="1" dirty="0" smtClean="0">
                <a:solidFill>
                  <a:srgbClr val="C00000"/>
                </a:solidFill>
              </a:rPr>
              <a:t>».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А.К.Толстой «Князь Серебряный».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Л. Толстой «Война и мир»  –  Андрей Болконский – Долохов; старый князь Болконский – Василий Курагин…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Ф.Достоевский  «</a:t>
            </a:r>
            <a:r>
              <a:rPr lang="ru-RU" sz="1400" b="1" dirty="0" err="1" smtClean="0">
                <a:solidFill>
                  <a:srgbClr val="C00000"/>
                </a:solidFill>
              </a:rPr>
              <a:t>Идиот</a:t>
            </a:r>
            <a:r>
              <a:rPr lang="ru-RU" sz="1400" b="1" dirty="0" smtClean="0">
                <a:solidFill>
                  <a:srgbClr val="C00000"/>
                </a:solidFill>
              </a:rPr>
              <a:t>» –  Князь Мышкин  –  Гаврила Иволгин; «Преступление и наказание».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А.Куприн «Поединок».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М.Булгаков «Белая гвардия»; «Мастер и Маргарита».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В. Каверин «Два капитана» - Саня Григорьев – </a:t>
            </a:r>
            <a:r>
              <a:rPr lang="ru-RU" sz="1400" b="1" dirty="0" err="1" smtClean="0">
                <a:solidFill>
                  <a:srgbClr val="C00000"/>
                </a:solidFill>
              </a:rPr>
              <a:t>Ромашин</a:t>
            </a:r>
            <a:r>
              <a:rPr lang="ru-RU" sz="1400" b="1" dirty="0" smtClean="0">
                <a:solidFill>
                  <a:srgbClr val="C00000"/>
                </a:solidFill>
              </a:rPr>
              <a:t>, Николай Антонович.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Н.Думбадзе «Я вижу солнце».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Н. Лесков «Человек на часах».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А..Куприн «Чудесный доктор».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А.Грин «Зелёная лампа».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М.Шолохов «Судьба человека», «Тихий Дон».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В.Быков «Обелиск»; «Сотников».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Д.Лихачёв «Письма о добром и прекрасном».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В.Каверин «Картина».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В.Дудинцев «Белые одежды».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В.Распутин «Живи и помни»; «Дочь Ивана, мать Ивана».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B4263A"/>
                </a:solidFill>
                <a:latin typeface="Arial Black" pitchFamily="34" charset="0"/>
              </a:rPr>
              <a:t>Возможные формулировки  тем </a:t>
            </a:r>
            <a:endParaRPr lang="ru-RU" sz="2400" b="1" dirty="0">
              <a:solidFill>
                <a:srgbClr val="B4263A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endParaRPr lang="ru-RU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Честь наша состоит в том, чтобы следовать лучшему и улучшать худшее… (Платон)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Может ли честь противостоять бесчестию?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Береги честь смолоду… (пословица)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Как выбрать в сложную минуту между честью и бесчестием?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Откуда берутся бесчестные люди?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Честь истинная и ложная.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Есть ли в наши дни люди чести?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Какие герои живут по чести?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Смерть или бесчестие?</a:t>
            </a:r>
            <a:r>
              <a:rPr lang="ru-RU" sz="1600" dirty="0" smtClean="0"/>
              <a:t> </a:t>
            </a: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Бесчестный человек готов на бесчестное дело.</a:t>
            </a: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Вода все смоет, только бесчестье не может смыть.</a:t>
            </a: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Лучше бедным быть с честью, чем богатым с бесчестьем</a:t>
            </a: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Есть ли право на бесчестье?</a:t>
            </a: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Честный честью дорожит, а чем дорожить бесчестному?</a:t>
            </a: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Каждая нечестность — шаг к бесчестью.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0013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3. «Победа и поражение»</a:t>
            </a:r>
            <a:endParaRPr lang="ru-RU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>
                <a:solidFill>
                  <a:srgbClr val="006600"/>
                </a:solidFill>
              </a:rPr>
              <a:t>Направление позволяет размышлять о победе и поражении в разных аспектах: социально-историческом, нравственно-философском, психологическом. Рассуждение может быть связано как с внешними конфликтными событиями в жизни человека, страны, мира, так и с внутренней борьбой человека с самим собой, ее причинами и результатами. В литературных произведениях нередко показана неоднозначность и относительность понятий «победа» и «поражение» в разных исторических условиях и жизненных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4099" name="Picture 3" descr="C:\Users\дом\Desktop\1_525528d9a08db525528d9a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356"/>
            <a:ext cx="1948823" cy="1295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Афоризмы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2844" y="1285860"/>
            <a:ext cx="6929486" cy="8572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Победа порождает ненависть; побежденный живет в печали. В счастье живет спокойный, отказавшийся от победы и поражения.   (Будда)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857356" y="2786058"/>
            <a:ext cx="6715172" cy="8572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</a:rPr>
              <a:t>Мудрый побеждает так, что его победу никто не чувствует.</a:t>
            </a:r>
            <a:br>
              <a:rPr lang="ru-RU" sz="1200" b="1" dirty="0" smtClean="0">
                <a:solidFill>
                  <a:srgbClr val="7030A0"/>
                </a:solidFill>
              </a:rPr>
            </a:br>
            <a:r>
              <a:rPr lang="ru-RU" sz="1200" b="1" dirty="0" smtClean="0">
                <a:solidFill>
                  <a:srgbClr val="7030A0"/>
                </a:solidFill>
              </a:rPr>
              <a:t>(</a:t>
            </a:r>
            <a:r>
              <a:rPr lang="ru-RU" sz="1200" b="1" dirty="0" err="1" smtClean="0">
                <a:solidFill>
                  <a:srgbClr val="7030A0"/>
                </a:solidFill>
              </a:rPr>
              <a:t>Юстин-историк</a:t>
            </a:r>
            <a:r>
              <a:rPr lang="ru-RU" sz="1200" b="1" dirty="0" smtClean="0">
                <a:solidFill>
                  <a:srgbClr val="7030A0"/>
                </a:solidFill>
              </a:rPr>
              <a:t>)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8596" y="4071942"/>
            <a:ext cx="6715172" cy="714380"/>
          </a:xfrm>
          <a:prstGeom prst="ellipse">
            <a:avLst/>
          </a:prstGeom>
          <a:solidFill>
            <a:srgbClr val="FD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88365B"/>
                </a:solidFill>
              </a:rPr>
              <a:t>Ни одна жизненная победа не затмит собой  поражение  в любви. (Э.Хемингуэй)</a:t>
            </a:r>
            <a:endParaRPr lang="ru-RU" sz="1400" b="1" dirty="0">
              <a:solidFill>
                <a:srgbClr val="88365B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285852" y="5214950"/>
            <a:ext cx="7358114" cy="13573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Важно не то, проигрываем ли мы в игре, важно, как мы проигрываем и как мы благодаря этому изменимся, что нового вынесем для себя, как сможем применить это в других играх. Странным образом поражение оборачивается победой. (Р. Бах «Мост  через  вечность»)</a:t>
            </a:r>
          </a:p>
        </p:txBody>
      </p:sp>
      <p:pic>
        <p:nvPicPr>
          <p:cNvPr id="10242" name="Picture 2" descr="C:\Users\дом\Desktop\загруженно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1416366" cy="1588448"/>
          </a:xfrm>
          <a:prstGeom prst="rect">
            <a:avLst/>
          </a:prstGeom>
          <a:noFill/>
        </p:spPr>
      </p:pic>
      <p:pic>
        <p:nvPicPr>
          <p:cNvPr id="10243" name="Picture 3" descr="C:\Users\дом\Desktop\Buddha_stat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714356"/>
            <a:ext cx="1371600" cy="1828800"/>
          </a:xfrm>
          <a:prstGeom prst="rect">
            <a:avLst/>
          </a:prstGeom>
          <a:noFill/>
        </p:spPr>
      </p:pic>
      <p:pic>
        <p:nvPicPr>
          <p:cNvPr id="10244" name="Picture 4" descr="C:\Users\дом\Desktop\387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929198"/>
            <a:ext cx="1481132" cy="1787748"/>
          </a:xfrm>
          <a:prstGeom prst="rect">
            <a:avLst/>
          </a:prstGeom>
          <a:noFill/>
        </p:spPr>
      </p:pic>
      <p:pic>
        <p:nvPicPr>
          <p:cNvPr id="10245" name="Picture 5" descr="C:\Users\дом\Desktop\base_fa08a5fb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548" y="3786190"/>
            <a:ext cx="2016261" cy="1345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571480"/>
          <a:ext cx="8858281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25"/>
                <a:gridCol w="44291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Победа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Поражение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Величайшая победа — </a:t>
                      </a:r>
                      <a:r>
                        <a:rPr kumimoji="0" lang="ru-RU" sz="1400" b="1" i="0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победа</a:t>
                      </a:r>
                      <a:r>
                        <a:rPr kumimoji="0" lang="ru-RU" sz="14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над самим собой.             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Цицерон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не для того создан, чтобы терпеть поражения... Человека можно уничтожить, но его нельзя победить.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Э.Хемингуэй</a:t>
                      </a:r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Всегда победа с теми, в ком согласие.</a:t>
                      </a:r>
                    </a:p>
                    <a:p>
                      <a:r>
                        <a:rPr lang="ru-RU" sz="1400" b="1" u="non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                                      </a:t>
                      </a:r>
                      <a:r>
                        <a:rPr lang="ru-RU" sz="1400" b="1" u="none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Публий</a:t>
                      </a:r>
                      <a:endParaRPr lang="ru-RU" sz="1400" b="1" u="none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Нужно уметь и проигрывать. Иначе нельзя было бы жить.</a:t>
                      </a:r>
                      <a:b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Э.М.Ремарк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Мы русские и потому победим.</a:t>
                      </a:r>
                    </a:p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                                    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А.В. Суворов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поражения есть тысяча причин, но ни одного оправдания.</a:t>
                      </a:r>
                      <a:r>
                        <a:rPr lang="ru-RU" sz="1400" b="1" dirty="0" smtClean="0"/>
                        <a:t/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                                                                    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Майк Рейд</a:t>
                      </a:r>
                      <a:endParaRPr lang="ru-RU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Если противник превосходит тебя численно, лучший способ добиться победы — действовать неожиданно.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</a:t>
                      </a:r>
                      <a:r>
                        <a:rPr kumimoji="0" lang="ru-RU" sz="1400" b="1" i="0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Джуд</a:t>
                      </a:r>
                      <a:r>
                        <a:rPr kumimoji="0" lang="ru-RU" sz="14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ru-RU" sz="1400" b="1" i="0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Уонстон</a:t>
                      </a:r>
                      <a:endParaRPr kumimoji="0" lang="ru-RU" sz="1400" b="1" i="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Успеха часто добиваются те, кто не подозревает о неизбежности поражения.</a:t>
                      </a:r>
                    </a:p>
                    <a:p>
                      <a:r>
                        <a:rPr lang="ru-RU" sz="1400" b="1" dirty="0" smtClean="0"/>
                        <a:t>                                                         Коко </a:t>
                      </a:r>
                      <a:r>
                        <a:rPr lang="ru-RU" sz="1400" b="1" dirty="0" err="1" smtClean="0"/>
                        <a:t>Шанель</a:t>
                      </a:r>
                      <a:endParaRPr lang="ru-RU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Где единение, там и победа. </a:t>
                      </a:r>
                    </a:p>
                    <a:p>
                      <a:r>
                        <a:rPr kumimoji="0" lang="ru-RU" sz="1400" b="1" i="0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</a:t>
                      </a:r>
                      <a:r>
                        <a:rPr kumimoji="0" lang="ru-RU" sz="1400" b="1" i="0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Публилий</a:t>
                      </a:r>
                      <a:r>
                        <a:rPr kumimoji="0" lang="ru-RU" sz="14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Сир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Успех — это всегда чье-то </a:t>
                      </a:r>
                      <a:r>
                        <a:rPr kumimoji="0" lang="ru-RU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поражение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Урсула </a:t>
                      </a:r>
                      <a:r>
                        <a:rPr kumimoji="0" lang="ru-RU" sz="14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Гуин</a:t>
                      </a:r>
                      <a:endParaRPr kumimoji="0" lang="ru-RU" sz="14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Смелые мысли играют роль передовых шашек в игре: они гибнут, но обеспечивают победу.                       </a:t>
                      </a:r>
                    </a:p>
                    <a:p>
                      <a:r>
                        <a:rPr kumimoji="0" lang="ru-RU" sz="12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Иоганн Вольфганг Гёте</a:t>
                      </a:r>
                      <a:endParaRPr lang="ru-RU" sz="1200" b="1" i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Поражение — школа, из которой правда всегда выходит более сильной.                                                             </a:t>
                      </a:r>
                      <a:r>
                        <a:rPr kumimoji="0" lang="ru-RU" sz="1400" b="0" i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tooltip="Генри Уорд Бичер"/>
                        </a:rPr>
                        <a:t/>
                      </a:r>
                      <a:br>
                        <a:rPr kumimoji="0" lang="ru-RU" sz="1400" b="0" i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tooltip="Генри Уорд Бичер"/>
                        </a:rPr>
                      </a:br>
                      <a:r>
                        <a:rPr kumimoji="0" lang="ru-RU" sz="1400" b="0" i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</a:t>
                      </a:r>
                      <a:r>
                        <a:rPr kumimoji="0"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Генри Уорд </a:t>
                      </a:r>
                      <a:r>
                        <a:rPr kumimoji="0" lang="ru-RU" sz="12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Бичер</a:t>
                      </a:r>
                      <a:endParaRPr kumimoji="0" lang="ru-RU" sz="12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214414" y="5500702"/>
            <a:ext cx="6929486" cy="107157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Хочешь побеждать, умей проигрывать. Это не парадокс. Это типично гарвардская черта — способность обратить любое  поражение в победу.</a:t>
            </a:r>
          </a:p>
          <a:p>
            <a:pPr fontAlgn="t"/>
            <a:r>
              <a:rPr lang="ru-RU" sz="1400" b="1" dirty="0" smtClean="0">
                <a:solidFill>
                  <a:schemeClr val="tx1"/>
                </a:solidFill>
              </a:rPr>
              <a:t>                                                       Эрик Сигал   (История любви)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Литература в помощь</a:t>
            </a:r>
            <a:endParaRPr lang="ru-RU" sz="28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6011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«Слово о полку Игореве».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А.С. Пушкин  «Полтавский бой»; «Евгений Онегин». 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И.Тургенев «Отцы и дети».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Ф.Достоевский «Преступление и наказание».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Л.Н.Толстой  «Севастопольские рассказы»;«Война и мир»; «Анна Каренина».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А.Островский «Гроза».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А.Куприн «Поединок»; «Гранатовый браслет»; «Олеся».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М.Булгаков «Собачье сердце»; «Роковые яйца»; «Белая гвардия»; «Мастер и Маргарита».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Е.Замятин «Мы»; «Пещера».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В.Курочкин «На войне как на войне».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Б.Васильев «А зори здесь тихие»; «Не стреляйте в белых лебедей».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Ю.Бондарев «Горячий снег»; «Батальоны просят огня».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В. Токарева «Я есть. Ты есть. Он есть».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М.Агеев «Роман с кокаином».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Н.Думбадзе  «Я, бабушка,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Илико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и Илларион».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В.Дудинцев «Белые одежды».</a:t>
            </a:r>
          </a:p>
          <a:p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B4263A"/>
                </a:solidFill>
                <a:latin typeface="Arial Black" pitchFamily="34" charset="0"/>
              </a:rPr>
              <a:t>Возможные формулировки  тем </a:t>
            </a:r>
            <a:endParaRPr lang="ru-RU" sz="2400" b="1" dirty="0">
              <a:solidFill>
                <a:srgbClr val="B4263A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Каждая маленькая победа над самим собой даёт большую надежду в собственные силы!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Тактика победителя — убедить врага в том, что он делает всё правильно.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Если ты ненавидишь — значит тебя победили (Конфуций).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Если проигравший улыбается, победитель теряет вкус победы.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Побеждает в этой жизни только тот, кто победил сам себя. Кто победил свой страх, свою лень и свою неуверенность.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Все победы начинаются с победы над самим собой.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Никакая победа не принесёт столько, сколько может отнять одно поражение.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Нужно  и можно ли судить победителей?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Одинаковы ли на вкус поражение и победа?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Сложно признать поражение, когда так близок к победе.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Победа, достигнутая насилием, равносильна поражению, ибо краткосрочна.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Согласны  ли вы с высказыванием «Победа... поражение... эти высокие слова лишены всякого смысла».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857232"/>
            <a:ext cx="8543956" cy="1214446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chemeClr val="bg1"/>
                </a:solidFill>
                <a:latin typeface="Arial Black" pitchFamily="34" charset="0"/>
              </a:rPr>
              <a:t>Даты проведения  Итогового сочинения </a:t>
            </a:r>
            <a:br>
              <a:rPr lang="ru-RU" sz="31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Arial Black" pitchFamily="34" charset="0"/>
              </a:rPr>
              <a:t>в 2016-2017 учебном году </a:t>
            </a:r>
            <a:r>
              <a:rPr lang="ru-RU" sz="31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31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→ 7 декабря 2016 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→ 1 февраля 2017 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→ 3 мая 2017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368063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Источник: http://www.ctege.info/itogovoe-sochinenie-2017/napravleniya-tem-itogovogo-sochineniya-2016/2017.html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Источник: http://www.ctege.info/itogovoe-sochinenie-2017/napravleniya-tem-itogovogo-sochineniya-2016/2017.html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001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4. «Опыт и ошибки»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14488"/>
            <a:ext cx="8858312" cy="4860048"/>
          </a:xfrm>
          <a:solidFill>
            <a:srgbClr val="BA5281"/>
          </a:solidFill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 рамках направления возможны рассуждения о ценности духовного и практического опыта отдельной личности, народа, человечества в целом, о цене ошибок на пути познания мира, обретения жизненного опыта. Литература часто заставляет задуматься о взаимосвязи опыта и ошибок: об опыте, предотвращающем ошибки, об ошибках, без которых невозможно движение по жизненному пути, и об ошибках непоправимых, </a:t>
            </a:r>
          </a:p>
          <a:p>
            <a:pPr algn="just"/>
            <a:endParaRPr lang="ru-RU" dirty="0"/>
          </a:p>
        </p:txBody>
      </p:sp>
      <p:pic>
        <p:nvPicPr>
          <p:cNvPr id="3074" name="Picture 2" descr="C:\Users\дом\Desktop\28725516-the-same-mistak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1939912" cy="1111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667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Афоризмы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857356" y="1196752"/>
            <a:ext cx="6429420" cy="87492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Опыт старших — это более длинная цепь ошибок в сравнении с опытом молодых.</a:t>
            </a:r>
            <a:b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       (Инна Гофф)</a:t>
            </a:r>
            <a:endParaRPr lang="ru-RU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1472" y="2276872"/>
            <a:ext cx="6429420" cy="866376"/>
          </a:xfrm>
          <a:prstGeom prst="ellipse">
            <a:avLst/>
          </a:prstGeom>
          <a:solidFill>
            <a:srgbClr val="FD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</a:rPr>
              <a:t>Опыт — это название, которое каждый дает своим ошибкам.</a:t>
            </a:r>
            <a:br>
              <a:rPr lang="ru-RU" sz="1200" b="1" dirty="0" smtClean="0">
                <a:solidFill>
                  <a:srgbClr val="7030A0"/>
                </a:solidFill>
              </a:rPr>
            </a:br>
            <a:r>
              <a:rPr lang="ru-RU" sz="1200" b="1" dirty="0" smtClean="0">
                <a:solidFill>
                  <a:srgbClr val="7030A0"/>
                </a:solidFill>
              </a:rPr>
              <a:t>                           (О. Уайльд)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85984" y="3500438"/>
            <a:ext cx="6429420" cy="114300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Кошка, однажды присевшая на горячую печку, уже никогда не сядет на горячую печку – и хорошо сделает, но уже никогда не сядет и на холодную.</a:t>
            </a:r>
            <a:br>
              <a:rPr lang="ru-RU" sz="1200" b="1" dirty="0" smtClean="0">
                <a:solidFill>
                  <a:srgbClr val="C00000"/>
                </a:solidFill>
              </a:rPr>
            </a:br>
            <a:r>
              <a:rPr lang="ru-RU" sz="1200" b="1" dirty="0" smtClean="0">
                <a:solidFill>
                  <a:srgbClr val="C00000"/>
                </a:solidFill>
              </a:rPr>
              <a:t>(Марк Твен)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0034" y="5214950"/>
            <a:ext cx="6429420" cy="785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88365B"/>
                </a:solidFill>
              </a:rPr>
              <a:t>Только пепел знает, что значит сгореть дотла.</a:t>
            </a:r>
          </a:p>
          <a:p>
            <a:pPr algn="ctr"/>
            <a:r>
              <a:rPr lang="ru-RU" sz="1200" b="1" dirty="0" smtClean="0">
                <a:solidFill>
                  <a:srgbClr val="88365B"/>
                </a:solidFill>
              </a:rPr>
              <a:t>                                                                     (И. Бродский)</a:t>
            </a:r>
            <a:endParaRPr lang="ru-RU" sz="1200" b="1" dirty="0">
              <a:solidFill>
                <a:srgbClr val="88365B"/>
              </a:solidFill>
            </a:endParaRPr>
          </a:p>
        </p:txBody>
      </p:sp>
      <p:pic>
        <p:nvPicPr>
          <p:cNvPr id="1026" name="Picture 2" descr="C:\Users\дом\Desktop\Goff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1143000" cy="1455737"/>
          </a:xfrm>
          <a:prstGeom prst="rect">
            <a:avLst/>
          </a:prstGeom>
          <a:noFill/>
        </p:spPr>
      </p:pic>
      <p:pic>
        <p:nvPicPr>
          <p:cNvPr id="1027" name="Picture 3" descr="C:\Users\дом\Desktop\3757.97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071678"/>
            <a:ext cx="1712914" cy="1284253"/>
          </a:xfrm>
          <a:prstGeom prst="rect">
            <a:avLst/>
          </a:prstGeom>
          <a:noFill/>
        </p:spPr>
      </p:pic>
      <p:pic>
        <p:nvPicPr>
          <p:cNvPr id="1028" name="Picture 4" descr="C:\Users\дом\Desktop\f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14686"/>
            <a:ext cx="1285884" cy="1647276"/>
          </a:xfrm>
          <a:prstGeom prst="rect">
            <a:avLst/>
          </a:prstGeom>
          <a:noFill/>
        </p:spPr>
      </p:pic>
      <p:pic>
        <p:nvPicPr>
          <p:cNvPr id="1029" name="Picture 5" descr="C:\Users\дом\Desktop\63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1588" y="5214950"/>
            <a:ext cx="1850788" cy="1289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14375"/>
          <a:ext cx="8858281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25"/>
                <a:gridCol w="44291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Опыт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Ошибки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Для большинства из нас опыт — это кормовые огни корабля, которые освещают лишь пройденный путь.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/>
                      </a:r>
                      <a:br>
                        <a:rPr lang="ru-RU" sz="1200" b="1" dirty="0" smtClean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                                                </a:t>
                      </a:r>
                      <a:r>
                        <a:rPr kumimoji="0" lang="ru-RU" sz="1200" b="1" i="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Сэмюэль</a:t>
                      </a:r>
                      <a:r>
                        <a:rPr kumimoji="0" lang="ru-RU" sz="12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Коллридж</a:t>
                      </a:r>
                      <a:endParaRPr lang="ru-RU" sz="1200" b="1" i="0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Покажите мне человека, который не ошибся ни разу в жизни, и я покажу вам человека, который ничего не достиг.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                                                                </a:t>
                      </a:r>
                      <a:r>
                        <a:rPr kumimoji="0" lang="ru-RU" sz="1200" b="1" i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Джоан</a:t>
                      </a:r>
                      <a:r>
                        <a:rPr kumimoji="0" lang="ru-RU" sz="1200" b="1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Коллинз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Опыт — самый лучший учитель, только плата за учение слишком велика.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/>
                      </a:r>
                      <a:br>
                        <a:rPr lang="ru-RU" sz="1200" b="1" dirty="0" smtClean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                                                                 </a:t>
                      </a:r>
                      <a:r>
                        <a:rPr kumimoji="0" lang="ru-RU" sz="12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Т. </a:t>
                      </a:r>
                      <a:r>
                        <a:rPr kumimoji="0" lang="ru-RU" sz="1200" b="1" i="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Карлейль</a:t>
                      </a:r>
                      <a:endParaRPr lang="ru-RU" sz="1200" b="1" u="none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 своих ошибках учатся, на чужих — преподают.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                                                          </a:t>
                      </a:r>
                      <a:r>
                        <a:rPr kumimoji="0" lang="ru-RU" sz="1200" b="1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Геннадий Малкин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Недостаток опыта вызывает уверенность в себе.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/>
                      </a:r>
                      <a:br>
                        <a:rPr lang="ru-RU" sz="1200" b="1" dirty="0" smtClean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                                                            </a:t>
                      </a:r>
                      <a:r>
                        <a:rPr kumimoji="0" lang="ru-RU" sz="12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Античный афоризм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Промедление лучше ошибки.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                                                          </a:t>
                      </a:r>
                      <a:r>
                        <a:rPr kumimoji="0" lang="ru-RU" sz="1200" b="1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Томас </a:t>
                      </a:r>
                      <a:r>
                        <a:rPr kumimoji="0" lang="ru-RU" sz="1200" b="1" i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Джефферсон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Фраза: «У меня 25 летний опыт» – означает: «У меня годовой опыт, которому теперь уже 24 года».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/>
                      </a:r>
                      <a:br>
                        <a:rPr lang="ru-RU" sz="1200" b="1" dirty="0" smtClean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                                                                            </a:t>
                      </a:r>
                      <a:r>
                        <a:rPr kumimoji="0" lang="ru-RU" sz="12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Клаус </a:t>
                      </a:r>
                      <a:r>
                        <a:rPr kumimoji="0" lang="ru-RU" sz="1200" b="1" i="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Моллер</a:t>
                      </a:r>
                      <a:endParaRPr kumimoji="0" lang="ru-RU" sz="1200" b="1" i="0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Желание избежать ошибки вовлекает в другую.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                                                                              </a:t>
                      </a:r>
                      <a:r>
                        <a:rPr kumimoji="0" lang="ru-RU" sz="1200" b="1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Гораций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Опыт не улучшил никого;</a:t>
                      </a:r>
                      <a:br>
                        <a:rPr lang="ru-RU" sz="1200" b="1" dirty="0" smtClean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те, кого улучшил — врут безбожно;</a:t>
                      </a:r>
                      <a:br>
                        <a:rPr lang="ru-RU" sz="1200" b="1" dirty="0" smtClean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опыт — это знание того,</a:t>
                      </a:r>
                      <a:br>
                        <a:rPr lang="ru-RU" sz="1200" b="1" dirty="0" smtClean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что уже исправить невозможно.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                             Игорь </a:t>
                      </a:r>
                      <a:r>
                        <a:rPr lang="ru-RU" sz="1200" b="1" dirty="0" err="1" smtClean="0">
                          <a:solidFill>
                            <a:srgbClr val="7030A0"/>
                          </a:solidFill>
                        </a:rPr>
                        <a:t>Губерман</a:t>
                      </a:r>
                      <a:endParaRPr lang="ru-RU" sz="12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Противник, вскрывающий ваши ошибки, гораздо полезнее, чем друг, скрывающий их.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                                                          </a:t>
                      </a:r>
                      <a:r>
                        <a:rPr kumimoji="0" lang="ru-RU" sz="1200" b="1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Леонардо да Винчи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Опыт — это сумма совершенных ошибок, а также ошибок, которых, увы, не </a:t>
                      </a:r>
                      <a:r>
                        <a:rPr kumimoji="0" lang="ru-RU" sz="1200" b="1" i="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удалоси</a:t>
                      </a:r>
                      <a:r>
                        <a:rPr kumimoji="0" lang="ru-RU" sz="12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совершить.</a:t>
                      </a:r>
                    </a:p>
                    <a:p>
                      <a:r>
                        <a:rPr kumimoji="0" lang="ru-RU" sz="12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Франсуаза Саган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Мы охотнее признаем свои ошибки в поведении, нежели в мышлении.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                                                                             </a:t>
                      </a:r>
                      <a:r>
                        <a:rPr kumimoji="0" lang="ru-RU" sz="1200" b="1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И. Гёте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42844" y="5429264"/>
            <a:ext cx="5286412" cy="1000132"/>
          </a:xfrm>
          <a:prstGeom prst="roundRect">
            <a:avLst/>
          </a:prstGeom>
          <a:solidFill>
            <a:srgbClr val="FD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B4263A"/>
                </a:solidFill>
              </a:rPr>
              <a:t>Чему бы жизнь нас ни учила,</a:t>
            </a:r>
            <a:br>
              <a:rPr lang="ru-RU" b="1" dirty="0" smtClean="0">
                <a:solidFill>
                  <a:srgbClr val="B4263A"/>
                </a:solidFill>
              </a:rPr>
            </a:br>
            <a:r>
              <a:rPr lang="ru-RU" b="1" dirty="0" smtClean="0">
                <a:solidFill>
                  <a:srgbClr val="B4263A"/>
                </a:solidFill>
              </a:rPr>
              <a:t>Но сердце верит в чудеса…                                                                                        Ф.И.Тютчев</a:t>
            </a:r>
            <a:endParaRPr lang="ru-RU" b="1" dirty="0">
              <a:solidFill>
                <a:srgbClr val="B4263A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3438" y="5500702"/>
            <a:ext cx="4357718" cy="12144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Легче правильно сделать самому, чем объяснять, в чем ошибки другого.</a:t>
            </a:r>
            <a:b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Г. Лонгфелло</a:t>
            </a:r>
            <a:endParaRPr lang="ru-RU" sz="1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</a:rPr>
              <a:t>Литература  в  помощь</a:t>
            </a:r>
            <a:endParaRPr lang="ru-RU" sz="28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5360114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«Слово о полку Игореве.»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А.Пушкин  «Капитанская дочка»;«Евгений Онегин».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М.Лермонтов «Маскарад»; «Герой нашего времени».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И.Тургенев «Отцы и дети»; «Вешние воды»; «Дворянское гнездо».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Ф.Достоевский «Преступление и наказание».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Л.Н. Толстой «Война и мир»; «Анна Каренина»; «Воскресение». 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А.Чехов «Крыжовник»; «О любви».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И.Бунин «Господин из Сан-Франциско»; «Тёмные аллеи».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А.Купин «Олеся»; «Гранатовый браслет».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М.Булгаков «Собачье сердце»; «Роковые яйца».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О.Уайльд «Портрет Дориана Грея».</a:t>
            </a:r>
          </a:p>
          <a:p>
            <a:r>
              <a:rPr lang="ru-RU" sz="1800" b="1" dirty="0" err="1" smtClean="0">
                <a:solidFill>
                  <a:schemeClr val="accent6">
                    <a:lumMod val="75000"/>
                  </a:schemeClr>
                </a:solidFill>
              </a:rPr>
              <a:t>Д.Киз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 «Цветы для </a:t>
            </a:r>
            <a:r>
              <a:rPr lang="ru-RU" sz="1800" b="1" dirty="0" err="1" smtClean="0">
                <a:solidFill>
                  <a:schemeClr val="accent6">
                    <a:lumMod val="75000"/>
                  </a:schemeClr>
                </a:solidFill>
              </a:rPr>
              <a:t>Элджернона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В.Каверин «Два капитана»; «Картина»; «Иду на </a:t>
            </a:r>
            <a:r>
              <a:rPr lang="ru-RU" sz="1800" b="1" dirty="0" err="1" smtClean="0">
                <a:solidFill>
                  <a:schemeClr val="accent6">
                    <a:lumMod val="75000"/>
                  </a:schemeClr>
                </a:solidFill>
              </a:rPr>
              <a:t>горозу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А.Алексин «Безумная Евдокия».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Б.Екимов «Говори, мама, говори».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Л.Улицкая «Казус </a:t>
            </a:r>
            <a:r>
              <a:rPr lang="ru-RU" sz="1800" b="1" dirty="0" err="1" smtClean="0">
                <a:solidFill>
                  <a:schemeClr val="accent6">
                    <a:lumMod val="75000"/>
                  </a:schemeClr>
                </a:solidFill>
              </a:rPr>
              <a:t>Кукоцкого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»; «Искренне Ваш Шур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ик».</a:t>
            </a:r>
          </a:p>
          <a:p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B4263A"/>
                </a:solidFill>
                <a:latin typeface="Arial Black" pitchFamily="34" charset="0"/>
              </a:rPr>
              <a:t>Возможные формулировки  тем </a:t>
            </a:r>
            <a:endParaRPr lang="ru-RU" sz="2400" b="1" dirty="0">
              <a:solidFill>
                <a:srgbClr val="B4263A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endParaRPr lang="ru-RU" sz="1600" b="1" dirty="0" smtClean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>Всегда ли неопытность ведёт к беде?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Источник нашей мудрости — наш опыт.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Ошибка одного — урок другому.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Опыт — самый лучший учитель, только плата за обучение слишком велика.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Опыт учит только тех, кто на нем учится.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Опыт позволяет нам распознать ошибку каждый раз, когда мы ее повторяем.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Мудрость людей измеряется не их опытом, а их способностью к опыту.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Для большинства из нас опыт — это кормовые огни корабля, которые освещают лишь пройденный путь.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Ошибки – обычный мост между опытом и мудростью. 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Самая плохая черта, которая есть во всех людях — это забывать о всех хороших поступках после одной ошибки.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Всегда ли нужно признавать собственные ошибки?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Могут ли ошибаться мудрецы?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Никогда не ошибается тот, кто ничего не делает.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Все люди ошибаются, но великие люди сознаются в ошибках.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Самая большая ошибка - пытаться быть приятнее, чем ты есть.</a:t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0070C0"/>
                </a:solidFill>
              </a:rPr>
              <a:t/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92869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5. «Дружба и вражда»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8643998" cy="4645734"/>
          </a:xfrm>
          <a:solidFill>
            <a:schemeClr val="accent5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solidFill>
                  <a:schemeClr val="bg2"/>
                </a:solidFill>
              </a:rPr>
              <a:t>Направление нацеливает на рассуждение о ценности человеческой дружбы, о путях достижения взаимопонимания между отдельными людьми, их сообществами и даже целыми народами, а также об истоках и последствиях вражды между ними. Содержание многих литературных произведений связано с теплотой человеческих отношений или неприязнью людей, с перерастанием дружбы во вражду или наоборот, с изображением человека, способного или не способного ценить дружбу, умеющего преодолевать конфликты или сеющего вражду.</a:t>
            </a:r>
          </a:p>
          <a:p>
            <a:pPr algn="just"/>
            <a:endParaRPr lang="ru-RU" dirty="0"/>
          </a:p>
        </p:txBody>
      </p:sp>
      <p:pic>
        <p:nvPicPr>
          <p:cNvPr id="5" name="Picture 2" descr="C:\Users\дом\Desktop\e5b4d06d27d9f7c6dc89b4f2036c5b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642918"/>
            <a:ext cx="1714492" cy="1283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Афоризмы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71670" y="1214422"/>
            <a:ext cx="6286544" cy="11430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Узнав секрет от друга, не выдавай его, сделавшись врагом: ты нанесешь удар не врагу, а дружбе.</a:t>
            </a:r>
            <a:b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</a:rPr>
              <a:t>Демокрит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20" y="2571744"/>
            <a:ext cx="6286544" cy="1071570"/>
          </a:xfrm>
          <a:prstGeom prst="ellipse">
            <a:avLst/>
          </a:prstGeom>
          <a:solidFill>
            <a:srgbClr val="F5FB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B4263A"/>
                </a:solidFill>
              </a:rPr>
              <a:t>Дружба проникает в жизнь всех людей, но для сохранения ее порой приходится сносить и обиды.</a:t>
            </a:r>
            <a:br>
              <a:rPr lang="ru-RU" sz="1200" b="1" dirty="0" smtClean="0">
                <a:solidFill>
                  <a:srgbClr val="B4263A"/>
                </a:solidFill>
              </a:rPr>
            </a:br>
            <a:r>
              <a:rPr lang="ru-RU" sz="1200" b="1" dirty="0" smtClean="0">
                <a:solidFill>
                  <a:srgbClr val="B4263A"/>
                </a:solidFill>
              </a:rPr>
              <a:t>Цицерон Марк Туллий</a:t>
            </a:r>
            <a:endParaRPr lang="ru-RU" sz="1200" b="1" dirty="0">
              <a:solidFill>
                <a:srgbClr val="B4263A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928794" y="3857628"/>
            <a:ext cx="6286544" cy="107157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Не учащай входить в дом друга твоего, чтобы он не наскучил тобою и не возненавидел тебя.</a:t>
            </a:r>
            <a:b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Ветхий Завет. Притчи Соломона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28662" y="5000636"/>
            <a:ext cx="6286544" cy="15716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</a:rPr>
              <a:t>Все пройдет — и надежды зерно не взойдет,</a:t>
            </a:r>
            <a:br>
              <a:rPr lang="ru-RU" sz="1200" b="1" dirty="0" smtClean="0">
                <a:solidFill>
                  <a:srgbClr val="7030A0"/>
                </a:solidFill>
              </a:rPr>
            </a:br>
            <a:r>
              <a:rPr lang="ru-RU" sz="1200" b="1" dirty="0" smtClean="0">
                <a:solidFill>
                  <a:srgbClr val="7030A0"/>
                </a:solidFill>
              </a:rPr>
              <a:t>Все, что ты накопил, ни за грош пропадет.</a:t>
            </a:r>
            <a:br>
              <a:rPr lang="ru-RU" sz="1200" b="1" dirty="0" smtClean="0">
                <a:solidFill>
                  <a:srgbClr val="7030A0"/>
                </a:solidFill>
              </a:rPr>
            </a:br>
            <a:r>
              <a:rPr lang="ru-RU" sz="1200" b="1" dirty="0" smtClean="0">
                <a:solidFill>
                  <a:srgbClr val="7030A0"/>
                </a:solidFill>
              </a:rPr>
              <a:t>Если ты не поделишься вовремя с другом —</a:t>
            </a:r>
            <a:br>
              <a:rPr lang="ru-RU" sz="1200" b="1" dirty="0" smtClean="0">
                <a:solidFill>
                  <a:srgbClr val="7030A0"/>
                </a:solidFill>
              </a:rPr>
            </a:br>
            <a:r>
              <a:rPr lang="ru-RU" sz="1200" b="1" dirty="0" smtClean="0">
                <a:solidFill>
                  <a:srgbClr val="7030A0"/>
                </a:solidFill>
              </a:rPr>
              <a:t>Все твое достоянье врагу отойдет.</a:t>
            </a:r>
            <a:br>
              <a:rPr lang="ru-RU" sz="1200" b="1" dirty="0" smtClean="0">
                <a:solidFill>
                  <a:srgbClr val="7030A0"/>
                </a:solidFill>
              </a:rPr>
            </a:br>
            <a:r>
              <a:rPr lang="ru-RU" sz="1200" b="1" dirty="0" smtClean="0">
                <a:solidFill>
                  <a:srgbClr val="7030A0"/>
                </a:solidFill>
              </a:rPr>
              <a:t>Омар Хайям</a:t>
            </a:r>
            <a:endParaRPr lang="ru-RU" sz="12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дом\Desktop\demokr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1232900" cy="1571636"/>
          </a:xfrm>
          <a:prstGeom prst="rect">
            <a:avLst/>
          </a:prstGeom>
          <a:noFill/>
        </p:spPr>
      </p:pic>
      <p:pic>
        <p:nvPicPr>
          <p:cNvPr id="2051" name="Picture 3" descr="C:\Users\дом\Desktop\mark_tulliy_ciceron_mramornyy_byust_konec_i_v._do_n.e._kapitoliyskie_muzei_rim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422702"/>
            <a:ext cx="1306515" cy="1419285"/>
          </a:xfrm>
          <a:prstGeom prst="rect">
            <a:avLst/>
          </a:prstGeom>
          <a:noFill/>
        </p:spPr>
      </p:pic>
      <p:pic>
        <p:nvPicPr>
          <p:cNvPr id="2052" name="Picture 4" descr="C:\Users\дом\Desktop\31118_000_032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643313"/>
            <a:ext cx="1500198" cy="1358671"/>
          </a:xfrm>
          <a:prstGeom prst="rect">
            <a:avLst/>
          </a:prstGeom>
          <a:noFill/>
        </p:spPr>
      </p:pic>
      <p:pic>
        <p:nvPicPr>
          <p:cNvPr id="2053" name="Picture 5" descr="C:\Users\дом\Desktop\tmpDjFrn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4786322"/>
            <a:ext cx="1285884" cy="1854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14375"/>
          <a:ext cx="8858281" cy="524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25"/>
                <a:gridCol w="44291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Дружба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Вражда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Без дружбы никакое общение между людьми не имеет ценности.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                                                                                                                                </a:t>
                      </a:r>
                      <a:r>
                        <a:rPr kumimoji="0" lang="ru-RU" sz="12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Сократ</a:t>
                      </a:r>
                      <a:endParaRPr lang="ru-RU" sz="12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Любовь и рассудок враждуют в любом возрасте.</a:t>
                      </a:r>
                    </a:p>
                    <a:p>
                      <a:r>
                        <a:rPr kumimoji="0" lang="ru-RU" sz="12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Джейн </a:t>
                      </a:r>
                      <a:r>
                        <a:rPr kumimoji="0" lang="ru-RU" sz="1200" b="1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Остин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Дружба одного разумного человека дороже дружбы всех неразумных.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</a:b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                                                                                  </a:t>
                      </a:r>
                      <a:r>
                        <a:rPr kumimoji="0" lang="ru-RU" sz="1200" b="1" i="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Демокрит</a:t>
                      </a:r>
                      <a:endParaRPr lang="ru-RU" sz="1200" b="1" u="non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Вражда с родными гораздо тягостнее, чем с чужими.</a:t>
                      </a:r>
                    </a:p>
                    <a:p>
                      <a:r>
                        <a:rPr kumimoji="0" lang="ru-RU" sz="12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</a:t>
                      </a:r>
                      <a:r>
                        <a:rPr kumimoji="0" lang="ru-RU" sz="1200" b="1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Демокрит</a:t>
                      </a:r>
                      <a:endParaRPr kumimoji="0" lang="ru-RU" sz="1200" b="1" i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Друг — это как бы второе «Я».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</a:b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                                                           </a:t>
                      </a:r>
                      <a:r>
                        <a:rPr kumimoji="0" lang="ru-RU" sz="12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Цицерон Марк Туллий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Жизнь слишком коротка, чтобы тратить ее на вражду.</a:t>
                      </a:r>
                    </a:p>
                    <a:p>
                      <a:r>
                        <a:rPr kumimoji="0" lang="ru-RU" sz="12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Шарлотта </a:t>
                      </a:r>
                      <a:r>
                        <a:rPr kumimoji="0" lang="ru-RU" sz="1200" b="1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Бронте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Друзей немало; дружба только редкостна.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</a:b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                                                                                      </a:t>
                      </a:r>
                      <a:r>
                        <a:rPr kumimoji="0" lang="ru-RU" sz="12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Федр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Когда нет врагов, то не бывает войны.</a:t>
                      </a:r>
                    </a:p>
                    <a:p>
                      <a:r>
                        <a:rPr kumimoji="0" lang="ru-RU" sz="12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Лао-Цзы 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Кто себе друзей не ищет — самому себе он враг.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</a:b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                                                                </a:t>
                      </a:r>
                      <a:r>
                        <a:rPr kumimoji="0" lang="ru-RU" sz="12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Шота Руставели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Длинные языки... сеют вражду между соседями и между народами.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         Вальтер Скотт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Чем жив, кто дружбы не познал святой?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</a:br>
                      <a:r>
                        <a:rPr kumimoji="0" lang="ru-RU" sz="12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Подобен он жемчужнице пустой.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</a:b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                                                               </a:t>
                      </a:r>
                      <a:r>
                        <a:rPr kumimoji="0" lang="ru-RU" sz="1200" b="1" i="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Алишер</a:t>
                      </a:r>
                      <a:r>
                        <a:rPr kumimoji="0" lang="ru-RU" sz="12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Навои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Ежели не желаете нажить себе врагов, то старайтесь не выказывать над людьми своего превосходства.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Артур   </a:t>
                      </a:r>
                      <a:r>
                        <a:rPr kumimoji="0" lang="ru-RU" sz="1200" b="1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Шапенгауэр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Дружбу, которая дается за деньги, а не приобретается величием и благородством души, можно купить, но нельзя удержать.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</a:b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                                                       </a:t>
                      </a:r>
                      <a:r>
                        <a:rPr kumimoji="0" lang="ru-RU" sz="1200" b="1" i="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Никколо</a:t>
                      </a:r>
                      <a:r>
                        <a:rPr kumimoji="0" lang="ru-RU" sz="12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Макиавелли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Если друг мой дружит с моим врагом, то мне не следует водиться с этим другом. Остерегайся сахара, который смешан с ядом, берегись мухи, которая сидела на дохлой змее.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Авиценна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0" y="6073892"/>
            <a:ext cx="6012160" cy="784108"/>
          </a:xfrm>
          <a:prstGeom prst="roundRect">
            <a:avLst/>
          </a:prstGeom>
          <a:solidFill>
            <a:srgbClr val="FD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dirty="0" smtClean="0">
                <a:solidFill>
                  <a:srgbClr val="B4263A"/>
                </a:solidFill>
              </a:rPr>
              <a:t>Надругательство над дружбой —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B4263A"/>
                </a:solidFill>
              </a:rPr>
              <a:t> Это  с  мудростью разлад.</a:t>
            </a:r>
            <a:br>
              <a:rPr lang="ru-RU" sz="1400" b="1" dirty="0" smtClean="0">
                <a:solidFill>
                  <a:srgbClr val="B4263A"/>
                </a:solidFill>
              </a:rPr>
            </a:br>
            <a:r>
              <a:rPr lang="ru-RU" sz="1400" b="1" dirty="0" smtClean="0">
                <a:solidFill>
                  <a:srgbClr val="B4263A"/>
                </a:solidFill>
              </a:rPr>
              <a:t>                                </a:t>
            </a:r>
            <a:r>
              <a:rPr lang="ru-RU" sz="1200" b="1" dirty="0" smtClean="0">
                <a:solidFill>
                  <a:srgbClr val="B4263A"/>
                </a:solidFill>
              </a:rPr>
              <a:t>Шота Руставели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9058" y="6000744"/>
            <a:ext cx="5214942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Самая глубокая дружба порождает самую ожесточенную вражду.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Мишель де Монтень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B4563C"/>
                </a:solidFill>
                <a:latin typeface="Arial Black" pitchFamily="34" charset="0"/>
              </a:rPr>
              <a:t>Литература в помощь</a:t>
            </a:r>
            <a:endParaRPr lang="ru-RU" sz="2800" b="1" dirty="0">
              <a:solidFill>
                <a:srgbClr val="B4563C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786874" cy="5217238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Шота Руставели  «Витязь в тигровой шкуре».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«Слово о полку Игореве».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В.Шекспир «Гамлет»; «Ромео и Джульетта.»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А.Пушкин  «Дубровский»; «Евгений Онегин»; «Барышня-крестьянка»; «Капитанская дочка».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М.Лермонтов «Герой нашего времени».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И.Тургенев «Отцы и дети».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И.Гончаров «Обломов».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Л.Толстой «Война и мир»; «Анна Каренина».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А.Куприн «Олеся»; «Гранатовый браслет»; «Поединок».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Б.Пастернак «Доктор Живаго».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М.Булгаков «Белая гвардия».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М.Шолохов «Тихий Дон».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А.Грин «Алые паруса».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Н.Думбадзе  «Я, бабушка, </a:t>
            </a:r>
            <a:r>
              <a:rPr lang="ru-RU" sz="1800" b="1" dirty="0" err="1" smtClean="0">
                <a:solidFill>
                  <a:srgbClr val="0070C0"/>
                </a:solidFill>
              </a:rPr>
              <a:t>Илико</a:t>
            </a:r>
            <a:r>
              <a:rPr lang="ru-RU" sz="1800" b="1" dirty="0" smtClean="0">
                <a:solidFill>
                  <a:srgbClr val="0070C0"/>
                </a:solidFill>
              </a:rPr>
              <a:t> и Илларион»; «Я вижу солнце».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В.Каверин «Два капитана».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А.Приставкин «Ночевала тучка золотая».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Ю.Бондарев «Берег».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Д.Грин «Виноваты звёзды».</a:t>
            </a:r>
            <a:endParaRPr lang="ru-RU" sz="1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B4263A"/>
                </a:solidFill>
                <a:latin typeface="Arial Black" pitchFamily="34" charset="0"/>
              </a:rPr>
              <a:t>Возможные формулировки  тем </a:t>
            </a:r>
            <a:endParaRPr lang="ru-RU" sz="2400" b="1" dirty="0">
              <a:solidFill>
                <a:srgbClr val="B4263A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98"/>
            <a:ext cx="8501122" cy="5572140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Верно ли, что без истинной дружбы жизнь — ничто?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Можно ли прожить жизнь, не имея друзей?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Когда вражда может перерасти в дружбу?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И с другом и с врагом ты должен быть хорош!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Кто по натуре добр, в том злобы не найдешь.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Обидишь друга — наживешь врага ты,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Врага обнимешь — друга обретешь. (Омар Хайям).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В мире нет ничего лучше и приятнее дружбы: исключить из жизни дружбу — все равно что лишить мир солнечного света (Цицерон).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Можно ли любить друзей за их недостатки?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Согласны ли с высказыванием «И друзей, и недругов нужно судить равной мерой «(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Менандр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Благородным поведением можно завоевать даже врага.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Не бойтесь врагов, нападающих на вас. Бойтесь друзей, льстящих вам!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Почему между родными возникает вражда?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Нельзя пожать друг другу руки со сжатыми кулаками.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Не бывает плохих наций — бывают плохие люди…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Если вчерашний друг стал врагом: значит он никогда другом и не был…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Берегись и остерегайся домашнего врага, ибо каждая стрела, выпущенная тетивой его коварства и луком его недоброжелательства, принесет гибель (Мухаммед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Аззахири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Ас-Самарканди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Настоящая дружба основана на общих взглядах, а не на общих врагах.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001156" cy="107157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Эволюция тематических направлений</a:t>
            </a:r>
            <a:endParaRPr lang="ru-RU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1857340"/>
            <a:ext cx="3071802" cy="5000660"/>
          </a:xfrm>
          <a:prstGeom prst="roundRect">
            <a:avLst/>
          </a:prstGeom>
          <a:solidFill>
            <a:srgbClr val="FDE9F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Сочинение 1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1. «Недаром помнит вся Россия…» (200-летний юбилей М.Ю. Лермонтова)</a:t>
            </a:r>
            <a:b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2. Вопросы, заданные человечеству войной</a:t>
            </a:r>
            <a:b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3. Человек и природа в отечественной и мировой литературе</a:t>
            </a:r>
            <a:b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4. Спор поколений: вместе и врозь</a:t>
            </a:r>
            <a:b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5. Чем люди живы?</a:t>
            </a:r>
            <a:b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6116" y="1857340"/>
            <a:ext cx="2643206" cy="5000660"/>
          </a:xfrm>
          <a:prstGeom prst="roundRect">
            <a:avLst/>
          </a:prstGeom>
          <a:solidFill>
            <a:srgbClr val="FDE9F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Сочинение 2</a:t>
            </a: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Дом</a:t>
            </a:r>
          </a:p>
          <a:p>
            <a:pPr marL="342900" indent="-342900">
              <a:buAutoNum type="arabicPeriod"/>
            </a:pPr>
            <a:endParaRPr lang="ru-RU" b="1" dirty="0" smtClean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Путь</a:t>
            </a:r>
          </a:p>
          <a:p>
            <a:pPr marL="342900" indent="-342900">
              <a:buAutoNum type="arabicPeriod"/>
            </a:pPr>
            <a:endParaRPr lang="ru-RU" b="1" dirty="0" smtClean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Время</a:t>
            </a:r>
          </a:p>
          <a:p>
            <a:pPr marL="342900" indent="-342900">
              <a:buAutoNum type="arabicPeriod"/>
            </a:pPr>
            <a:endParaRPr lang="ru-RU" b="1" dirty="0" smtClean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Любовь</a:t>
            </a:r>
          </a:p>
          <a:p>
            <a:pPr marL="342900" indent="-342900">
              <a:buAutoNum type="arabicPeriod"/>
            </a:pPr>
            <a:endParaRPr lang="ru-RU" b="1" dirty="0" smtClean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Год литературы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72198" y="1857364"/>
            <a:ext cx="2928926" cy="5000636"/>
          </a:xfrm>
          <a:prstGeom prst="roundRect">
            <a:avLst/>
          </a:prstGeom>
          <a:solidFill>
            <a:srgbClr val="FDE9F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Сочинение 3</a:t>
            </a: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1.Разум и чувство</a:t>
            </a:r>
          </a:p>
          <a:p>
            <a:endParaRPr lang="ru-RU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2. Честь и бесчестие</a:t>
            </a:r>
          </a:p>
          <a:p>
            <a:endParaRPr lang="ru-RU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3.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Победа и поражение</a:t>
            </a:r>
          </a:p>
          <a:p>
            <a:endParaRPr lang="ru-RU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4.Опыт и ошибки</a:t>
            </a:r>
          </a:p>
          <a:p>
            <a:endParaRPr lang="ru-RU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5. Дружба и вражда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Развернутая стрелка 12"/>
          <p:cNvSpPr/>
          <p:nvPr/>
        </p:nvSpPr>
        <p:spPr>
          <a:xfrm>
            <a:off x="2000232" y="1643050"/>
            <a:ext cx="2000264" cy="428628"/>
          </a:xfrm>
          <a:prstGeom prst="uturn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звернутая стрелка 13"/>
          <p:cNvSpPr/>
          <p:nvPr/>
        </p:nvSpPr>
        <p:spPr>
          <a:xfrm>
            <a:off x="5072066" y="1643050"/>
            <a:ext cx="2000264" cy="428628"/>
          </a:xfrm>
          <a:prstGeom prst="uturn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86874" cy="10001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B4263A"/>
                </a:solidFill>
                <a:latin typeface="Arial Black" pitchFamily="34" charset="0"/>
              </a:rPr>
              <a:t>Примерная структура итогового сочинения</a:t>
            </a:r>
            <a:endParaRPr lang="ru-RU" sz="2400" dirty="0">
              <a:solidFill>
                <a:srgbClr val="B4263A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Итоговое сочинение должно быть логичным, последовательным и с тщательно продуманной композицией.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Чтобы оно соответствовало данным требованиям, его необходимо писать по определенному плану (структуре)</a:t>
            </a:r>
            <a:r>
              <a:rPr lang="ru-RU" b="1" dirty="0" smtClean="0"/>
              <a:t>. </a:t>
            </a:r>
          </a:p>
          <a:p>
            <a:r>
              <a:rPr lang="ru-RU" b="1" dirty="0" smtClean="0">
                <a:solidFill>
                  <a:srgbClr val="B4263A"/>
                </a:solidFill>
              </a:rPr>
              <a:t>Классическая структура сочинения выглядит так: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Вступление;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Основная часть: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тезис №1 + аргумент;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тезис №2 + аргумент;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тезис №3 + аргумент.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Заключение. </a:t>
            </a:r>
          </a:p>
          <a:p>
            <a:r>
              <a:rPr lang="ru-RU" b="1" dirty="0" smtClean="0">
                <a:solidFill>
                  <a:srgbClr val="B4263A"/>
                </a:solidFill>
              </a:rPr>
              <a:t>Важно помнить, что основная часть сочинения должна быть больше по объему, чем вместе взятые вступление и заключение.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Тезис может быть только один, если этого достаточно для раскрытия темы и достижения необходимого количества слов в тексте.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Однако педагоги отмечают, что лучше всего формулировать две пары «тезис + аргумент».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43998" cy="10001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Как готовиться к итоговому сочинению – рекомендации педагогов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1714488"/>
            <a:ext cx="8786874" cy="5000660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rgbClr val="B4563C"/>
                </a:solidFill>
              </a:rPr>
              <a:t>Учителя не устают твердить, что итоговое сочинение </a:t>
            </a:r>
            <a:r>
              <a:rPr lang="ru-RU" sz="2400" b="1" dirty="0" smtClean="0"/>
              <a:t>–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это крайне важный экзамен, без сдачи которого о ЕГЭ и, соответственно, поступлении в ВУЗ можно забыть.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Поэтому готовиться к нему нужно заранее, а не откладывать на последний момент.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подготовку необходимо включить чтение произведений мировой и российской литературы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Итоговое сочинение отражает, как хорошо ученик владеет коммуникативными навыками и умеет ли он излагать собственные мысли. </a:t>
            </a:r>
          </a:p>
          <a:p>
            <a:r>
              <a:rPr lang="ru-RU" sz="2400" b="1" dirty="0" smtClean="0">
                <a:solidFill>
                  <a:srgbClr val="B4263A"/>
                </a:solidFill>
              </a:rPr>
              <a:t>Чтение, как ничто другое, способствует обогащению словарного запаса, к тому же, произведения зарубежных и российских авторов необходимо использовать в сочинении, поэтому при подготовке экзамену нужно читать, читать и еще раз читать.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Темы итогового сочинения 2017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861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Перечень из 5 тем для итогового сочинения утверждает </a:t>
            </a:r>
            <a:r>
              <a:rPr lang="ru-RU" sz="2000" b="1" dirty="0" err="1" smtClean="0">
                <a:solidFill>
                  <a:srgbClr val="0070C0"/>
                </a:solidFill>
              </a:rPr>
              <a:t>Рособнадзор</a:t>
            </a:r>
            <a:r>
              <a:rPr lang="ru-RU" sz="2000" b="1" dirty="0" smtClean="0">
                <a:solidFill>
                  <a:srgbClr val="0070C0"/>
                </a:solidFill>
              </a:rPr>
              <a:t> отдельно для каждого часового пояса РФ и публикует их за 15 минут до начала экзамена на специальных сайтах.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Таким образом, заранее узнать, какими точно будут темы, невозможно.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Однако готовиться к экзамену ученикам предстоит вовсе не вслепую, поскольку еще в начале учебного года оглашаются тематические направления будущих тем. </a:t>
            </a:r>
          </a:p>
          <a:p>
            <a:r>
              <a:rPr lang="ru-RU" sz="2000" b="1" dirty="0" smtClean="0">
                <a:solidFill>
                  <a:srgbClr val="B4263A"/>
                </a:solidFill>
              </a:rPr>
              <a:t>Это позволяет выпускникам подобрать литературный материал, который они будут использовать для аргументации. </a:t>
            </a:r>
            <a:endParaRPr lang="ru-RU" sz="2000" b="1" dirty="0">
              <a:solidFill>
                <a:srgbClr val="B4263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Требования к ученикам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5360114"/>
          </a:xfrm>
        </p:spPr>
        <p:txBody>
          <a:bodyPr>
            <a:normAutofit fontScale="92500"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Поскольку итоговое сочинение отражает уровень грамотности ученика и его умение оперировать имеющейся информацией, то очень важно, чтобы он написал его самостоятельно.</a:t>
            </a:r>
          </a:p>
          <a:p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rgbClr val="B4263A"/>
                </a:solidFill>
              </a:rPr>
              <a:t>На экзамене строго пресекаются все попытки к списыванию и использованию запрещенных вспомогательных материалов. Правилами проведения испытания четко регламентировано, что можно и чего нельзя делать при написании сочинения. 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Так, на рабочем столе ученика должны находиться только: </a:t>
            </a:r>
            <a:r>
              <a:rPr lang="ru-RU" sz="1800" b="1" dirty="0" smtClean="0">
                <a:solidFill>
                  <a:srgbClr val="B4263A"/>
                </a:solidFill>
              </a:rPr>
              <a:t>ручка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 с чернилами черного цвета (тип ручки выпускник может выбирать по собственному усмотрению); </a:t>
            </a:r>
            <a:r>
              <a:rPr lang="ru-RU" sz="1800" b="1" dirty="0" smtClean="0">
                <a:solidFill>
                  <a:srgbClr val="C00000"/>
                </a:solidFill>
              </a:rPr>
              <a:t>документ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, подтверждающий личность; </a:t>
            </a:r>
            <a:r>
              <a:rPr lang="ru-RU" sz="1800" b="1" dirty="0" smtClean="0">
                <a:solidFill>
                  <a:srgbClr val="C00000"/>
                </a:solidFill>
              </a:rPr>
              <a:t>орфографический словарь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, который выдают члены комиссии; </a:t>
            </a:r>
            <a:r>
              <a:rPr lang="ru-RU" sz="1800" b="1" dirty="0" smtClean="0">
                <a:solidFill>
                  <a:srgbClr val="B4263A"/>
                </a:solidFill>
              </a:rPr>
              <a:t>при необходимости лекарства, вода или питание.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При написании сочинения строго воспрещается пользоваться мобильным телефоном или другими средствами связи, заметками, справочными материалами, художественными произведениями, одним словом всем, что не входит в вышеуказанный список. 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Также нельзя выносить темы сочинения за пределы аудитории. Нарушение данных правил влечет за собой автоматический «незачет» по экзамену. 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8992" y="6143644"/>
            <a:ext cx="5572164" cy="7143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Вооружены –  а значит, </a:t>
            </a:r>
            <a:r>
              <a:rPr lang="ru-RU" b="1" dirty="0" smtClean="0">
                <a:solidFill>
                  <a:srgbClr val="C00000"/>
                </a:solidFill>
              </a:rPr>
              <a:t>НЕ  ОПАСНЫ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!!!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Запомни, идущий на экзамен!!!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299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Итоговое сочинение – это полноценный и очень важный экзамен, который традиционно длится 3 часа 55 минут и оценивается по системе «зачет/незачет».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Минимальный объем работы составляет 250 слов, рекомендованный – не менее 350 слов.</a:t>
            </a:r>
            <a:r>
              <a:rPr lang="ru-RU" b="1" dirty="0" smtClean="0"/>
              <a:t>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Для успешной сдачи испытания, сочинение должно отвечать пяти основным критериям: </a:t>
            </a:r>
          </a:p>
          <a:p>
            <a:r>
              <a:rPr lang="ru-RU" b="1" dirty="0" smtClean="0">
                <a:solidFill>
                  <a:srgbClr val="B4263A"/>
                </a:solidFill>
              </a:rPr>
              <a:t>соответствие заданной теме; </a:t>
            </a:r>
          </a:p>
          <a:p>
            <a:r>
              <a:rPr lang="ru-RU" b="1" dirty="0" smtClean="0">
                <a:solidFill>
                  <a:srgbClr val="B4263A"/>
                </a:solidFill>
              </a:rPr>
              <a:t>аргументированность с опорой на литературный материал; </a:t>
            </a:r>
          </a:p>
          <a:p>
            <a:r>
              <a:rPr lang="ru-RU" b="1" dirty="0" smtClean="0">
                <a:solidFill>
                  <a:srgbClr val="B4263A"/>
                </a:solidFill>
              </a:rPr>
              <a:t>высокое качество речи; </a:t>
            </a:r>
          </a:p>
          <a:p>
            <a:r>
              <a:rPr lang="ru-RU" b="1" dirty="0" smtClean="0">
                <a:solidFill>
                  <a:srgbClr val="B4263A"/>
                </a:solidFill>
              </a:rPr>
              <a:t>логичность и композиция рассуждений; </a:t>
            </a:r>
          </a:p>
          <a:p>
            <a:r>
              <a:rPr lang="ru-RU" b="1" dirty="0" smtClean="0">
                <a:solidFill>
                  <a:srgbClr val="B4263A"/>
                </a:solidFill>
              </a:rPr>
              <a:t>грамотность.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Основными считаются критерии «1» и «2», если сочинение не будет соответствовать хотя бы одному из них, то по нему будет выставлен «незачет».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«Зачет» обеспечит работа, отвечающая двум главным критериям («1» и «2») и как минимум одному из остальных.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Если ученик, все же, получит «незачет», то у него будет возможность пересдать экзамен немного позднее.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 написанию итогового сочинения также могут допускаться выпускники более ранних лет, которые готовятся к вступлению в ВУЗы.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Где искать информацию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60114"/>
          </a:xfrm>
        </p:spPr>
        <p:txBody>
          <a:bodyPr>
            <a:normAutofit/>
          </a:bodyPr>
          <a:lstStyle/>
          <a:p>
            <a:r>
              <a:rPr lang="ru-RU" dirty="0" smtClean="0"/>
              <a:t>Источник: </a:t>
            </a:r>
            <a:r>
              <a:rPr lang="ru-RU" dirty="0" smtClean="0">
                <a:hlinkClick r:id="rId2"/>
              </a:rPr>
              <a:t>http://god2017.com/novosti/itogovoe-sochinenie-po-literature-v-2017-godu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sochinenie11.ru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Сайт «Могу писать»</a:t>
            </a:r>
          </a:p>
          <a:p>
            <a:r>
              <a:rPr lang="ru-RU" dirty="0" smtClean="0"/>
              <a:t>Сайт «ФИПИ»</a:t>
            </a:r>
          </a:p>
          <a:p>
            <a:r>
              <a:rPr lang="en-US" dirty="0" smtClean="0">
                <a:hlinkClick r:id="rId3"/>
              </a:rPr>
              <a:t>https://youtu.be/rE1VZSt3Itw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дом\Desktop\a908tRwjPM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285992"/>
            <a:ext cx="1127124" cy="1127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B4263A"/>
                </a:solidFill>
                <a:latin typeface="Arial Black" pitchFamily="34" charset="0"/>
              </a:rPr>
              <a:t>Пособия-помощники </a:t>
            </a:r>
            <a:endParaRPr lang="ru-RU" b="1" dirty="0">
              <a:solidFill>
                <a:srgbClr val="B4263A"/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дом\Desktop\book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857364"/>
            <a:ext cx="2658821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дом\Desktop\book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2738804" cy="4343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C:\Users\дом\Desktop\book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857364"/>
            <a:ext cx="2500330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B4263A"/>
                </a:solidFill>
                <a:latin typeface="Arial Black" pitchFamily="34" charset="0"/>
              </a:rPr>
              <a:t>Несколько  советов</a:t>
            </a:r>
            <a:endParaRPr lang="ru-RU" sz="2800" b="1" dirty="0">
              <a:solidFill>
                <a:srgbClr val="B4263A"/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1214422"/>
            <a:ext cx="2643206" cy="20717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Разберитесь в структуре сочинения: не путайте с сочинением ЕГЭ (есть, конечно, общее!!!)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4143380"/>
            <a:ext cx="2643206" cy="20717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Интернет станет другом, если вы будете читать полезную информацию о сочинении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1071546"/>
            <a:ext cx="2643206" cy="207170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Не откладывай на завтра то, что можно сделать сегодня…</a:t>
            </a:r>
            <a:endParaRPr lang="ru-RU" sz="1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Начните читать и делать выписки. </a:t>
            </a:r>
          </a:p>
          <a:p>
            <a:pPr algn="ctr"/>
            <a:endParaRPr lang="ru-RU" sz="1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Делайте это каждый день. 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00298" y="3000372"/>
            <a:ext cx="2643206" cy="2071702"/>
          </a:xfrm>
          <a:prstGeom prst="roundRect">
            <a:avLst/>
          </a:prstGeom>
          <a:solidFill>
            <a:srgbClr val="FD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Распечатайте таблицы разновидностей грамматических и речевых ошибок (пригодится и на ЕГЭ!)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6512" y="1071546"/>
            <a:ext cx="2643206" cy="20717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B4263A"/>
                </a:solidFill>
              </a:rPr>
              <a:t>Пишите сочинения в течение всего года: и для первого экзамена, и для ЕГЭ.</a:t>
            </a:r>
            <a:endParaRPr lang="ru-RU" sz="1600" b="1" dirty="0">
              <a:solidFill>
                <a:srgbClr val="B4263A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57950" y="3000372"/>
            <a:ext cx="2643206" cy="20717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Активнее работайте на уроках литературы, не бойтесь  высказывать собственное мнение: это всегда интересно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43372" y="4786298"/>
            <a:ext cx="2643206" cy="2071702"/>
          </a:xfrm>
          <a:prstGeom prst="roundRect">
            <a:avLst/>
          </a:prstGeom>
          <a:solidFill>
            <a:srgbClr val="E5F5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88365B"/>
                </a:solidFill>
              </a:rPr>
              <a:t>Читайте внимательно исправления учителя, анализируйте, уточняйте, исправляйте. Главное – не будьте к себе равнодушны. </a:t>
            </a:r>
            <a:endParaRPr lang="ru-RU" sz="1400" b="1" dirty="0">
              <a:solidFill>
                <a:srgbClr val="88365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дом\Desktop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ом\Desktop\566470869fc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407959" cy="6305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15436" cy="71438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Как всё начиналось…</a:t>
            </a:r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500702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1. «Недаром помнит вся Россия…» </a:t>
            </a:r>
            <a:r>
              <a:rPr lang="ru-RU" b="1" dirty="0" smtClean="0">
                <a:solidFill>
                  <a:srgbClr val="002060"/>
                </a:solidFill>
              </a:rPr>
              <a:t>(200-летний юбилей М.Ю. Лермонтова)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Темы сочинений, сформулированные на материале творчества М.Ю. Лермонтова, нацеливают на размышления о своеобразии творчества М.Ю. Лермонтова, особенностях проблематики его произведений, специфике художественной картины мира, характерных чертах </a:t>
            </a:r>
            <a:r>
              <a:rPr lang="ru-RU" b="1" dirty="0" err="1" smtClean="0">
                <a:solidFill>
                  <a:srgbClr val="002060"/>
                </a:solidFill>
              </a:rPr>
              <a:t>лермонтовского</a:t>
            </a:r>
            <a:r>
              <a:rPr lang="ru-RU" b="1" dirty="0" smtClean="0">
                <a:solidFill>
                  <a:srgbClr val="002060"/>
                </a:solidFill>
              </a:rPr>
              <a:t> героя и т.п.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2. Вопросы, заданные человечеству войной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Темы данного направления ориентируют обучающихся на размышления о причинах войны, влиянии войны на судьбу человека и страны, о нравственном выборе человека на войне (с опорой на произведения отечественной и мировой литературы).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3. Человек и природа в отечественной и мировой литературе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Темы, сформулированные на основе указанной проблематики, позволяют поразмышлять над эстетическими, экологическими, социальными и др. аспектами взаимодействия человека и природы.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4. Спор поколений: вместе и врозь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Темы данного направления нацеливают на рассуждение о семейных ценностях, о различных гранях проблемы взаимоотношений между поколениями: психологической, социальной, нравственной и т.п. (с опорой на произведения отечественной и мировой литературы).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5. Чем люди живы?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Темы данного направления предполагают рассуждение о ценностных ориентирах человека и человечества, об этико-нравственных, философских, социальных аспектах бытия (на материале отечественной и мировой литературы).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572396" y="214290"/>
            <a:ext cx="1357322" cy="1057276"/>
          </a:xfrm>
          <a:prstGeom prst="ellipse">
            <a:avLst/>
          </a:prstGeom>
          <a:solidFill>
            <a:srgbClr val="FDE7F5"/>
          </a:solidFill>
          <a:ln>
            <a:solidFill>
              <a:srgbClr val="B45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2014 - 2015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M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2732"/>
            <a:ext cx="9144000" cy="6425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\Desktop\img7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5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\Desktop\img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7"/>
            <a:ext cx="9144000" cy="6393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401080" cy="1500198"/>
          </a:xfrm>
          <a:solidFill>
            <a:srgbClr val="FDE7F5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Напутствие выпускнику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325112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660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B4263A"/>
                </a:solidFill>
              </a:rPr>
              <a:t>Не нужно сильно волноваться,</a:t>
            </a:r>
            <a:br>
              <a:rPr lang="ru-RU" b="1" dirty="0" smtClean="0">
                <a:solidFill>
                  <a:srgbClr val="B4263A"/>
                </a:solidFill>
              </a:rPr>
            </a:br>
            <a:r>
              <a:rPr lang="ru-RU" b="1" dirty="0" smtClean="0">
                <a:solidFill>
                  <a:srgbClr val="B4263A"/>
                </a:solidFill>
              </a:rPr>
              <a:t>Бояться и переживать.</a:t>
            </a:r>
            <a:br>
              <a:rPr lang="ru-RU" b="1" dirty="0" smtClean="0">
                <a:solidFill>
                  <a:srgbClr val="B4263A"/>
                </a:solidFill>
              </a:rPr>
            </a:br>
            <a:r>
              <a:rPr lang="ru-RU" b="1" dirty="0" smtClean="0">
                <a:solidFill>
                  <a:srgbClr val="B4263A"/>
                </a:solidFill>
              </a:rPr>
              <a:t>Я верю, стоит постараться</a:t>
            </a:r>
            <a:br>
              <a:rPr lang="ru-RU" b="1" dirty="0" smtClean="0">
                <a:solidFill>
                  <a:srgbClr val="B4263A"/>
                </a:solidFill>
              </a:rPr>
            </a:br>
            <a:r>
              <a:rPr lang="ru-RU" b="1" dirty="0" smtClean="0">
                <a:solidFill>
                  <a:srgbClr val="B4263A"/>
                </a:solidFill>
              </a:rPr>
              <a:t>И сдашь экзамен ты на «пять»!</a:t>
            </a:r>
            <a:br>
              <a:rPr lang="ru-RU" b="1" dirty="0" smtClean="0">
                <a:solidFill>
                  <a:srgbClr val="B4263A"/>
                </a:solidFill>
              </a:rPr>
            </a:br>
            <a:r>
              <a:rPr lang="ru-RU" b="1" dirty="0" smtClean="0">
                <a:solidFill>
                  <a:srgbClr val="B4263A"/>
                </a:solidFill>
              </a:rPr>
              <a:t/>
            </a:r>
            <a:br>
              <a:rPr lang="ru-RU" b="1" dirty="0" smtClean="0">
                <a:solidFill>
                  <a:srgbClr val="B4263A"/>
                </a:solidFill>
              </a:rPr>
            </a:br>
            <a:endParaRPr lang="ru-RU" b="1" dirty="0">
              <a:solidFill>
                <a:srgbClr val="B4263A"/>
              </a:solidFill>
            </a:endParaRPr>
          </a:p>
        </p:txBody>
      </p:sp>
      <p:pic>
        <p:nvPicPr>
          <p:cNvPr id="1027" name="Picture 3" descr="C:\Users\дом\Desktop\fi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72008"/>
            <a:ext cx="1439367" cy="1928802"/>
          </a:xfrm>
          <a:prstGeom prst="rect">
            <a:avLst/>
          </a:prstGeom>
          <a:noFill/>
        </p:spPr>
      </p:pic>
      <p:pic>
        <p:nvPicPr>
          <p:cNvPr id="1028" name="Picture 4" descr="C:\Users\дом\Desktop\ris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1181093" cy="1501389"/>
          </a:xfrm>
          <a:prstGeom prst="rect">
            <a:avLst/>
          </a:prstGeom>
          <a:noFill/>
        </p:spPr>
      </p:pic>
      <p:pic>
        <p:nvPicPr>
          <p:cNvPr id="11" name="Picture 5" descr="C:\Users\дом\Desktop\image186656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500570"/>
            <a:ext cx="2133600" cy="1704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15436" cy="71438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Потом  продолжалось…</a:t>
            </a:r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500702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1.«Время»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 – направление ориентировано на широкое осмысление времени как исторической и философской категории, воспринимаемой во взаимодействии сиюминутного и вечного, реального и воображаемого, личного и всеобщего, прошлого и будущего. В центре рассуждения – человек и время, общество и эпоха.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2.«Дом» 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– направление нацелено на размышление о доме как важнейшей ценности бытия, уходящей корнями в далекое прошлое и продолжающей оставаться нравственной опорой в жизни сегодняшней. Многозначное понятие «дом» позволяет говорить о единстве малого и большого, соотношении материального и духовного, внешнего и внутреннего.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3.«Любовь» 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– направление дает возможность посмотреть на любовь с различных позиций: родителей и детей, мужчины и женщины, человека и окружающего его мира. Речь пойдет о любви как явлении высоком, облагораживающем и возвышающем человека, о её светлых и трагических сторонах.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4.«Путь»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 – направление актуализирует  конкретное и символическое значение понятия «путь», нацеливая на нравственное и философское его осмысление. Диапазон размышлений широк: от дорожных впечатлений к раздумьям о судьбе человека, образе его жизни, выборе цели и средств ее достижения.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5.«Год литературы» 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– направление, с одной стороны, связано с проводимым в 2015 году в России чествованием литературы как величайшего культурного феномена, с другой – обращено к читателю, проживающему очередной год своей жизни с книгой в руках. Широта данной тематики требует от выпускника наличия определенного читательского кругозора и умения рассуждать о большой литературе.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572396" y="214290"/>
            <a:ext cx="1357322" cy="1057276"/>
          </a:xfrm>
          <a:prstGeom prst="ellipse">
            <a:avLst/>
          </a:prstGeom>
          <a:solidFill>
            <a:srgbClr val="FDE7F5"/>
          </a:solidFill>
          <a:ln>
            <a:solidFill>
              <a:srgbClr val="B45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2015 - 2016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42942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Что  есть  сегодня…</a:t>
            </a:r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«Разум и чувство».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предполагает раздумье о разуме и чувстве как двух важнейших составляющих внутреннего мира человека, которые влияют на его устремления и поступки. Разум и чувство могут быть рассмотрены как в гармоническом единстве, так и в сложном противоборстве, составляющем внутренний конфликт личности.</a:t>
            </a:r>
            <a:b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разума и чувства интересна для писателей разных культур и эпох: герои литературных произведений нередко оказываются перед выбором между велением чувства и подсказкой разума.</a:t>
            </a:r>
          </a:p>
          <a:p>
            <a:endParaRPr lang="ru-RU" sz="1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«Честь и бесчестие». 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основе направления лежат полярные понятия, связанные с выбором человека: быть верным голосу совести, следовать моральным принципам или идти путем предательства, лжи и лицемерия.</a:t>
            </a:r>
            <a:b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Многие писатели сосредотачивали внимание на изображении разных проявлений человека: от верности нравственным правилам до различных форм компромисса с совестью, вплоть до глубокого морального падения личности.</a:t>
            </a:r>
          </a:p>
          <a:p>
            <a:endParaRPr lang="ru-RU" sz="1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«Победа и поражение».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позволяет размышлять о победе и поражении в разных аспектах: социально-историческом, нравственно-философском, психологическом. Рассуждение может быть связано как с внешними конфликтными событиями в жизни человека, страны, мира, так и с внутренней борьбой человека с самим собой, ее причинами и результатами.</a:t>
            </a:r>
            <a:b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литературных произведениях нередко показана неоднозначность и относительность понятий «победа» и «поражение» в разных исторических условиях и жизненных ситуациях.</a:t>
            </a:r>
          </a:p>
          <a:p>
            <a:endParaRPr lang="ru-RU" sz="1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«Опыт и ошибки». 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направления возможны рассуждения о ценности духовного и практического опыта отдельной личности, народа, человечества в целом, о цене ошибок на пути познания мира, обретения жизненного опыта.</a:t>
            </a:r>
            <a:b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 часто заставляет задуматься о взаимосвязи опыта и ошибок: об опыте, предотвращающем ошибки, об ошибках, без которых невозможно движение по жизненному пути, и об ошибках непоправимых, трагических.</a:t>
            </a:r>
          </a:p>
          <a:p>
            <a:endParaRPr lang="ru-RU" sz="1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«Дружба и вражда». 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нацеливает на рассуждение о ценности человеческой дружбы, о путях достижения взаимопонимания между отдельными людьми, их сообществами и даже целыми народами, а также об истоках и последствиях вражды между ними.</a:t>
            </a:r>
            <a:b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многих литературных произведений связано с теплотой человеческих отношений или неприязнью людей, с перерастанием дружбы во вражду или наоборот, с изображением человека, способного или не способного ценить дружбу, умеющего преодолевать конфликты или сеющего вражду.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43834" y="0"/>
            <a:ext cx="1357322" cy="857232"/>
          </a:xfrm>
          <a:prstGeom prst="ellipse">
            <a:avLst/>
          </a:prstGeom>
          <a:solidFill>
            <a:srgbClr val="FDE7F5"/>
          </a:solidFill>
          <a:ln>
            <a:solidFill>
              <a:srgbClr val="B45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2016 - 2017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857232"/>
            <a:ext cx="8543956" cy="1214446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chemeClr val="bg1"/>
                </a:solidFill>
                <a:latin typeface="Arial Black" pitchFamily="34" charset="0"/>
              </a:rPr>
              <a:t>Даты проведения  Итогового сочинения </a:t>
            </a:r>
            <a:br>
              <a:rPr lang="ru-RU" sz="31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Arial Black" pitchFamily="34" charset="0"/>
              </a:rPr>
              <a:t>в 2016-2017 учебном году </a:t>
            </a:r>
            <a:r>
              <a:rPr lang="ru-RU" sz="31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31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→ 7 декабря 2016. 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→ 1 февраля 2017. 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→ 3 мая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368063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Источник: http://www.ctege.info/itogovoe-sochinenie-2017/napravleniya-tem-itogovogo-sochineniya-2016/2017.html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Источник: http://www.ctege.info/itogovoe-sochinenie-2017/napravleniya-tem-itogovogo-sochineniya-2016/2017.html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дом\Desktop\doc6ayob92k7g113xj8p30b_800_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214818"/>
            <a:ext cx="3235625" cy="2414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928694"/>
          </a:xfrm>
          <a:solidFill>
            <a:srgbClr val="FFFFF3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Ещё раз об особенностях сочинения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Итоговое сочинение, с одной стороны, носит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надпредметный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характер, то есть нацелено на проверку общих речевых компетенций обучающегося, выявление уровня его речевой культуры, оценку умения выпускника рассуждать по избранной теме, аргументировать свою позицию. С другой стороны, оно является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литературоцентричным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, так как содержит требование построения аргументации с обязательной опорой на литературный материал. Каждое тематическое направление включает два понятия, по преимуществу полярных. </a:t>
            </a: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Такой подход позволяет создавать разнообразные формулировки конкретных тем сочинений и расширяет возможности выпускников в выборе литературного материала для построения аргументации. </a:t>
            </a: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 соответствии с указанными тематическими направлениями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Рособрнадзор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организует разработку закрытого перечня тем итогового сочинений 2016/17 учебного года и проводит их комплектацию по часовым поясам. </a:t>
            </a: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Комплект будет включать 5 тем сочинений из закрытого перечня (по одной теме от каждого общего тематического направления).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1156</TotalTime>
  <Words>4091</Words>
  <Application>Microsoft Office PowerPoint</Application>
  <PresentationFormat>Экран (4:3)</PresentationFormat>
  <Paragraphs>531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Городская</vt:lpstr>
      <vt:lpstr>Итоговое сочинение  3 </vt:lpstr>
      <vt:lpstr>Главный по сочинению!</vt:lpstr>
      <vt:lpstr> Даты проведения  Итогового сочинения  в 2016-2017 учебном году  </vt:lpstr>
      <vt:lpstr>Эволюция тематических направлений</vt:lpstr>
      <vt:lpstr>Как всё начиналось…</vt:lpstr>
      <vt:lpstr>Потом  продолжалось…</vt:lpstr>
      <vt:lpstr>Что  есть  сегодня…</vt:lpstr>
      <vt:lpstr> Даты проведения  Итогового сочинения  в 2016-2017 учебном году  </vt:lpstr>
      <vt:lpstr>Ещё раз об особенностях сочинения</vt:lpstr>
      <vt:lpstr>Что ждут от ученика</vt:lpstr>
      <vt:lpstr>Презентация PowerPoint</vt:lpstr>
      <vt:lpstr>Вернёмся к направлениям  2016 – 2017 года</vt:lpstr>
      <vt:lpstr>Возможно, это подсказка…</vt:lpstr>
      <vt:lpstr>Обратимся к литературоведению</vt:lpstr>
      <vt:lpstr>1. «Разум и чувство»</vt:lpstr>
      <vt:lpstr>Афоризмы</vt:lpstr>
      <vt:lpstr>Презентация PowerPoint</vt:lpstr>
      <vt:lpstr>Литература  в  помощь</vt:lpstr>
      <vt:lpstr>Возможные формулировки  тем </vt:lpstr>
      <vt:lpstr>2. «Честь и бесчестие»</vt:lpstr>
      <vt:lpstr>Афоризмы</vt:lpstr>
      <vt:lpstr>Презентация PowerPoint</vt:lpstr>
      <vt:lpstr>Литература  в  помощь</vt:lpstr>
      <vt:lpstr>Возможные формулировки  тем </vt:lpstr>
      <vt:lpstr>3. «Победа и поражение»</vt:lpstr>
      <vt:lpstr>Афоризмы</vt:lpstr>
      <vt:lpstr>Презентация PowerPoint</vt:lpstr>
      <vt:lpstr>Литература в помощь</vt:lpstr>
      <vt:lpstr>Возможные формулировки  тем </vt:lpstr>
      <vt:lpstr>4. «Опыт и ошибки»</vt:lpstr>
      <vt:lpstr>Афоризмы</vt:lpstr>
      <vt:lpstr>Презентация PowerPoint</vt:lpstr>
      <vt:lpstr>Литература  в  помощь</vt:lpstr>
      <vt:lpstr>Возможные формулировки  тем </vt:lpstr>
      <vt:lpstr>5. «Дружба и вражда»</vt:lpstr>
      <vt:lpstr>Афоризмы</vt:lpstr>
      <vt:lpstr>Презентация PowerPoint</vt:lpstr>
      <vt:lpstr>Литература в помощь</vt:lpstr>
      <vt:lpstr>Возможные формулировки  тем </vt:lpstr>
      <vt:lpstr>Примерная структура итогового сочинения</vt:lpstr>
      <vt:lpstr>Как готовиться к итоговому сочинению – рекомендации педагогов</vt:lpstr>
      <vt:lpstr>Темы итогового сочинения 2017</vt:lpstr>
      <vt:lpstr>Требования к ученикам</vt:lpstr>
      <vt:lpstr>Запомни, идущий на экзамен!!!</vt:lpstr>
      <vt:lpstr>Где искать информацию</vt:lpstr>
      <vt:lpstr>Пособия-помощники </vt:lpstr>
      <vt:lpstr>Несколько  советов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Напутствие выпускнику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ЕленаНиколко</cp:lastModifiedBy>
  <cp:revision>249</cp:revision>
  <dcterms:created xsi:type="dcterms:W3CDTF">2016-07-10T05:47:38Z</dcterms:created>
  <dcterms:modified xsi:type="dcterms:W3CDTF">2016-09-27T10:35:47Z</dcterms:modified>
</cp:coreProperties>
</file>