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4"/>
  </p:notesMasterIdLst>
  <p:sldIdLst>
    <p:sldId id="266" r:id="rId2"/>
    <p:sldId id="320" r:id="rId3"/>
    <p:sldId id="258" r:id="rId4"/>
    <p:sldId id="324" r:id="rId5"/>
    <p:sldId id="309" r:id="rId6"/>
    <p:sldId id="317" r:id="rId7"/>
    <p:sldId id="326" r:id="rId8"/>
    <p:sldId id="329" r:id="rId9"/>
    <p:sldId id="330" r:id="rId10"/>
    <p:sldId id="331" r:id="rId11"/>
    <p:sldId id="327" r:id="rId12"/>
    <p:sldId id="32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221BA5"/>
    <a:srgbClr val="42487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AB3E0-5C53-43DD-A5A8-87C09BA93162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0BA490-CE71-4F24-814E-34F7D6A9153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1443D-91E2-4E2B-90A1-F2F07A0BF853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5F571-41A3-48E7-93A9-CF9D5F383D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1443D-91E2-4E2B-90A1-F2F07A0BF853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5F571-41A3-48E7-93A9-CF9D5F383D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1443D-91E2-4E2B-90A1-F2F07A0BF853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5F571-41A3-48E7-93A9-CF9D5F383D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1443D-91E2-4E2B-90A1-F2F07A0BF853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5F571-41A3-48E7-93A9-CF9D5F383D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1443D-91E2-4E2B-90A1-F2F07A0BF853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5F571-41A3-48E7-93A9-CF9D5F383D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1443D-91E2-4E2B-90A1-F2F07A0BF853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5F571-41A3-48E7-93A9-CF9D5F383D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1443D-91E2-4E2B-90A1-F2F07A0BF853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5F571-41A3-48E7-93A9-CF9D5F383D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1443D-91E2-4E2B-90A1-F2F07A0BF853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5F571-41A3-48E7-93A9-CF9D5F383D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1443D-91E2-4E2B-90A1-F2F07A0BF853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5F571-41A3-48E7-93A9-CF9D5F383D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1443D-91E2-4E2B-90A1-F2F07A0BF853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5F571-41A3-48E7-93A9-CF9D5F383D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1443D-91E2-4E2B-90A1-F2F07A0BF853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5F571-41A3-48E7-93A9-CF9D5F383D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1443D-91E2-4E2B-90A1-F2F07A0BF853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5F571-41A3-48E7-93A9-CF9D5F383D1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Мои документы\Мои рисунки\картинки\0a2446eea378dac32a93eb6b71162201.jpg"/>
          <p:cNvPicPr>
            <a:picLocks noChangeAspect="1" noChangeArrowheads="1"/>
          </p:cNvPicPr>
          <p:nvPr/>
        </p:nvPicPr>
        <p:blipFill>
          <a:blip r:embed="rId2" cstate="print">
            <a:lum bright="20000"/>
          </a:blip>
          <a:srcRect b="78125"/>
          <a:stretch>
            <a:fillRect/>
          </a:stretch>
        </p:blipFill>
        <p:spPr bwMode="auto">
          <a:xfrm>
            <a:off x="0" y="500042"/>
            <a:ext cx="9144000" cy="1285860"/>
          </a:xfrm>
          <a:prstGeom prst="rect">
            <a:avLst/>
          </a:prstGeom>
          <a:noFill/>
        </p:spPr>
      </p:pic>
      <p:sp>
        <p:nvSpPr>
          <p:cNvPr id="5" name="Rectangle 1"/>
          <p:cNvSpPr txBox="1">
            <a:spLocks noChangeArrowheads="1"/>
          </p:cNvSpPr>
          <p:nvPr/>
        </p:nvSpPr>
        <p:spPr>
          <a:xfrm>
            <a:off x="428596" y="2214554"/>
            <a:ext cx="8501122" cy="35004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kumimoji="0" lang="ru-RU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 Antiqua" pitchFamily="18" charset="0"/>
                <a:ea typeface="+mj-ea"/>
                <a:cs typeface="+mj-cs"/>
              </a:rPr>
              <a:t>Методическое сопровождение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 Antiqua" pitchFamily="18" charset="0"/>
                <a:ea typeface="+mj-ea"/>
                <a:cs typeface="+mj-cs"/>
              </a:rPr>
              <a:t/>
            </a:r>
            <a:b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 Antiqua" pitchFamily="18" charset="0"/>
                <a:ea typeface="+mj-ea"/>
                <a:cs typeface="+mj-cs"/>
              </a:rPr>
            </a:b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 Antiqua" pitchFamily="18" charset="0"/>
                <a:ea typeface="+mj-ea"/>
                <a:cs typeface="+mj-cs"/>
              </a:rPr>
              <a:t>введения 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ФГОС НОО обучающихся </a:t>
            </a:r>
          </a:p>
          <a:p>
            <a:pPr lvl="0" algn="ctr">
              <a:spcBef>
                <a:spcPct val="0"/>
              </a:spcBef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с ОВЗ и ФГОС образования обучающихся с умственной отсталостью (интеллектуальными нарушениями)</a:t>
            </a:r>
          </a:p>
          <a:p>
            <a:pPr lvl="0" algn="ctr">
              <a:spcBef>
                <a:spcPct val="0"/>
              </a:spcBef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kumimoji="0" lang="ru-RU" sz="36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 Antiqua" pitchFamily="18" charset="0"/>
                <a:ea typeface="+mj-ea"/>
                <a:cs typeface="+mj-cs"/>
              </a:rPr>
              <a:t>в </a:t>
            </a:r>
            <a:r>
              <a:rPr kumimoji="0" lang="ru-RU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 Antiqua" pitchFamily="18" charset="0"/>
                <a:ea typeface="+mj-ea"/>
                <a:cs typeface="+mj-cs"/>
              </a:rPr>
              <a:t>МОУ «Сейкинская СОШ»</a:t>
            </a:r>
            <a:endParaRPr kumimoji="0" lang="fi-FI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Book Antiqua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84" name="Rectangle 28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2571736" y="142852"/>
            <a:ext cx="43043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Times New Roman" pitchFamily="18" charset="0"/>
              </a:rPr>
              <a:t>П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Times New Roman" pitchFamily="18" charset="0"/>
              </a:rPr>
              <a:t>лан реализации проекта 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57158" y="928670"/>
          <a:ext cx="8643998" cy="5120640"/>
        </p:xfrm>
        <a:graphic>
          <a:graphicData uri="http://schemas.openxmlformats.org/drawingml/2006/table">
            <a:tbl>
              <a:tblPr/>
              <a:tblGrid>
                <a:gridCol w="2643206"/>
                <a:gridCol w="1214446"/>
                <a:gridCol w="1697012"/>
                <a:gridCol w="3089334"/>
              </a:tblGrid>
              <a:tr h="155957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Аналитическое сопровождение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1472" marR="61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106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Изучение образовательных потребностей обучающихся и родителей (законных представителей).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1472" marR="61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Май-июнь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1472" marR="61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Администрация 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1472" marR="61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Разработка и утверждение адаптированных образовательных программ.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1472" marR="61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15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Изучение мнения  родителей по вопросам реализации новых стандартов (анкетирование).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1472" marR="61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 течение года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1472" marR="61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Администрация, педагог-психолог, социальный педагог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1472" marR="61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Анализ выявленных проблем и их учёт при реализации 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ФГОС НОО для  обучающихся с ОВЗ и ФГОС образования обучающихся с умственной отсталостью (интеллектуальными нарушениями)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1472" marR="61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7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Диагностика образовательных потребностей и профессиональных затруднений педагогов.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1472" marR="61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 течение года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1472" marR="61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Администрация, педагог-психолог 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1472" marR="61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Анализ выявленных проблем и их учёт при организации методического сопровождения.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1472" marR="61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06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Организация внеурочной деятельности.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1472" marR="61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 течение года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1472" marR="61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Администрация, социально-педагогическая служба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1472" marR="61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Формирование модели психолого-педагогической поддержки образовательного процесса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1472" marR="614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Мои рисунки\картинки\0a2446eea378dac32a93eb6b71162201.jpg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 l="22655" r="22500" b="78125"/>
          <a:stretch>
            <a:fillRect/>
          </a:stretch>
        </p:blipFill>
        <p:spPr bwMode="auto">
          <a:xfrm>
            <a:off x="4686119" y="5500702"/>
            <a:ext cx="4457881" cy="1143008"/>
          </a:xfrm>
          <a:prstGeom prst="rect">
            <a:avLst/>
          </a:prstGeom>
          <a:noFill/>
        </p:spPr>
      </p:pic>
      <p:sp>
        <p:nvSpPr>
          <p:cNvPr id="45084" name="Rectangle 28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214282" y="214290"/>
            <a:ext cx="8572560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Times New Roman" pitchFamily="18" charset="0"/>
              </a:rPr>
              <a:t>Результаты: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280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ea typeface="Times New Roman" pitchFamily="18" charset="0"/>
            </a:endParaRPr>
          </a:p>
          <a:p>
            <a:pPr algn="just"/>
            <a:r>
              <a:rPr lang="ru-RU" sz="2000" i="1" dirty="0" smtClean="0">
                <a:latin typeface="Book Antiqua" pitchFamily="18" charset="0"/>
              </a:rPr>
              <a:t>1.Создание рабочей группы по сопровождению внедрения ФГОС НОО обучающихся с ОВЗ и ФГОС образования обучающихся с умственной отсталостью (интеллектуальными нарушениями).</a:t>
            </a:r>
          </a:p>
          <a:p>
            <a:pPr algn="just"/>
            <a:r>
              <a:rPr lang="ru-RU" sz="2000" i="1" dirty="0" smtClean="0">
                <a:latin typeface="Book Antiqua" pitchFamily="18" charset="0"/>
              </a:rPr>
              <a:t>2.Анализ проблемных точек, объема и характера (доработка, разработка заново, корректировка и пр.) необходимых изменений в существующее информационно-методическое оснащение, систему работы и потенциал образовательной организации (повышение квалификации, привлечение необходимых специалистов).</a:t>
            </a:r>
          </a:p>
          <a:p>
            <a:pPr algn="just"/>
            <a:r>
              <a:rPr lang="ru-RU" sz="2000" i="1" dirty="0" smtClean="0">
                <a:latin typeface="Book Antiqua" pitchFamily="18" charset="0"/>
              </a:rPr>
              <a:t>3.Разработка информационно-методических рекомендаций в соответствии с условиями реализации ФГОС НОО обучающихся с ОВЗ и ФГОС образования обучающихся с умственной отсталостью (интеллектуальными нарушениями).</a:t>
            </a:r>
          </a:p>
          <a:p>
            <a:pPr algn="just"/>
            <a:r>
              <a:rPr lang="ru-RU" sz="2000" i="1" dirty="0" smtClean="0">
                <a:latin typeface="Book Antiqua" pitchFamily="18" charset="0"/>
              </a:rPr>
              <a:t>4.Совершенствование профессиональной компетентности педагогов школы.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Book Antiqua" pitchFamily="18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lang="ru-RU" sz="2000" i="1" dirty="0" smtClean="0">
              <a:solidFill>
                <a:srgbClr val="000000"/>
              </a:solidFill>
              <a:latin typeface="Book Antiqua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Book Antiqua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lang="ru-RU" sz="2000" i="1" dirty="0" smtClean="0">
              <a:solidFill>
                <a:srgbClr val="000000"/>
              </a:solidFill>
              <a:latin typeface="Book Antiqua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Мои рисунки\картинки\0a2446eea378dac32a93eb6b71162201.jpg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 l="22655" r="22500" b="78125"/>
          <a:stretch>
            <a:fillRect/>
          </a:stretch>
        </p:blipFill>
        <p:spPr bwMode="auto">
          <a:xfrm>
            <a:off x="4686119" y="5500702"/>
            <a:ext cx="4457881" cy="1143008"/>
          </a:xfrm>
          <a:prstGeom prst="rect">
            <a:avLst/>
          </a:prstGeom>
          <a:noFill/>
        </p:spPr>
      </p:pic>
      <p:sp>
        <p:nvSpPr>
          <p:cNvPr id="45084" name="Rectangle 28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428596" y="3643314"/>
            <a:ext cx="828680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 Antiqua" pitchFamily="18" charset="0"/>
                <a:ea typeface="Times New Roman" pitchFamily="18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 Antiqua" pitchFamily="18" charset="0"/>
                <a:ea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Times New Roman" pitchFamily="18" charset="0"/>
              </a:rPr>
              <a:t>Перспектива проекта заключается в следующем: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400" i="1" dirty="0" smtClean="0">
                <a:solidFill>
                  <a:srgbClr val="000000"/>
                </a:solidFill>
                <a:latin typeface="Book Antiqua" pitchFamily="18" charset="0"/>
                <a:ea typeface="Times New Roman" pitchFamily="18" charset="0"/>
              </a:rPr>
              <a:t>Накопление и обмен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 Antiqua" pitchFamily="18" charset="0"/>
                <a:ea typeface="Times New Roman" pitchFamily="18" charset="0"/>
              </a:rPr>
              <a:t> опытом работы по данной теме (открытые уроки, участие в конкурсах, разработка методических рекомендаций,</a:t>
            </a:r>
            <a:r>
              <a:rPr kumimoji="0" lang="ru-RU" sz="2400" b="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 Antiqua" pitchFamily="18" charset="0"/>
                <a:ea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 Antiqua" pitchFamily="18" charset="0"/>
                <a:ea typeface="Times New Roman" pitchFamily="18" charset="0"/>
              </a:rPr>
              <a:t>размещение материалов на сайте школы).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214290"/>
            <a:ext cx="11801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Times New Roman" pitchFamily="18" charset="0"/>
              </a:rPr>
              <a:t>Риски:</a:t>
            </a:r>
            <a:endParaRPr lang="ru-RU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85720" y="642918"/>
          <a:ext cx="8501122" cy="3291840"/>
        </p:xfrm>
        <a:graphic>
          <a:graphicData uri="http://schemas.openxmlformats.org/drawingml/2006/table">
            <a:tbl>
              <a:tblPr/>
              <a:tblGrid>
                <a:gridCol w="2844465"/>
                <a:gridCol w="5656657"/>
              </a:tblGrid>
              <a:tr h="2101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Риски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53" marR="6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Пути преодоления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53" marR="6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081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Низкая мотивация педагогов.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53" marR="6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Создание в педагогическом коллективе атмосферы заинтересованности.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Повышение мотивации через создание системы непрерывного профессионального образования и развития.</a:t>
                      </a:r>
                    </a:p>
                  </a:txBody>
                  <a:tcPr marL="67553" marR="6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06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Кадровые проблемы (отсутствие специальной подготовки, отсутствие специалистов).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53" marR="6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Повышение квалификации через создание системы непрерывного профессионального образования и развития. Привлечение специалистов.</a:t>
                      </a:r>
                    </a:p>
                  </a:txBody>
                  <a:tcPr marL="67553" marR="6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3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Недостаточное финансирование.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53" marR="6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Привлечение социальных партнеров.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553" marR="67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Мои рисунки\картинки\0a2446eea378dac32a93eb6b71162201.jpg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 l="22655" r="22500" b="78125"/>
          <a:stretch>
            <a:fillRect/>
          </a:stretch>
        </p:blipFill>
        <p:spPr bwMode="auto">
          <a:xfrm>
            <a:off x="5786446" y="428604"/>
            <a:ext cx="2786082" cy="714356"/>
          </a:xfrm>
          <a:prstGeom prst="rect">
            <a:avLst/>
          </a:prstGeom>
          <a:noFill/>
        </p:spPr>
      </p:pic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214282" y="856357"/>
            <a:ext cx="8643998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Book Antiqua" pitchFamily="18" charset="0"/>
              <a:ea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0000"/>
                </a:solidFill>
                <a:latin typeface="Book Antiqua" pitchFamily="18" charset="0"/>
                <a:ea typeface="Times New Roman" pitchFamily="18" charset="0"/>
              </a:rPr>
              <a:t>П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 Antiqua" pitchFamily="18" charset="0"/>
                <a:ea typeface="Times New Roman" pitchFamily="18" charset="0"/>
              </a:rPr>
              <a:t>роблема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 Antiqua" pitchFamily="18" charset="0"/>
                <a:ea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 Antiqua" pitchFamily="18" charset="0"/>
                <a:ea typeface="Times New Roman" pitchFamily="18" charset="0"/>
              </a:rPr>
              <a:t>в неоднозначном отношении педагогического</a:t>
            </a:r>
            <a:r>
              <a:rPr kumimoji="0" lang="ru-RU" sz="2400" b="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 Antiqua" pitchFamily="18" charset="0"/>
                <a:ea typeface="Times New Roman" pitchFamily="18" charset="0"/>
              </a:rPr>
              <a:t> сообщества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 Antiqua" pitchFamily="18" charset="0"/>
                <a:ea typeface="Times New Roman" pitchFamily="18" charset="0"/>
              </a:rPr>
              <a:t>(чаще отрицательном) к реализации инклюзивного образования (в частности </a:t>
            </a:r>
            <a:r>
              <a:rPr lang="ru-RU" sz="2400" i="1" dirty="0" smtClean="0">
                <a:latin typeface="Book Antiqua" pitchFamily="18" charset="0"/>
              </a:rPr>
              <a:t>ФГОС НОО обучающихся с ОВЗ и ФГОС образования обучающихся с умственной отсталостью (интеллектуальными нарушениями)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 Antiqua" pitchFamily="18" charset="0"/>
                <a:ea typeface="Times New Roman" pitchFamily="18" charset="0"/>
              </a:rPr>
              <a:t>).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0000"/>
                </a:solidFill>
                <a:latin typeface="Book Antiqua" pitchFamily="18" charset="0"/>
                <a:ea typeface="Times New Roman" pitchFamily="18" charset="0"/>
              </a:rPr>
              <a:t>Предмет: </a:t>
            </a:r>
            <a:r>
              <a:rPr lang="ru-RU" sz="2400" i="1" dirty="0" smtClean="0">
                <a:solidFill>
                  <a:srgbClr val="000000"/>
                </a:solidFill>
                <a:latin typeface="Book Antiqua" pitchFamily="18" charset="0"/>
                <a:ea typeface="Times New Roman" pitchFamily="18" charset="0"/>
              </a:rPr>
              <a:t>организация методического сопровождения </a:t>
            </a:r>
            <a:r>
              <a:rPr lang="ru-RU" sz="2400" i="1" dirty="0" smtClean="0">
                <a:latin typeface="Book Antiqua" pitchFamily="18" charset="0"/>
              </a:rPr>
              <a:t>ФГОС НОО обучающихся с ОВЗ и ФГОС образования обучающихся с умственной отсталостью (интеллектуальными нарушениями)</a:t>
            </a:r>
            <a:r>
              <a:rPr lang="ru-RU" sz="2400" i="1" dirty="0" smtClean="0">
                <a:solidFill>
                  <a:srgbClr val="000000"/>
                </a:solidFill>
                <a:latin typeface="Book Antiqua" pitchFamily="18" charset="0"/>
                <a:ea typeface="Times New Roman" pitchFamily="18" charset="0"/>
              </a:rPr>
              <a:t>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 Antiqua" pitchFamily="18" charset="0"/>
                <a:ea typeface="Times New Roman" pitchFamily="18" charset="0"/>
              </a:rPr>
              <a:t>Объект:</a:t>
            </a:r>
            <a:r>
              <a:rPr kumimoji="0" lang="ru-RU" sz="2400" b="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 Antiqua" pitchFamily="18" charset="0"/>
                <a:ea typeface="Times New Roman" pitchFamily="18" charset="0"/>
              </a:rPr>
              <a:t> процесс введения </a:t>
            </a:r>
            <a:r>
              <a:rPr lang="ru-RU" sz="2400" i="1" dirty="0" smtClean="0">
                <a:latin typeface="Book Antiqua" pitchFamily="18" charset="0"/>
              </a:rPr>
              <a:t>ФГОС НОО обучающихся с ОВЗ и ФГОС образования обучающихся с умственной отсталостью (интеллектуальными нарушениями)</a:t>
            </a:r>
            <a:r>
              <a:rPr lang="ru-RU" sz="2400" i="1" dirty="0" smtClean="0">
                <a:solidFill>
                  <a:srgbClr val="000000"/>
                </a:solidFill>
                <a:latin typeface="Book Antiqua" pitchFamily="18" charset="0"/>
                <a:ea typeface="Times New Roman" pitchFamily="18" charset="0"/>
              </a:rPr>
              <a:t>.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Book Antiqua" pitchFamily="18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 Antiqua" pitchFamily="18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 Antiqua" pitchFamily="18" charset="0"/>
                <a:ea typeface="Times New Roman" pitchFamily="18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 Antiqua" pitchFamily="18" charset="0"/>
                <a:ea typeface="Times New Roman" pitchFamily="18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 Antiqua" pitchFamily="18" charset="0"/>
                <a:ea typeface="Times New Roman" pitchFamily="18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 Antiqua" pitchFamily="18" charset="0"/>
                <a:ea typeface="Times New Roman" pitchFamily="18" charset="0"/>
              </a:rPr>
            </a:b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548680"/>
            <a:ext cx="831815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4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  <a:p>
            <a:pPr algn="just"/>
            <a: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Цель:</a:t>
            </a:r>
          </a:p>
          <a:p>
            <a:pPr algn="just"/>
            <a:endParaRPr lang="ru-RU" sz="2800" dirty="0" smtClean="0">
              <a:latin typeface="Book Antiqua" pitchFamily="18" charset="0"/>
            </a:endParaRPr>
          </a:p>
          <a:p>
            <a:pPr lvl="0" algn="just">
              <a:spcBef>
                <a:spcPct val="0"/>
              </a:spcBef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Создание системы методического сопровождения введения ФГОС НОО обучающихся с ОВЗ и ФГОС образования обучающихся с умственной отсталостью (интеллектуальными нарушениями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) в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МОУ «Сейкинская СОШ»</a:t>
            </a:r>
            <a:endParaRPr lang="ru-RU" sz="3200" i="1" dirty="0">
              <a:latin typeface="Comic Sans MS" pitchFamily="66" charset="0"/>
            </a:endParaRPr>
          </a:p>
          <a:p>
            <a:pPr algn="just"/>
            <a:endParaRPr lang="ru-RU" sz="2800" dirty="0">
              <a:latin typeface="Comic Sans MS" pitchFamily="66" charset="0"/>
            </a:endParaRPr>
          </a:p>
        </p:txBody>
      </p:sp>
      <p:pic>
        <p:nvPicPr>
          <p:cNvPr id="3" name="Picture 2" descr="C:\Documents and Settings\Admin\Мои документы\Мои рисунки\картинки\0a2446eea378dac32a93eb6b71162201.jpg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 l="22655" r="22500" b="78125"/>
          <a:stretch>
            <a:fillRect/>
          </a:stretch>
        </p:blipFill>
        <p:spPr bwMode="auto">
          <a:xfrm>
            <a:off x="4114647" y="428604"/>
            <a:ext cx="4457881" cy="11430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8596" y="500042"/>
            <a:ext cx="8501122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  <a:p>
            <a:pPr algn="just"/>
            <a:endParaRPr lang="ru-RU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  <a:p>
            <a:pPr algn="just"/>
            <a:r>
              <a:rPr lang="ru-RU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Гипотеза:</a:t>
            </a:r>
            <a:endParaRPr lang="ru-RU" sz="3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  <a:p>
            <a:pPr lvl="0" algn="just"/>
            <a:r>
              <a:rPr lang="ru-RU" sz="3200" i="1" dirty="0" smtClean="0">
                <a:latin typeface="Book Antiqua" pitchFamily="18" charset="0"/>
              </a:rPr>
              <a:t>В результате практической реализации данного проекта будет создана система методического сопровождения введения ФГОС НОО обучающихся с ОВЗ и ФГОС образования обучающихся с умственной отсталостью (интеллектуальными нарушениями) в МОУ «Сейкинская СОШ»</a:t>
            </a:r>
          </a:p>
          <a:p>
            <a:pPr algn="just"/>
            <a:endParaRPr lang="ru-RU" sz="3200" dirty="0">
              <a:latin typeface="Book Antiqua" pitchFamily="18" charset="0"/>
            </a:endParaRPr>
          </a:p>
        </p:txBody>
      </p:sp>
      <p:pic>
        <p:nvPicPr>
          <p:cNvPr id="4" name="Picture 2" descr="C:\Documents and Settings\Admin\Мои документы\Мои рисунки\картинки\0a2446eea378dac32a93eb6b71162201.jpg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 l="22655" r="22500" b="78125"/>
          <a:stretch>
            <a:fillRect/>
          </a:stretch>
        </p:blipFill>
        <p:spPr bwMode="auto">
          <a:xfrm>
            <a:off x="4114647" y="428604"/>
            <a:ext cx="4457881" cy="11430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8496944" cy="5863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2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  <a:p>
            <a:r>
              <a:rPr lang="ru-RU" sz="32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Задачи:</a:t>
            </a:r>
          </a:p>
          <a:p>
            <a:endParaRPr lang="ru-RU" sz="32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  <a:p>
            <a:pPr algn="just"/>
            <a:r>
              <a:rPr lang="ru-RU" sz="2000" i="1" dirty="0" smtClean="0">
                <a:latin typeface="Book Antiqua" pitchFamily="18" charset="0"/>
              </a:rPr>
              <a:t>1).Разработать пакет нормативно-правовых документов и программно-методических материалов, регламентирующих реализацию ФГОС НОО для  обучающихся с ОВЗ и ФГОС образования обучающихся с умственной отсталостью (интеллектуальными нарушениями);</a:t>
            </a:r>
          </a:p>
          <a:p>
            <a:pPr algn="just"/>
            <a:r>
              <a:rPr lang="ru-RU" sz="2000" i="1" dirty="0" smtClean="0">
                <a:latin typeface="Book Antiqua" pitchFamily="18" charset="0"/>
              </a:rPr>
              <a:t>2).Обеспечить подготовку педагогических работников к реализации АООП ФГОС НОО для  обучающихся с ОВЗ и ФГОС образования обучающихся с умственной отсталостью (интеллектуальными нарушениями), ориентировать их на ценностные установки, цели, задачи, определенные стандартом, отбор форм и методов образовательной деятельности, освоение новой системы требований к оценке итогов образовательной деятельности.</a:t>
            </a:r>
            <a:r>
              <a:rPr lang="ru-RU" sz="1900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</a:t>
            </a:r>
          </a:p>
          <a:p>
            <a:pPr algn="just"/>
            <a:endParaRPr lang="ru-RU" sz="2000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</a:endParaRPr>
          </a:p>
          <a:p>
            <a:pPr lvl="0" algn="just"/>
            <a:endParaRPr lang="ru-RU" sz="2000" i="1" dirty="0" smtClean="0">
              <a:solidFill>
                <a:srgbClr val="FF0000"/>
              </a:solidFill>
              <a:latin typeface="Book Antiqua" pitchFamily="18" charset="0"/>
            </a:endParaRPr>
          </a:p>
          <a:p>
            <a:endParaRPr lang="ru-RU" sz="19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pic>
        <p:nvPicPr>
          <p:cNvPr id="3" name="Picture 2" descr="C:\Documents and Settings\Admin\Мои документы\Мои рисунки\картинки\0a2446eea378dac32a93eb6b71162201.jpg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 l="22655" r="22500" b="78125"/>
          <a:stretch>
            <a:fillRect/>
          </a:stretch>
        </p:blipFill>
        <p:spPr bwMode="auto">
          <a:xfrm>
            <a:off x="5929322" y="214290"/>
            <a:ext cx="2786082" cy="7143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Мои рисунки\картинки\0a2446eea378dac32a93eb6b71162201.jpg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 l="22655" r="22500" b="78125"/>
          <a:stretch>
            <a:fillRect/>
          </a:stretch>
        </p:blipFill>
        <p:spPr bwMode="auto">
          <a:xfrm>
            <a:off x="6186533" y="868255"/>
            <a:ext cx="2743185" cy="703357"/>
          </a:xfrm>
          <a:prstGeom prst="rect">
            <a:avLst/>
          </a:prstGeom>
          <a:noFill/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20" y="2714620"/>
          <a:ext cx="8501122" cy="3657600"/>
        </p:xfrm>
        <a:graphic>
          <a:graphicData uri="http://schemas.openxmlformats.org/drawingml/2006/table">
            <a:tbl>
              <a:tblPr/>
              <a:tblGrid>
                <a:gridCol w="3101770"/>
                <a:gridCol w="3684840"/>
                <a:gridCol w="1714512"/>
              </a:tblGrid>
              <a:tr h="5743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47675" algn="l"/>
                        </a:tabLs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этап  (подготовительный) 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47675" algn="l"/>
                        </a:tabLs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Теоретическая и практическая подготовка к реализации проекта.</a:t>
                      </a: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47675" algn="l"/>
                        </a:tabLs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Февраль</a:t>
                      </a:r>
                      <a:r>
                        <a:rPr lang="fi-FI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201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 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9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47675" algn="l"/>
                        </a:tabLs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этап (практический)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Реализация проекта.  </a:t>
                      </a: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Март 2016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март 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2017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9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47675" algn="l"/>
                        </a:tabLs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этап (контрольно-оценочный)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47675" algn="l"/>
                        </a:tabLs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Анализ  результатов  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проекта (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мониторинг).</a:t>
                      </a: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Апрель 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2017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43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47675" algn="l"/>
                        </a:tabLs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этап (заключительный)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47675" algn="l"/>
                        </a:tabLs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Конечный анализ результатов проекта.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447675" algn="l"/>
                        </a:tabLs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Транслирование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  опыта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(конкурсы, мастер-классы, публикации).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Май  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2017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357158" y="214290"/>
            <a:ext cx="8572560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7675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 Antiqua" pitchFamily="18" charset="0"/>
                <a:ea typeface="Times New Roman" pitchFamily="18" charset="0"/>
              </a:rPr>
              <a:t>Участники проекта: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 Antiqua" pitchFamily="18" charset="0"/>
                <a:ea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 Antiqua" pitchFamily="18" charset="0"/>
                <a:ea typeface="Times New Roman" pitchFamily="18" charset="0"/>
              </a:rPr>
              <a:t>педагогический коллектив школы (учителя</a:t>
            </a:r>
            <a:r>
              <a:rPr kumimoji="0" lang="ru-RU" b="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 Antiqua" pitchFamily="18" charset="0"/>
                <a:ea typeface="Times New Roman" pitchFamily="18" charset="0"/>
              </a:rPr>
              <a:t> начальных классов, педагог-психолог, социальный педагог,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 Antiqua" pitchFamily="18" charset="0"/>
                <a:ea typeface="Times New Roman" pitchFamily="18" charset="0"/>
              </a:rPr>
              <a:t>логопед и т.д.), педагогическое сообщество Чойского</a:t>
            </a:r>
            <a:r>
              <a:rPr kumimoji="0" lang="ru-RU" b="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 Antiqua" pitchFamily="18" charset="0"/>
                <a:ea typeface="Times New Roman" pitchFamily="18" charset="0"/>
              </a:rPr>
              <a:t> района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 Antiqua" pitchFamily="18" charset="0"/>
                <a:ea typeface="Times New Roman" pitchFamily="18" charset="0"/>
              </a:rPr>
              <a:t>. 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7675" algn="l"/>
              </a:tabLst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Book Antiqua" pitchFamily="18" charset="0"/>
              <a:ea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7675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 Antiqua" pitchFamily="18" charset="0"/>
                <a:ea typeface="Times New Roman" pitchFamily="18" charset="0"/>
              </a:rPr>
              <a:t>Сроки реализации: </a:t>
            </a:r>
            <a:r>
              <a:rPr lang="ru-RU" i="1" dirty="0" smtClean="0">
                <a:solidFill>
                  <a:srgbClr val="000000"/>
                </a:solidFill>
                <a:latin typeface="Book Antiqua" pitchFamily="18" charset="0"/>
                <a:ea typeface="Times New Roman" pitchFamily="18" charset="0"/>
              </a:rPr>
              <a:t> феврал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 Antiqua" pitchFamily="18" charset="0"/>
                <a:ea typeface="Times New Roman" pitchFamily="18" charset="0"/>
              </a:rPr>
              <a:t>ь 2016 – май 2017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7675" algn="l"/>
              </a:tabLst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ea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7675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Times New Roman" pitchFamily="18" charset="0"/>
              </a:rPr>
              <a:t>Этапы  реализации педагогического проекта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84" name="Rectangle 28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57158" y="714356"/>
            <a:ext cx="8643998" cy="544764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Times New Roman" pitchFamily="18" charset="0"/>
              </a:rPr>
              <a:t>Нормативно-правовое обеспечение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Федеральный закон «О социальной защите инвалидов в Российской Федерации» </a:t>
            </a:r>
            <a:r>
              <a:rPr kumimoji="0" lang="ru-RU" sz="20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№ </a:t>
            </a:r>
            <a:r>
              <a:rPr kumimoji="0" lang="ru-RU" sz="20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181-ФЗ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от 24 ноября 1995 года.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«Конвенция о правах инвалидов» № 120-ФЗ от 30 июня 2007 года. Федеральный закон «О ратификации Конвенции о правах инвалидов» № 46-ФЗ от 03 мая 2012 года.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Федеральный закон «Об образовании в Российской Федерации» № 273-ФЗ от 29 декабря 2012 года.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Приказ Министерства образования и науки Российской Федерации от 19 декабря 2014 года № 1598 «Об утверждении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 Antiqua" pitchFamily="18" charset="0"/>
                <a:ea typeface="Times New Roman" pitchFamily="18" charset="0"/>
              </a:rPr>
              <a:t>Федеральных государственных образовательных стандартов начального общего образования обучающихся с ограниченными возможностями здоровья».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</a:rPr>
              <a:t>Приказ Министерства образования и науки Российской Федерации от 19 декабря 2014 года № 1599 «Об утверждении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 Antiqua" pitchFamily="18" charset="0"/>
                <a:ea typeface="Times New Roman" pitchFamily="18" charset="0"/>
              </a:rPr>
              <a:t>Федеральных государственных образовательных стандартов  обучающихся с умственной отсталостью (интеллектуальными нарушениями)».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84" name="Rectangle 28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2571736" y="142852"/>
            <a:ext cx="43043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Times New Roman" pitchFamily="18" charset="0"/>
              </a:rPr>
              <a:t>П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Times New Roman" pitchFamily="18" charset="0"/>
              </a:rPr>
              <a:t>лан реализации проекта 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596" y="785794"/>
          <a:ext cx="8429684" cy="5849014"/>
        </p:xfrm>
        <a:graphic>
          <a:graphicData uri="http://schemas.openxmlformats.org/drawingml/2006/table">
            <a:tbl>
              <a:tblPr/>
              <a:tblGrid>
                <a:gridCol w="2850569"/>
                <a:gridCol w="1115507"/>
                <a:gridCol w="1450868"/>
                <a:gridCol w="3012740"/>
              </a:tblGrid>
              <a:tr h="1914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Мероприятие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27933" marR="27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Сроки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27933" marR="27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Ответственные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27933" marR="27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Выход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27933" marR="27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221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Организационно-методическое сопровождение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27933" marR="27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7220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Изучение администрацией, педагогическим коллективом материалов Министерства образования и науки РФ по реализации с </a:t>
                      </a:r>
                      <a:r>
                        <a:rPr lang="ru-RU" sz="900">
                          <a:latin typeface="Times New Roman"/>
                          <a:ea typeface="Times New Roman"/>
                        </a:rPr>
                        <a:t>ФГОС НОО для  обучающихся с ОВЗ и ФГОС образования обучающихся с умственной отсталостью (интеллектуальными нарушениями)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.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27933" marR="27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 течение года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27933" marR="27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Администрация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27933" marR="27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7933" marR="27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10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Разработка и утверждение АООП </a:t>
                      </a:r>
                      <a:r>
                        <a:rPr lang="ru-RU" sz="900">
                          <a:latin typeface="Times New Roman"/>
                          <a:ea typeface="Times New Roman"/>
                        </a:rPr>
                        <a:t>НОО для  обучающихся с ОВЗ и обучающихся с умственной отсталостью (интеллектуальными нарушениями)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.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27933" marR="27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 течение года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Июнь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27933" marR="27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Рабочая группа (далее РГ), администрация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27933" marR="27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Приказ: «О разработке АООП </a:t>
                      </a:r>
                      <a:r>
                        <a:rPr lang="ru-RU" sz="900">
                          <a:latin typeface="Times New Roman"/>
                          <a:ea typeface="Times New Roman"/>
                        </a:rPr>
                        <a:t>НОО для  обучающихся с ОВЗ и ФГОС образования обучающихся с умственной отсталостью (интеллектуальными нарушениями)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»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27933" marR="27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23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Разработка и утверждение рабочих программ учителей, работающих в 1  классе.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27933" marR="27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Август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27933" marR="27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РГ учителей-предметников, администрация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27933" marR="27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7933" marR="27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3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Разработка плана методического сопровождения.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27933" marR="27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Февраль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27933" marR="27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Администрация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27933" marR="27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Утверждение плана мероприятий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27933" marR="27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4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Составление программы деятельности рабочей группы.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27933" marR="27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Март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27933" marR="27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Администрация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27933" marR="27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Утверждение плана мероприятий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27933" marR="27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77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Обеспечение соответствия нормативной базы школы требованиям </a:t>
                      </a:r>
                      <a:r>
                        <a:rPr lang="ru-RU" sz="900">
                          <a:latin typeface="Times New Roman"/>
                          <a:ea typeface="Times New Roman"/>
                        </a:rPr>
                        <a:t>ФГОС НОО для  обучающихся с ОВЗ и ФГОС образования обучающихся с умственной отсталостью (интеллектуальными нарушениями)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.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27933" marR="27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Февраль - август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27933" marR="27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Администрация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27933" marR="27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Приказ «О внесении изменений в должностные инструкции педагогических работников»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Изменения и дополнения  в Устав школы, в положения о системе мониторинга, формах и порядке проведения  промежуточной аттестации; о рабочих программах.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27933" marR="27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88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Корректировка плана-графика повышения квалификации педагогических и руководящих работников школы.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27933" marR="27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Март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27933" marR="27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Администрация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27933" marR="27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7933" marR="27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220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Организация участия педагогов, администрации школы  в  различных    семинарах на муниципальном и региональном уровнях по вопросам реализации </a:t>
                      </a:r>
                      <a:r>
                        <a:rPr lang="ru-RU" sz="900">
                          <a:latin typeface="Times New Roman"/>
                          <a:ea typeface="Times New Roman"/>
                        </a:rPr>
                        <a:t>ФГОС НОО для  обучающихся с ОВЗ и ФГОС образования обучающихся с умственной отсталостью (интеллектуальными нарушениями)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.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27933" marR="27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 течение года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27933" marR="27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Администрация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27933" marR="27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План муниципальной методической сети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27933" marR="27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6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Проведение инструктивно-методических совещаний и обучающих семинаров.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27933" marR="27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 течение года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27933" marR="27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Администрация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27933" marR="27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План работы школьного методического совета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27933" marR="27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38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Подготовка и проведение педсоветов.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27933" marR="27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 течение года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27933" marR="27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Администрация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27933" marR="27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План работы школьного методического совета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27933" marR="27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05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Рассмотрение вопросов реализации </a:t>
                      </a:r>
                      <a:r>
                        <a:rPr lang="ru-RU" sz="900">
                          <a:latin typeface="Times New Roman"/>
                          <a:ea typeface="Times New Roman"/>
                        </a:rPr>
                        <a:t>ФГОС НОО для  обучающихся с ОВЗ и ФГОС образования обучающихся с умственной отсталостью (интеллектуальными нарушениями)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на заседаниях ШМО.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27933" marR="27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 течение года 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27933" marR="27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ШМО учителей-предметников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27933" marR="27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План работы ШМО</a:t>
                      </a:r>
                      <a:endParaRPr lang="ru-RU" sz="900" dirty="0">
                        <a:latin typeface="Times New Roman"/>
                        <a:ea typeface="Times New Roman"/>
                      </a:endParaRPr>
                    </a:p>
                  </a:txBody>
                  <a:tcPr marL="27933" marR="27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84" name="Rectangle 28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2571736" y="142852"/>
            <a:ext cx="43043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Times New Roman" pitchFamily="18" charset="0"/>
              </a:rPr>
              <a:t>П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Times New Roman" pitchFamily="18" charset="0"/>
              </a:rPr>
              <a:t>лан реализации проекта 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4282" y="714356"/>
          <a:ext cx="8786874" cy="5669280"/>
        </p:xfrm>
        <a:graphic>
          <a:graphicData uri="http://schemas.openxmlformats.org/drawingml/2006/table">
            <a:tbl>
              <a:tblPr/>
              <a:tblGrid>
                <a:gridCol w="2971355"/>
                <a:gridCol w="1162775"/>
                <a:gridCol w="1512346"/>
                <a:gridCol w="3140398"/>
              </a:tblGrid>
              <a:tr h="151409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Информационно-методическое сопровождение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3260" marR="43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459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Организация учебно-методического обеспечения образовательного процесса с позиции требований 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ФГОС НОО для  обучающихся с ОВЗ и ФГОС образования обучающихся с умственной отсталостью (интеллектуальными нарушениями)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3260" marR="43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 течение года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3260" marR="43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Администрация, учителя, социально-педагогическая служба 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3260" marR="43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Планирование  необходимого ресурсного обеспечения образовательного процесса 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3260" marR="43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59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Обеспечение учащихся учебниками, учебными пособиями в соответствии с 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ФГОС НОО для  обучающихся с ОВЗ и ФГОС образования обучающихся с умственной отсталостью (интеллектуальными нарушениями)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3260" marR="43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Апрель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3260" marR="43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Педагог-библиотекарь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Администрация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3260" marR="43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Обеспечение учащихся бюджетными учебниками.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Составление заявки на обеспечение учебниками на следующий учебный год.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3260" marR="43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17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Создание медиатеки 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(банк методических разработок уроков, занятий). 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3260" marR="43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3260" marR="43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Педагог-библиотекарь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Администрация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Руководитель РГ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3260" marR="43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Комплектование библиотеки УМК по всем учебным предметам учебного плана 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ФГОС НОО для  обучающихся с ОВЗ и ФГОС образования обучающихся с умственной отсталостью (интеллектуальными нарушениями) 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 соответствии с Федеральным перечнем.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Систематизация опыта учителей.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3260" marR="43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2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Обеспечение доступа учителям к электронным образовательным ресурсам.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3260" marR="43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3260" marR="43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Администрация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Специалист по ИТ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3260" marR="43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Доступ учителей  к электронным образовательным ресурсам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3260" marR="43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17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Информирование обучающихся, родителей, общественности, о ходе введения и реализации 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ФГОС НОО для  обучающихся с ОВЗ и ФГОС образования обучающихся с умственной отсталостью (интеллектуальными нарушениями)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через школьный сайт, организацию родительских собраний.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3260" marR="43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 течение года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3260" marR="43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Администрация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Специалист по ИТ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43260" marR="43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Обеспечение публичной отчётности школы о ходе введения 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ФГОС НОО для  обучающихся с ОВЗ и ФГОС образования обучающихся с умственной отсталостью (интеллектуальными нарушениями)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Приказ «О подготовке публичного отчёта школы».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43260" marR="43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2393</TotalTime>
  <Words>1218</Words>
  <Application>Microsoft Office PowerPoint</Application>
  <PresentationFormat>Экран (4:3)</PresentationFormat>
  <Paragraphs>164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153</cp:revision>
  <dcterms:created xsi:type="dcterms:W3CDTF">2011-10-09T09:10:07Z</dcterms:created>
  <dcterms:modified xsi:type="dcterms:W3CDTF">2016-02-06T09:35:26Z</dcterms:modified>
</cp:coreProperties>
</file>