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313" r:id="rId4"/>
    <p:sldId id="314" r:id="rId5"/>
    <p:sldId id="315" r:id="rId6"/>
    <p:sldId id="376" r:id="rId7"/>
    <p:sldId id="366" r:id="rId8"/>
    <p:sldId id="367" r:id="rId9"/>
    <p:sldId id="368" r:id="rId10"/>
    <p:sldId id="370" r:id="rId11"/>
    <p:sldId id="371" r:id="rId12"/>
    <p:sldId id="372" r:id="rId13"/>
    <p:sldId id="375" r:id="rId14"/>
    <p:sldId id="317" r:id="rId15"/>
    <p:sldId id="318" r:id="rId16"/>
    <p:sldId id="319" r:id="rId17"/>
    <p:sldId id="361" r:id="rId18"/>
    <p:sldId id="362" r:id="rId19"/>
    <p:sldId id="363" r:id="rId20"/>
    <p:sldId id="364" r:id="rId21"/>
    <p:sldId id="365" r:id="rId22"/>
    <p:sldId id="377" r:id="rId23"/>
    <p:sldId id="374" r:id="rId24"/>
  </p:sldIdLst>
  <p:sldSz cx="16068675" cy="11698288"/>
  <p:notesSz cx="6813550" cy="9945688"/>
  <p:defaultTextStyle>
    <a:defPPr>
      <a:defRPr lang="ru-RU"/>
    </a:defPPr>
    <a:lvl1pPr marL="0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54087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08175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6226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1634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270436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24523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597861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83269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84">
          <p15:clr>
            <a:srgbClr val="A4A3A4"/>
          </p15:clr>
        </p15:guide>
        <p15:guide id="2" pos="5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AB3"/>
    <a:srgbClr val="8788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9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54" y="-102"/>
      </p:cViewPr>
      <p:guideLst>
        <p:guide orient="horz" pos="3684"/>
        <p:guide pos="5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fipi.ru/content/otkrytyy-bank-zadaniy-ege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obrnadzor.gov.ru/" TargetMode="External"/><Relationship Id="rId7" Type="http://schemas.openxmlformats.org/officeDocument/2006/relationships/hyperlink" Target="http://minobr-ra.ru/" TargetMode="External"/><Relationship Id="rId2" Type="http://schemas.openxmlformats.org/officeDocument/2006/relationships/hyperlink" Target="http://ege.edu.ru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hyperlink" Target="http://www.fipi.ru/content/otkrytyy-bank-zadaniY-ege" TargetMode="External"/><Relationship Id="rId4" Type="http://schemas.openxmlformats.org/officeDocument/2006/relationships/hyperlink" Target="http://&#1084;&#1080;&#1085;&#1086;&#1073;&#1088;&#1085;&#1072;&#1091;&#1082;&#1080;.&#1088;&#1092;/" TargetMode="External"/><Relationship Id="rId9" Type="http://schemas.openxmlformats.org/officeDocument/2006/relationships/hyperlink" Target="http://rcoko.ru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heck.ege.edu.ru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04352" y="3787339"/>
            <a:ext cx="11933911" cy="4186281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государственной итоговой аттестации по образовательным программам среднего общего образования в 2017 году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Региональное родительское собрание</a:t>
            </a:r>
            <a:endParaRPr lang="ru-RU" dirty="0"/>
          </a:p>
        </p:txBody>
      </p:sp>
      <p:pic>
        <p:nvPicPr>
          <p:cNvPr id="4" name="Picture 3" descr="G:\3ГИА (ЕГЭ, ОГЭ, ГВЭ)\ege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01" y="188912"/>
            <a:ext cx="2438019" cy="14221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87663" y="10447277"/>
            <a:ext cx="4180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Горно-Алтайск,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04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6195" y="185995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открытого банка ФИПИ при под готовке к ЕГЭ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1835" y="2104571"/>
            <a:ext cx="13925166" cy="86360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dirty="0" smtClean="0">
              <a:solidFill>
                <a:srgbClr val="006AB3"/>
              </a:solidFill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Сайт Федерального института педагогических измерений</a:t>
            </a:r>
          </a:p>
          <a:p>
            <a:pPr algn="ctr"/>
            <a:r>
              <a:rPr lang="en-US" sz="4000" dirty="0" smtClean="0">
                <a:solidFill>
                  <a:srgbClr val="006AB3"/>
                </a:solidFill>
                <a:hlinkClick r:id="rId2"/>
              </a:rPr>
              <a:t>http://www.fipi.ru/content/otkrytyy-bank-zadaniy-ege</a:t>
            </a:r>
            <a:endParaRPr lang="ru-RU" sz="4000" dirty="0" smtClean="0">
              <a:solidFill>
                <a:srgbClr val="006AB3"/>
              </a:solidFill>
            </a:endParaRPr>
          </a:p>
          <a:p>
            <a:endParaRPr lang="ru-RU" sz="2800" dirty="0" smtClean="0">
              <a:solidFill>
                <a:srgbClr val="006AB3"/>
              </a:solidFill>
            </a:endParaRPr>
          </a:p>
        </p:txBody>
      </p:sp>
      <p:pic>
        <p:nvPicPr>
          <p:cNvPr id="15364" name="Picture 4" descr="C:\Users\merketovamv\Desktop\по регион родит собранию\Рисунок1ук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1967" y="2307998"/>
            <a:ext cx="11022012" cy="6240462"/>
          </a:xfrm>
          <a:prstGeom prst="rect">
            <a:avLst/>
          </a:prstGeom>
          <a:noFill/>
        </p:spPr>
      </p:pic>
      <p:pic>
        <p:nvPicPr>
          <p:cNvPr id="22" name="Picture 3" descr="G:\3ГИА (ЕГЭ, ОГЭ, ГВЭ)\ege2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801" y="188912"/>
            <a:ext cx="2438019" cy="1422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39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6195" y="185995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открытого банка ФИПИ при под готовке к ЕГЭ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3" descr="G:\3ГИА (ЕГЭ, ОГЭ, ГВЭ)\ege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01" y="188912"/>
            <a:ext cx="2438019" cy="1422173"/>
          </a:xfrm>
          <a:prstGeom prst="rect">
            <a:avLst/>
          </a:prstGeom>
          <a:noFill/>
        </p:spPr>
      </p:pic>
      <p:pic>
        <p:nvPicPr>
          <p:cNvPr id="62466" name="Picture 2" descr="C:\Users\merketovamv\Desktop\по регион родит собранию\Рисунок1е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927" y="2417534"/>
            <a:ext cx="14888501" cy="7989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39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Изменения в КИМ ЕГЭ 2017 года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:\3ГИА (ЕГЭ, ОГЭ, ГВЭ)\ege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01" y="188912"/>
            <a:ext cx="2438019" cy="14221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9601" y="2481943"/>
            <a:ext cx="12511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78276" y="2525486"/>
            <a:ext cx="11842295" cy="91728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язык, Математика (базовый и профильный уровни), География, Информатика и ИКТ, Литература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 изменений структуры и содержания 	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Иностранные языки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 изменений структуры и содержания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Уточнена формулировка задания 3 устной части экзамена. 	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 изменений структуры и содержания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Изменён максимальный балл за выполнение заданий 3 и 8 (2 балла вместо 1). 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Усовершенствованы формулировка задания 25 и критерии его оценивания. 	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Обществознание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существенных изменений нет 	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блока заданий части 1, проверяющего содержание раздела «Право», унифицирована по образцу структуры блоков, проверяющих содержание других разделов курса: добавлено задание 17 на выбор верных суждений, изменена нумерация заданий 18 (бывшее 17), 19 (бывшее 18). Задание 19 в том виде, как оно существовало в КИМ предыдущих лет, исключено из работы.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Исключены задания с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выбором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одного ответа:</a:t>
            </a:r>
          </a:p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существенные изменения 	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Оптимизирована структура экзаменационной работы: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Из экзаменационной работы исключены задания с выбором одного ответа.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Сокращено количество заданий с 40 до 28.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Уменьшен максимальный первичный балл с 61 в 2016 г. до 59 в 2017 г.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Увеличена продолжительность экзаменационной работы с 180 до 210 минут.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В часть 1 включены новые типы заданий, которые существенно различаются по видам учебных действий: заполнение пропущенных элементов схемы или таблицы, нахождение правильно указанных обозначений в рисунке, анализ и синтез информации, в том числе представленной в форме графиков, диаграмм и таблиц со статистическими данными. 	</a:t>
            </a:r>
          </a:p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Химия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существенные изменения 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Оптимизирована структура экзаменационной работы: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Принципиально изменена структура части 1 КИМ: исключены задания с выбором одного ответа; задания сгруппированы по отдельным тематическим блокам, в каждом из которых есть задания как базового, так и повышенного уровней сложности.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Уменьшено общее количество заданий с 40 (в 2016 г.) до 34.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Изменена шкала оценивания (с 1 до 2 баллов) выполнения заданий базового уровня сложности, которые проверяют усвоение знаний о генетической связи неорганических и органических веществ (9 и 17).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Максимальный первичный балл за выполнение работы в целом составит 60 баллов (вместо 64 баллов в 2016 году</a:t>
            </a:r>
          </a:p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существенные изменения 	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Изменена структура части 1 экзаменационной работы, часть 2 оставлена без изменений. Из экзаменационной работы исключены задания с выбором одного верного ответа и добавлены задания с кратким ответом.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merketovamv\Desktop\по регион родит собранию\vosklitsatelnyj-zna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2500" y="5897337"/>
            <a:ext cx="2419187" cy="3101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304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Разрешенные средства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0500" y="7886896"/>
            <a:ext cx="7889965" cy="3811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3405" y="2637267"/>
            <a:ext cx="13533120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6AB3"/>
                </a:solidFill>
              </a:rPr>
              <a:t>Во время экзамена на рабочем </a:t>
            </a:r>
            <a:r>
              <a:rPr lang="ru-RU" sz="2800" dirty="0" smtClean="0">
                <a:solidFill>
                  <a:srgbClr val="006AB3"/>
                </a:solidFill>
              </a:rPr>
              <a:t>столе участника (помимо ЭМ) находятся:</a:t>
            </a:r>
          </a:p>
          <a:p>
            <a:endParaRPr lang="ru-RU" sz="2800" dirty="0" smtClean="0">
              <a:solidFill>
                <a:srgbClr val="006AB3"/>
              </a:solidFill>
            </a:endParaRPr>
          </a:p>
          <a:p>
            <a:pPr marL="457200" indent="-195263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6AB3"/>
                </a:solidFill>
              </a:rPr>
              <a:t>ручка (</a:t>
            </a:r>
            <a:r>
              <a:rPr lang="ru-RU" sz="2800" b="1" dirty="0" err="1" smtClean="0">
                <a:solidFill>
                  <a:srgbClr val="006AB3"/>
                </a:solidFill>
              </a:rPr>
              <a:t>гелевая</a:t>
            </a:r>
            <a:r>
              <a:rPr lang="ru-RU" sz="2800" b="1" dirty="0" smtClean="0">
                <a:solidFill>
                  <a:srgbClr val="006AB3"/>
                </a:solidFill>
              </a:rPr>
              <a:t> или капиллярная с чернилами черного цвета); </a:t>
            </a:r>
          </a:p>
          <a:p>
            <a:pPr marL="457200" indent="-195263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6AB3"/>
                </a:solidFill>
              </a:rPr>
              <a:t>документ</a:t>
            </a:r>
            <a:r>
              <a:rPr lang="ru-RU" sz="2800" b="1" dirty="0">
                <a:solidFill>
                  <a:srgbClr val="006AB3"/>
                </a:solidFill>
              </a:rPr>
              <a:t>, удостоверяющий личность; </a:t>
            </a:r>
            <a:endParaRPr lang="ru-RU" sz="2800" b="1" dirty="0" smtClean="0">
              <a:solidFill>
                <a:srgbClr val="006AB3"/>
              </a:solidFill>
            </a:endParaRPr>
          </a:p>
          <a:p>
            <a:pPr marL="457200" indent="-195263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6AB3"/>
                </a:solidFill>
              </a:rPr>
              <a:t>средства </a:t>
            </a:r>
            <a:r>
              <a:rPr lang="ru-RU" sz="2800" b="1" dirty="0">
                <a:solidFill>
                  <a:srgbClr val="006AB3"/>
                </a:solidFill>
              </a:rPr>
              <a:t>обучения и воспитания </a:t>
            </a:r>
            <a:r>
              <a:rPr lang="ru-RU" sz="2800" b="1" dirty="0" smtClean="0">
                <a:solidFill>
                  <a:srgbClr val="006AB3"/>
                </a:solidFill>
              </a:rPr>
              <a:t>;</a:t>
            </a:r>
          </a:p>
          <a:p>
            <a:pPr marL="457200" indent="-195263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6AB3"/>
                </a:solidFill>
              </a:rPr>
              <a:t>лекарства и питание </a:t>
            </a:r>
            <a:r>
              <a:rPr lang="ru-RU" sz="2800" b="1" i="1" dirty="0" smtClean="0">
                <a:solidFill>
                  <a:srgbClr val="006AB3"/>
                </a:solidFill>
              </a:rPr>
              <a:t>(при необходимости)</a:t>
            </a:r>
            <a:r>
              <a:rPr lang="ru-RU" sz="2800" b="1" dirty="0" smtClean="0">
                <a:solidFill>
                  <a:srgbClr val="006AB3"/>
                </a:solidFill>
              </a:rPr>
              <a:t>;</a:t>
            </a:r>
          </a:p>
          <a:p>
            <a:pPr marL="457200" indent="-195263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6AB3"/>
                </a:solidFill>
              </a:rPr>
              <a:t>черновик </a:t>
            </a:r>
            <a:r>
              <a:rPr lang="ru-RU" sz="2800" b="1" i="1" dirty="0" smtClean="0">
                <a:solidFill>
                  <a:srgbClr val="006AB3"/>
                </a:solidFill>
              </a:rPr>
              <a:t>(предоставляется в ППЭ) </a:t>
            </a:r>
          </a:p>
          <a:p>
            <a:endParaRPr lang="ru-RU" sz="2800" dirty="0">
              <a:solidFill>
                <a:srgbClr val="006AB3"/>
              </a:solidFill>
            </a:endParaRPr>
          </a:p>
        </p:txBody>
      </p:sp>
      <p:pic>
        <p:nvPicPr>
          <p:cNvPr id="6" name="Picture 3" descr="G:\3ГИА (ЕГЭ, ОГЭ, ГВЭ)\ege2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801" y="188912"/>
            <a:ext cx="2438019" cy="1422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1899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8" y="242047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Разрешенные дополнительные устройства для всех участников ЕГЭ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747" y="2293162"/>
            <a:ext cx="7637514" cy="4574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6AB3"/>
                </a:solidFill>
              </a:rPr>
              <a:t>Математика: </a:t>
            </a:r>
            <a:endParaRPr lang="ru-RU" sz="3600" dirty="0">
              <a:solidFill>
                <a:srgbClr val="006AB3"/>
              </a:solidFill>
            </a:endParaRPr>
          </a:p>
          <a:p>
            <a:r>
              <a:rPr lang="ru-RU" sz="3600" dirty="0">
                <a:solidFill>
                  <a:srgbClr val="006AB3"/>
                </a:solidFill>
              </a:rPr>
              <a:t>линейка</a:t>
            </a:r>
          </a:p>
          <a:p>
            <a:pPr marL="0" indent="0">
              <a:buNone/>
            </a:pPr>
            <a:endParaRPr lang="ru-RU" sz="3600" dirty="0" smtClean="0">
              <a:solidFill>
                <a:srgbClr val="006AB3"/>
              </a:solidFill>
            </a:endParaRPr>
          </a:p>
          <a:p>
            <a:pPr marL="0" indent="0">
              <a:buNone/>
            </a:pPr>
            <a:endParaRPr lang="ru-RU" sz="1000" dirty="0" smtClean="0">
              <a:solidFill>
                <a:srgbClr val="006AB3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06AB3"/>
                </a:solidFill>
              </a:rPr>
              <a:t>Физика:</a:t>
            </a:r>
            <a:endParaRPr lang="ru-RU" sz="3600" dirty="0">
              <a:solidFill>
                <a:srgbClr val="006AB3"/>
              </a:solidFill>
            </a:endParaRPr>
          </a:p>
          <a:p>
            <a:r>
              <a:rPr lang="ru-RU" sz="3600" dirty="0">
                <a:solidFill>
                  <a:srgbClr val="006AB3"/>
                </a:solidFill>
              </a:rPr>
              <a:t>линейка </a:t>
            </a:r>
          </a:p>
          <a:p>
            <a:r>
              <a:rPr lang="ru-RU" sz="3600" dirty="0">
                <a:solidFill>
                  <a:srgbClr val="006AB3"/>
                </a:solidFill>
              </a:rPr>
              <a:t>непрограммируемый </a:t>
            </a:r>
            <a:r>
              <a:rPr lang="ru-RU" sz="3600" dirty="0" smtClean="0">
                <a:solidFill>
                  <a:srgbClr val="006AB3"/>
                </a:solidFill>
              </a:rPr>
              <a:t>калькулятор</a:t>
            </a:r>
          </a:p>
          <a:p>
            <a:pPr marL="0" indent="0">
              <a:buNone/>
            </a:pPr>
            <a:endParaRPr lang="ru-RU" sz="3600" dirty="0" smtClean="0">
              <a:solidFill>
                <a:srgbClr val="006AB3"/>
              </a:solidFill>
            </a:endParaRPr>
          </a:p>
          <a:p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127" y="7905151"/>
            <a:ext cx="14462449" cy="17030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Приказ </a:t>
            </a:r>
            <a:r>
              <a:rPr lang="ru-RU" sz="2800" b="1" dirty="0" smtClean="0">
                <a:solidFill>
                  <a:srgbClr val="FF0000"/>
                </a:solidFill>
              </a:rPr>
              <a:t>Минобрнауки России от 5 февраля 2016 года № 72 «Об </a:t>
            </a:r>
            <a:r>
              <a:rPr lang="ru-RU" sz="2800" b="1" dirty="0">
                <a:solidFill>
                  <a:srgbClr val="FF0000"/>
                </a:solidFill>
              </a:rPr>
              <a:t>утверждении единого расписания и продолжительности проведения единого государственного </a:t>
            </a:r>
            <a:r>
              <a:rPr lang="ru-RU" sz="2800" b="1" dirty="0" smtClean="0">
                <a:solidFill>
                  <a:srgbClr val="FF0000"/>
                </a:solidFill>
              </a:rPr>
              <a:t>экзамена </a:t>
            </a:r>
            <a:r>
              <a:rPr lang="ru-RU" sz="2800" b="1" dirty="0">
                <a:solidFill>
                  <a:srgbClr val="FF0000"/>
                </a:solidFill>
              </a:rPr>
              <a:t>по каждому учебному предмету, перечня средств обучения и воспитания, используемых при его проведении в 2016 </a:t>
            </a:r>
            <a:r>
              <a:rPr lang="ru-RU" sz="2800" b="1" dirty="0" smtClean="0">
                <a:solidFill>
                  <a:srgbClr val="FF0000"/>
                </a:solidFill>
              </a:rPr>
              <a:t>году»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13780" y="2272745"/>
            <a:ext cx="75577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6AB3"/>
                </a:solidFill>
                <a:latin typeface="Arial" panose="020B0604020202020204" pitchFamily="34" charset="0"/>
              </a:rPr>
              <a:t>Химия: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srgbClr val="006AB3"/>
                </a:solidFill>
                <a:latin typeface="Arial" panose="020B0604020202020204" pitchFamily="34" charset="0"/>
              </a:rPr>
              <a:t>непрограммируемый калькулятор</a:t>
            </a:r>
          </a:p>
          <a:p>
            <a:endParaRPr lang="ru-RU" sz="3600" b="1" dirty="0">
              <a:solidFill>
                <a:srgbClr val="006AB3"/>
              </a:solidFill>
              <a:latin typeface="Arial" panose="020B0604020202020204" pitchFamily="34" charset="0"/>
            </a:endParaRPr>
          </a:p>
          <a:p>
            <a:r>
              <a:rPr lang="ru-RU" sz="3600" b="1" dirty="0">
                <a:solidFill>
                  <a:srgbClr val="006AB3"/>
                </a:solidFill>
                <a:latin typeface="Arial" panose="020B0604020202020204" pitchFamily="34" charset="0"/>
              </a:rPr>
              <a:t>География: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srgbClr val="006AB3"/>
                </a:solidFill>
                <a:latin typeface="Arial" panose="020B0604020202020204" pitchFamily="34" charset="0"/>
              </a:rPr>
              <a:t>линейка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srgbClr val="006AB3"/>
                </a:solidFill>
                <a:latin typeface="Arial" panose="020B0604020202020204" pitchFamily="34" charset="0"/>
              </a:rPr>
              <a:t>транспортир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srgbClr val="006AB3"/>
                </a:solidFill>
                <a:latin typeface="Arial" panose="020B0604020202020204" pitchFamily="34" charset="0"/>
              </a:rPr>
              <a:t>непрограммируемый калькулятор</a:t>
            </a:r>
          </a:p>
        </p:txBody>
      </p:sp>
      <p:pic>
        <p:nvPicPr>
          <p:cNvPr id="6" name="Picture 3" descr="G:\3ГИА (ЕГЭ, ОГЭ, ГВЭ)\ege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01" y="188912"/>
            <a:ext cx="2438019" cy="1422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11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Запрещено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686" y="2079143"/>
            <a:ext cx="4235272" cy="2045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1486" y="3508124"/>
            <a:ext cx="114488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rgbClr val="006AB3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наличие средств связи, электронно-вычислительной техники, фото, аудио и видеоаппаратуры, справочных материалов, письменных заметок и иных средств хранения и передачи информации;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вынос из аудиторий и ППЭ экзаменационных материалов на бумажном или электронном носителях, их фотографирование;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оказание содействия другим участникам ЕГЭ, в том числе передача им указанных средств и материалов;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переговариваться</a:t>
            </a:r>
            <a:endPara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6AB3"/>
              </a:solidFill>
            </a:endParaRPr>
          </a:p>
        </p:txBody>
      </p:sp>
      <p:pic>
        <p:nvPicPr>
          <p:cNvPr id="6" name="Picture 3" descr="G:\3ГИА (ЕГЭ, ОГЭ, ГВЭ)\ege2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801" y="188912"/>
            <a:ext cx="2438019" cy="1422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1899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671" y="196952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организации ППЭ для участников с ОВЗ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437529" y="2528047"/>
            <a:ext cx="11268636" cy="1855694"/>
          </a:xfrm>
          <a:prstGeom prst="roundRect">
            <a:avLst/>
          </a:prstGeom>
          <a:ln>
            <a:solidFill>
              <a:srgbClr val="8788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беспрепятственный доступ в ППЭ (наличие пандусов, поручней, расширенных дверей и других приспособлений)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730" y="2555942"/>
            <a:ext cx="2635599" cy="45591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235" y="4835523"/>
            <a:ext cx="2919865" cy="430465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437529" y="4835523"/>
            <a:ext cx="11268636" cy="20234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наличие помещения для организации питания и перерывов для медико-профилактических процедур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25107" y="7310783"/>
            <a:ext cx="2794400" cy="36620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41799" y="6987849"/>
            <a:ext cx="2126876" cy="261968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76518" y="7611035"/>
            <a:ext cx="10246658" cy="13178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количество рабочих мест в аудитории не должно превышать 12 человек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6518" y="9412941"/>
            <a:ext cx="12296496" cy="13984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>
                <a:solidFill>
                  <a:srgbClr val="0070C0"/>
                </a:solidFill>
              </a:rPr>
              <a:t>продолжительность экзамена для участника с ОВЗ, инвалидов и детей-инвалидов  увеличивается на 1,5 часа </a:t>
            </a:r>
          </a:p>
        </p:txBody>
      </p:sp>
      <p:pic>
        <p:nvPicPr>
          <p:cNvPr id="11" name="Picture 3" descr="G:\3ГИА (ЕГЭ, ОГЭ, ГВЭ)\ege2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801" y="188912"/>
            <a:ext cx="2438019" cy="1422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6646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8806" y="9252912"/>
            <a:ext cx="2300718" cy="4219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Специализированные условия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0" dirty="0">
                <a:solidFill>
                  <a:srgbClr val="0070C0"/>
                </a:solidFill>
              </a:rPr>
              <a:t>экзаменационные материалы оформляются рельефно-точечным шрифтом Брайля или в виде электронного документа, доступного с помощью компьютера</a:t>
            </a:r>
          </a:p>
          <a:p>
            <a:r>
              <a:rPr lang="ru-RU" sz="3200" b="0" dirty="0">
                <a:solidFill>
                  <a:srgbClr val="0070C0"/>
                </a:solidFill>
              </a:rPr>
              <a:t>письменная экзаменационная работа выполняется рельефно-точечным шрифтом Брайля или на компьютере</a:t>
            </a:r>
          </a:p>
          <a:p>
            <a:r>
              <a:rPr lang="ru-RU" sz="3200" b="0" dirty="0">
                <a:solidFill>
                  <a:srgbClr val="0070C0"/>
                </a:solidFill>
              </a:rPr>
              <a:t>на каждый рабочий стол необходимое количество черновиков по системе Брайля</a:t>
            </a:r>
          </a:p>
          <a:p>
            <a:r>
              <a:rPr lang="ru-RU" sz="3200" b="0" dirty="0">
                <a:solidFill>
                  <a:srgbClr val="0070C0"/>
                </a:solidFill>
              </a:rPr>
              <a:t>на каждый рабочий стол необходимое количество правил по заполнению ответов на задания ЕГЭ</a:t>
            </a:r>
          </a:p>
          <a:p>
            <a:r>
              <a:rPr lang="ru-RU" sz="3200" b="0" dirty="0">
                <a:solidFill>
                  <a:srgbClr val="0070C0"/>
                </a:solidFill>
              </a:rPr>
              <a:t>ГВЭ по всем предметам по желанию </a:t>
            </a:r>
            <a:r>
              <a:rPr lang="ru-RU" sz="3200" b="0" dirty="0" smtClean="0">
                <a:solidFill>
                  <a:srgbClr val="0070C0"/>
                </a:solidFill>
              </a:rPr>
              <a:t>участников проводится </a:t>
            </a:r>
            <a:r>
              <a:rPr lang="ru-RU" sz="3200" b="0" dirty="0">
                <a:solidFill>
                  <a:srgbClr val="0070C0"/>
                </a:solidFill>
              </a:rPr>
              <a:t>в устной форме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6824" y="2111685"/>
            <a:ext cx="14458417" cy="6185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Для слепых участников экзамена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15614" y="8310282"/>
            <a:ext cx="3017037" cy="39536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90965" y="8989938"/>
            <a:ext cx="3783061" cy="4710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8240" y="8989938"/>
            <a:ext cx="2518960" cy="3711651"/>
          </a:xfrm>
          <a:prstGeom prst="rect">
            <a:avLst/>
          </a:prstGeom>
        </p:spPr>
      </p:pic>
      <p:pic>
        <p:nvPicPr>
          <p:cNvPr id="9" name="Picture 3" descr="G:\3ГИА (ЕГЭ, ОГЭ, ГВЭ)\ege2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801" y="188912"/>
            <a:ext cx="2438019" cy="1422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95999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Специализированные условия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434" y="3133015"/>
            <a:ext cx="14461808" cy="7720329"/>
          </a:xfrm>
        </p:spPr>
        <p:txBody>
          <a:bodyPr>
            <a:normAutofit/>
          </a:bodyPr>
          <a:lstStyle/>
          <a:p>
            <a:r>
              <a:rPr lang="ru-RU" sz="3200" b="0" dirty="0">
                <a:solidFill>
                  <a:srgbClr val="006AB3"/>
                </a:solidFill>
              </a:rPr>
              <a:t>звукоусиливающая аппаратура как коллективного, так и индивидуального пользования</a:t>
            </a:r>
          </a:p>
          <a:p>
            <a:r>
              <a:rPr lang="ru-RU" sz="3200" b="0" dirty="0">
                <a:solidFill>
                  <a:srgbClr val="006AB3"/>
                </a:solidFill>
              </a:rPr>
              <a:t>на каждый рабочий стол необходимое количество правил по заполнению бланков ЕГЭ</a:t>
            </a:r>
          </a:p>
          <a:p>
            <a:r>
              <a:rPr lang="ru-RU" sz="3200" b="0" dirty="0">
                <a:solidFill>
                  <a:srgbClr val="006AB3"/>
                </a:solidFill>
              </a:rPr>
              <a:t>привлекается ассистент-</a:t>
            </a:r>
            <a:r>
              <a:rPr lang="ru-RU" sz="3200" b="0" dirty="0" err="1">
                <a:solidFill>
                  <a:srgbClr val="006AB3"/>
                </a:solidFill>
              </a:rPr>
              <a:t>сурдопереводчик</a:t>
            </a:r>
            <a:endParaRPr lang="ru-RU" sz="3200" b="0" dirty="0">
              <a:solidFill>
                <a:srgbClr val="006AB3"/>
              </a:solidFill>
            </a:endParaRPr>
          </a:p>
          <a:p>
            <a:r>
              <a:rPr lang="ru-RU" sz="3200" b="0" dirty="0">
                <a:solidFill>
                  <a:srgbClr val="006AB3"/>
                </a:solidFill>
              </a:rPr>
              <a:t>ГВЭ по всем предметам по желанию участников проводится в письменной форме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3434" y="2152523"/>
            <a:ext cx="14257272" cy="712545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Для глухих и слабослышащих участников экзамена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8740" y="6589768"/>
            <a:ext cx="4051966" cy="5562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566" y="7200505"/>
            <a:ext cx="3433014" cy="4536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1651" y="7200505"/>
            <a:ext cx="4000838" cy="5192027"/>
          </a:xfrm>
          <a:prstGeom prst="rect">
            <a:avLst/>
          </a:prstGeom>
        </p:spPr>
      </p:pic>
      <p:pic>
        <p:nvPicPr>
          <p:cNvPr id="8" name="Picture 3" descr="G:\3ГИА (ЕГЭ, ОГЭ, ГВЭ)\ege2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801" y="188912"/>
            <a:ext cx="2438019" cy="1422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41023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Специализированные условия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5082" y="3252520"/>
            <a:ext cx="13984942" cy="4654615"/>
          </a:xfrm>
        </p:spPr>
        <p:txBody>
          <a:bodyPr>
            <a:normAutofit/>
          </a:bodyPr>
          <a:lstStyle/>
          <a:p>
            <a:r>
              <a:rPr lang="ru-RU" sz="3200" b="0" dirty="0">
                <a:solidFill>
                  <a:srgbClr val="0070C0"/>
                </a:solidFill>
              </a:rPr>
              <a:t>экзаменационные материалы предоставляются в увеличенном размере</a:t>
            </a:r>
          </a:p>
          <a:p>
            <a:endParaRPr lang="ru-RU" sz="3200" b="0" dirty="0">
              <a:solidFill>
                <a:srgbClr val="0070C0"/>
              </a:solidFill>
            </a:endParaRPr>
          </a:p>
          <a:p>
            <a:r>
              <a:rPr lang="ru-RU" sz="3200" b="0" dirty="0">
                <a:solidFill>
                  <a:srgbClr val="0070C0"/>
                </a:solidFill>
              </a:rPr>
              <a:t>технические средства для масштабирования КИМ и бланков регистрации и бланков № 1 до формата </a:t>
            </a:r>
            <a:r>
              <a:rPr lang="ru-RU" sz="3200" b="0" dirty="0" smtClean="0">
                <a:solidFill>
                  <a:srgbClr val="0070C0"/>
                </a:solidFill>
              </a:rPr>
              <a:t>A3</a:t>
            </a:r>
          </a:p>
          <a:p>
            <a:endParaRPr lang="ru-RU" sz="3200" b="0" dirty="0" smtClean="0">
              <a:solidFill>
                <a:srgbClr val="0070C0"/>
              </a:solidFill>
            </a:endParaRPr>
          </a:p>
          <a:p>
            <a:r>
              <a:rPr lang="ru-RU" sz="3200" b="0" dirty="0" smtClean="0">
                <a:solidFill>
                  <a:srgbClr val="0070C0"/>
                </a:solidFill>
              </a:rPr>
              <a:t>освещенность </a:t>
            </a:r>
            <a:r>
              <a:rPr lang="ru-RU" sz="3200" b="0" dirty="0">
                <a:solidFill>
                  <a:srgbClr val="0070C0"/>
                </a:solidFill>
              </a:rPr>
              <a:t>каждого рабочего места </a:t>
            </a:r>
            <a:r>
              <a:rPr lang="ru-RU" sz="3200" b="0" dirty="0" smtClean="0">
                <a:solidFill>
                  <a:srgbClr val="0070C0"/>
                </a:solidFill>
              </a:rPr>
              <a:t>должна </a:t>
            </a:r>
            <a:r>
              <a:rPr lang="ru-RU" sz="3200" b="0" dirty="0">
                <a:solidFill>
                  <a:srgbClr val="0070C0"/>
                </a:solidFill>
              </a:rPr>
              <a:t>быть равномерной </a:t>
            </a:r>
            <a:r>
              <a:rPr lang="ru-RU" sz="3200" b="0" dirty="0" smtClean="0">
                <a:solidFill>
                  <a:srgbClr val="0070C0"/>
                </a:solidFill>
              </a:rPr>
              <a:t/>
            </a:r>
            <a:br>
              <a:rPr lang="ru-RU" sz="3200" b="0" dirty="0" smtClean="0">
                <a:solidFill>
                  <a:srgbClr val="0070C0"/>
                </a:solidFill>
              </a:rPr>
            </a:br>
            <a:r>
              <a:rPr lang="ru-RU" sz="3200" b="0" dirty="0" smtClean="0">
                <a:solidFill>
                  <a:srgbClr val="0070C0"/>
                </a:solidFill>
              </a:rPr>
              <a:t>и </a:t>
            </a:r>
            <a:r>
              <a:rPr lang="ru-RU" sz="3200" b="0" dirty="0">
                <a:solidFill>
                  <a:srgbClr val="0070C0"/>
                </a:solidFill>
              </a:rPr>
              <a:t>не ниже 300 люкс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5082" y="2203322"/>
            <a:ext cx="13984942" cy="712545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Для слабовидящих участников экзамена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01722" y="7204491"/>
            <a:ext cx="3058464" cy="44937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521" y="8303661"/>
            <a:ext cx="2785201" cy="40824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b="38086"/>
          <a:stretch/>
        </p:blipFill>
        <p:spPr>
          <a:xfrm>
            <a:off x="577333" y="8268700"/>
            <a:ext cx="3061512" cy="2486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00791" y="7828901"/>
            <a:ext cx="2696608" cy="3365840"/>
          </a:xfrm>
          <a:prstGeom prst="rect">
            <a:avLst/>
          </a:prstGeom>
        </p:spPr>
      </p:pic>
      <p:pic>
        <p:nvPicPr>
          <p:cNvPr id="9" name="Picture 3" descr="G:\3ГИА (ЕГЭ, ОГЭ, ГВЭ)\ege2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801" y="188912"/>
            <a:ext cx="2438019" cy="1422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773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6857" y="2394858"/>
            <a:ext cx="3657599" cy="728613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Срок подачи заявлений за 2 недели до проведения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до 23 ноября 2016 года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до 18 января 2017 года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до 19 апреля 2017 года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Местами подачи заявлений на участие в итоговом сочинении (изложении) для обучающихся 11 (12) классов  являются</a:t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организации, осуществляющие образовательную деятельность, в которых обучающиеся осваивают образовательные программы среднего общего образования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 результатами итогового сочинения (изложения) обучающиеся могут ознакомиться в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образовательных организациях и местах регистрации не позднее чем через неделю со дня проведения итогового сочинения (изложения)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5949" y="0"/>
            <a:ext cx="11809312" cy="144016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Итоговое сочинение (изложение)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Picture 3" descr="G:\3ГИА (ЕГЭ, ОГЭ, ГВЭ)\ege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01" y="188912"/>
            <a:ext cx="2438019" cy="1422173"/>
          </a:xfrm>
          <a:prstGeom prst="rect">
            <a:avLst/>
          </a:prstGeom>
          <a:noFill/>
        </p:spPr>
      </p:pic>
      <p:pic>
        <p:nvPicPr>
          <p:cNvPr id="2051" name="Picture 3" descr="C:\Users\merketovamv\Desktop\по регион родит собранию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6556" y="1785258"/>
            <a:ext cx="9626415" cy="6415314"/>
          </a:xfrm>
          <a:prstGeom prst="rect">
            <a:avLst/>
          </a:prstGeom>
          <a:noFill/>
        </p:spPr>
      </p:pic>
      <p:pic>
        <p:nvPicPr>
          <p:cNvPr id="2052" name="Picture 4" descr="C:\Users\merketovamv\Desktop\по регион родит собранию\Рисунок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5525" y="8128001"/>
            <a:ext cx="9370703" cy="3570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Специализированные условия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159" y="3267486"/>
            <a:ext cx="14175751" cy="7720329"/>
          </a:xfrm>
        </p:spPr>
        <p:txBody>
          <a:bodyPr>
            <a:normAutofit/>
          </a:bodyPr>
          <a:lstStyle/>
          <a:p>
            <a:r>
              <a:rPr lang="ru-RU" sz="2800" b="0" dirty="0">
                <a:solidFill>
                  <a:srgbClr val="0070C0"/>
                </a:solidFill>
              </a:rPr>
              <a:t>письменные задания могут выполнятся на компьютере со специализированным программным обеспечением </a:t>
            </a:r>
            <a:endParaRPr lang="ru-RU" sz="2800" b="0" dirty="0" smtClean="0">
              <a:solidFill>
                <a:srgbClr val="0070C0"/>
              </a:solidFill>
            </a:endParaRPr>
          </a:p>
          <a:p>
            <a:r>
              <a:rPr lang="ru-RU" sz="2800" b="0" dirty="0">
                <a:solidFill>
                  <a:srgbClr val="0070C0"/>
                </a:solidFill>
              </a:rPr>
              <a:t>перенос ответов участника с компьютера в бланки ответов осуществляется </a:t>
            </a:r>
            <a:r>
              <a:rPr lang="ru-RU" sz="2800" b="0" dirty="0" smtClean="0">
                <a:solidFill>
                  <a:srgbClr val="0070C0"/>
                </a:solidFill>
              </a:rPr>
              <a:t>ассистентом (или организатором) в присутствии общественного наблюдателя (при наличии). Член ГЭК </a:t>
            </a:r>
            <a:r>
              <a:rPr lang="ru-RU" sz="2800" b="0" dirty="0">
                <a:solidFill>
                  <a:srgbClr val="0070C0"/>
                </a:solidFill>
              </a:rPr>
              <a:t>контролирует перенос организаторами информации на стандартные бланки </a:t>
            </a:r>
            <a:r>
              <a:rPr lang="ru-RU" sz="2800" b="0" dirty="0" smtClean="0">
                <a:solidFill>
                  <a:srgbClr val="0070C0"/>
                </a:solidFill>
              </a:rPr>
              <a:t>ГИА</a:t>
            </a:r>
            <a:endParaRPr lang="ru-RU" sz="2800" b="0" dirty="0">
              <a:solidFill>
                <a:srgbClr val="0070C0"/>
              </a:solidFill>
            </a:endParaRPr>
          </a:p>
          <a:p>
            <a:r>
              <a:rPr lang="ru-RU" sz="2800" b="0" dirty="0">
                <a:solidFill>
                  <a:srgbClr val="0070C0"/>
                </a:solidFill>
              </a:rPr>
              <a:t>ГВЭ по всем учебным предметам по желанию участников выполняется в устной форме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3434" y="2191721"/>
            <a:ext cx="14189476" cy="1075765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chemeClr val="bg1"/>
                </a:solidFill>
              </a:rPr>
              <a:t>Для участников экзамена с нарушениями опорно-двигательного аппарата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98532" y="6784068"/>
            <a:ext cx="3594378" cy="4142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434" y="8058125"/>
            <a:ext cx="3457303" cy="45821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760" y="7085695"/>
            <a:ext cx="3508824" cy="4612593"/>
          </a:xfrm>
          <a:prstGeom prst="rect">
            <a:avLst/>
          </a:prstGeom>
        </p:spPr>
      </p:pic>
      <p:pic>
        <p:nvPicPr>
          <p:cNvPr id="8" name="Picture 3" descr="G:\3ГИА (ЕГЭ, ОГЭ, ГВЭ)\ege2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801" y="188912"/>
            <a:ext cx="2438019" cy="1422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9258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6195" y="185995"/>
            <a:ext cx="12271464" cy="1512169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Информирование о ЕГЭ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777" y="2095801"/>
            <a:ext cx="13925166" cy="85059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правовые документы, оперативная официальная информация, демоверсии, открытый банк заданий ЕГЭ</a:t>
            </a:r>
          </a:p>
          <a:p>
            <a:endParaRPr lang="ru-RU" sz="2800" dirty="0" smtClean="0">
              <a:solidFill>
                <a:srgbClr val="006AB3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0977" y="3144675"/>
            <a:ext cx="13975966" cy="9362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Информационный портал ЕГЭ </a:t>
            </a:r>
            <a:r>
              <a:rPr lang="ru-RU" sz="2800" u="sng" dirty="0" smtClean="0">
                <a:hlinkClick r:id="rId2"/>
              </a:rPr>
              <a:t>http://ege.edu.ru/</a:t>
            </a:r>
            <a:r>
              <a:rPr lang="ru-RU" sz="2800" dirty="0" smtClean="0"/>
              <a:t> (также можно ознакомиться с</a:t>
            </a:r>
            <a:br>
              <a:rPr lang="ru-RU" sz="2800" dirty="0" smtClean="0"/>
            </a:br>
            <a:r>
              <a:rPr lang="ru-RU" sz="2800" dirty="0" smtClean="0"/>
              <a:t>результатами ЕГЭ)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14845" y="4314365"/>
            <a:ext cx="13908231" cy="9180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Официальный сайт </a:t>
            </a:r>
            <a:r>
              <a:rPr lang="ru-RU" sz="2800" dirty="0" err="1" smtClean="0"/>
              <a:t>Рособрнадзора</a:t>
            </a:r>
            <a:r>
              <a:rPr lang="ru-RU" sz="2800" dirty="0" smtClean="0"/>
              <a:t> </a:t>
            </a:r>
            <a:r>
              <a:rPr lang="ru-RU" sz="2800" u="sng" dirty="0" smtClean="0">
                <a:hlinkClick r:id="rId3"/>
              </a:rPr>
              <a:t>http://obrnadzor.gov.ru/</a:t>
            </a:r>
            <a:endParaRPr lang="ru-RU" sz="2800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0977" y="5449889"/>
            <a:ext cx="13942099" cy="91704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dirty="0" smtClean="0"/>
          </a:p>
          <a:p>
            <a:r>
              <a:rPr lang="ru-RU" sz="2800" dirty="0" smtClean="0"/>
              <a:t>Официальный сайт </a:t>
            </a:r>
            <a:r>
              <a:rPr lang="ru-RU" sz="2800" dirty="0" err="1" smtClean="0"/>
              <a:t>Минобрнауки</a:t>
            </a:r>
            <a:r>
              <a:rPr lang="ru-RU" sz="2800" dirty="0" smtClean="0"/>
              <a:t> России</a:t>
            </a:r>
            <a:r>
              <a:rPr lang="en-US" sz="2800" dirty="0" smtClean="0"/>
              <a:t>:</a:t>
            </a:r>
            <a:r>
              <a:rPr lang="ru-RU" sz="2800" dirty="0" smtClean="0"/>
              <a:t> </a:t>
            </a:r>
            <a:r>
              <a:rPr lang="ru-RU" sz="2800" u="sng" dirty="0" smtClean="0">
                <a:hlinkClick r:id="rId4"/>
              </a:rPr>
              <a:t>http:</a:t>
            </a:r>
            <a:r>
              <a:rPr lang="en-US" sz="2800" dirty="0" smtClean="0">
                <a:hlinkClick r:id="rId4"/>
              </a:rPr>
              <a:t>//</a:t>
            </a:r>
            <a:r>
              <a:rPr lang="en-US" sz="2800" dirty="0" err="1" smtClean="0">
                <a:hlinkClick r:id="rId4"/>
              </a:rPr>
              <a:t>минобрнауки.рф</a:t>
            </a:r>
            <a:r>
              <a:rPr lang="en-US" sz="2800" dirty="0" smtClean="0">
                <a:hlinkClick r:id="rId4"/>
              </a:rPr>
              <a:t>/</a:t>
            </a:r>
            <a:endParaRPr lang="ru-RU" sz="2800" dirty="0" smtClean="0"/>
          </a:p>
          <a:p>
            <a:r>
              <a:rPr lang="ru-RU" sz="2800" dirty="0" smtClean="0"/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7910" y="6595377"/>
            <a:ext cx="13959033" cy="116976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Открытый банк заданий ЕГЭ: </a:t>
            </a:r>
            <a:r>
              <a:rPr lang="ru-RU" sz="2800" u="sng" dirty="0" smtClean="0">
                <a:hlinkClick r:id="rId5"/>
              </a:rPr>
              <a:t>http://www.fipi.ru/content/otkrytyy-bank-zadaniY-ege</a:t>
            </a:r>
            <a:endParaRPr lang="ru-RU" sz="2800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5219" y="6791546"/>
            <a:ext cx="794791" cy="8139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513" y="5508167"/>
            <a:ext cx="866583" cy="8874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772" y="4383318"/>
            <a:ext cx="861501" cy="8822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7959" y="3190843"/>
            <a:ext cx="869149" cy="890093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1302749" y="8011660"/>
            <a:ext cx="13942099" cy="11323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Официальный сайт Министерства образования и науки Республики Алтай: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7"/>
              </a:rPr>
              <a:t>http://minobr-ra.ru</a:t>
            </a:r>
            <a:endParaRPr lang="ru-RU" sz="2800" dirty="0" smtClean="0"/>
          </a:p>
          <a:p>
            <a:endParaRPr lang="ru-RU" sz="2800" dirty="0" smtClean="0"/>
          </a:p>
          <a:p>
            <a:endParaRPr lang="ru-RU" sz="3200" dirty="0" smtClean="0">
              <a:solidFill>
                <a:srgbClr val="006AB3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0285" y="8177661"/>
            <a:ext cx="794791" cy="813943"/>
          </a:xfrm>
          <a:prstGeom prst="rect">
            <a:avLst/>
          </a:prstGeom>
        </p:spPr>
      </p:pic>
      <p:pic>
        <p:nvPicPr>
          <p:cNvPr id="22" name="Picture 3" descr="G:\3ГИА (ЕГЭ, ОГЭ, ГВЭ)\ege20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801" y="188912"/>
            <a:ext cx="2438019" cy="1422173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288234" y="9422103"/>
            <a:ext cx="13975966" cy="9362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Официальный сайт РЦОКО: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9"/>
              </a:rPr>
              <a:t>http://rcoko.ru/</a:t>
            </a:r>
            <a:r>
              <a:rPr lang="ru-RU" sz="2800" dirty="0" smtClean="0"/>
              <a:t>   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058" y="9491203"/>
            <a:ext cx="794791" cy="8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9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31781" y="5006539"/>
            <a:ext cx="11933911" cy="4186281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:\3ГИА (ЕГЭ, ОГЭ, ГВЭ)\ege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01" y="188912"/>
            <a:ext cx="2438019" cy="1422173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04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Общая информация о ЕГЭ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Picture 3" descr="G:\3ГИА (ЕГЭ, ОГЭ, ГВЭ)\ege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01" y="188912"/>
            <a:ext cx="2438019" cy="14221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9601" y="2481943"/>
            <a:ext cx="12511313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Сроки проведения ЕГЭ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России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определяет сроки и единое расписание проведения ЕГЭ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Кто может участвовать в ЕГЭ</a:t>
            </a: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К ЕГЭ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допускаются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выпускники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текущего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имеющие академической задолженности и в полном объеме выполнившие учебный план;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успешно написавшие итоговое сочинение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(итоговое сочинение проводится 7 декабря 2016 года)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Подача заявления для участия в ЕГЭ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 1 февраля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своей школе выпускник должен написать заявление, в котором указывается выбор учебных предметов, уровень ЕГЭ по математике и форма (формы) итоговой аттестации - ЕГЭ или ГВЭ (ГВЭ могут выбрать лица с ограниченными возможностями здоровья (ОВЗ) и инвалиды, дети-инвалиды)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Изменения после подачи заявления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После 1 февраля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выпускник может изменить (дополнить) перечень указанных в заявлении экзаменов только при наличии уважительных причин (болезнь или иные обстоятельства), подтвержденных документально, обратившись в государственную экзаменационную комиссию не позднее, чем за две недели до начала соответствующих экзаменов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4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Предметы ЕГЭ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Picture 3" descr="G:\3ГИА (ЕГЭ, ОГЭ, ГВЭ)\ege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01" y="188912"/>
            <a:ext cx="2438019" cy="14221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9601" y="2481943"/>
            <a:ext cx="12511313" cy="960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Какие предметы являются обязательными?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получения аттестата о среднем общем образовании выпускники сдают два обязательных предмета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русский язык и математику.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Какой уровень математики выбрать?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Экзамен по математике делится на базовый и профильный уровни.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Базовый уровень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необходим, чтобы получить аттестат и иметь возможность поступить в вуз, где математика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является вступительным экзаменом.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Экзамен по математике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профильного уровня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сдают школьники, которые планируют поступление в вуз, где математика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внесена в перечень обязательных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вступительных испытаний.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Выпускники могут выбрать как экзамен по базовой, так и экзамен по профильной математике, или оба уровня одновременно.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Какие предметы сдают по выбору?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обществознание;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физика; 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химия; 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география;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биология; 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история;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литература; 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информатика и информационно-коммуникационные технологии;		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иностранные языки (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англииский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немецкий, французским и испанский).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95076" y="8287657"/>
            <a:ext cx="4339771" cy="25545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Важно!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вступительных испытаний в вузах для всех специальностей (направлений подготовки) определяется приказом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России. </a:t>
            </a:r>
          </a:p>
          <a:p>
            <a:pPr algn="ct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вуз выбирает из этого перечня те или иные предметы, которые должны представить в своих правилах приема и объявить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1 октября 2016 года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100" name="Picture 4" descr="C:\Users\merketovamv\Desktop\по регион родит собранию\vosklitsatelnyj-zna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9300" y="7972878"/>
            <a:ext cx="2419187" cy="3101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304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Минимальное количество баллов, необходимое для получения аттестата и для поступления в образовательную организацию высшего образования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286" y="2120005"/>
            <a:ext cx="7324566" cy="77203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получения аттестата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установлено минимальное количество баллов ЕГЭ по: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русскому языку -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 балла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(по 100-балльной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шкале),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математике базового уровня -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балла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(по 5 балльной шкале),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математике профильного уровня -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 баллов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(по100-балльной шкале)</a:t>
            </a:r>
          </a:p>
        </p:txBody>
      </p:sp>
      <p:pic>
        <p:nvPicPr>
          <p:cNvPr id="6" name="Picture 3" descr="G:\3ГИА (ЕГЭ, ОГЭ, ГВЭ)\ege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01" y="188912"/>
            <a:ext cx="2438019" cy="142217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035925" y="2111874"/>
            <a:ext cx="803275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поступления в вузы в 2016 г.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установлены следующие минимальные баллы ЕГЭ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953827" y="3657600"/>
          <a:ext cx="7910287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1673"/>
                <a:gridCol w="1728614"/>
              </a:tblGrid>
              <a:tr h="442270">
                <a:tc>
                  <a:txBody>
                    <a:bodyPr/>
                    <a:lstStyle/>
                    <a:p>
                      <a:pPr marL="0" marR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spc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Предметы</a:t>
                      </a:r>
                      <a:endParaRPr lang="ru-RU" sz="2400" spc="4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spc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2400" spc="4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2400" spc="4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2400" spc="4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 профильного уровня</a:t>
                      </a:r>
                      <a:endParaRPr lang="ru-RU" sz="2400" spc="4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2400" spc="4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2400" spc="4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2400" spc="4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2400" spc="4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2400" spc="4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Информатика и ИКТ</a:t>
                      </a:r>
                      <a:endParaRPr lang="ru-RU" sz="2400" spc="4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2400" spc="4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2400" spc="4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2400" spc="4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2400" spc="4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2400" spc="4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2400" spc="4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2400" spc="4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Иностранные языки</a:t>
                      </a:r>
                      <a:endParaRPr lang="ru-RU" sz="2400" spc="4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2400" spc="4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2400" spc="4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spc="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2400" spc="4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2400" spc="4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914620" y="9143774"/>
            <a:ext cx="4339771" cy="25545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Вузы имеют право устанавливать свои минимальные баллы (с которыми будут принимать абитуриентов)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выше этого уровня!</a:t>
            </a:r>
            <a:endParaRPr lang="ru-RU" sz="2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4190" y="6429830"/>
            <a:ext cx="6809695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выпускник получил на ЕГЭ неудовлетворительный результат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одному из обязательных учебных предметов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(русский язык или математика), то он повторно допускается к сдаче экзаменов по соответствующему учебному предмету в текущем году в дополнительные сроки.</a:t>
            </a:r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Школьники, получившие повторно неудовлетворительный результат по одному из этих предметов в дополнительные сроки, смогут пересдать ЕГЭ по этому предмету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ранее 1 сентября текущего года. 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выпускник получает результаты ниже минимального количества баллов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 русскому языку, и по математике,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сможет пересдать ЕГЭ не ранее 1 сентября текущего года.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Предметы по выбору в текущем году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пересдаются.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C:\Users\merketovamv\Desktop\по регион родит собранию\vosklitsatelnyj-zna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0071" y="6182077"/>
            <a:ext cx="1755386" cy="225049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11200" y="6400800"/>
            <a:ext cx="6749143" cy="5050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70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Возможные ситуации в аудитории во время экзамена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17925" y="3772215"/>
            <a:ext cx="8425233" cy="6143462"/>
          </a:xfrm>
        </p:spPr>
        <p:txBody>
          <a:bodyPr>
            <a:noAutofit/>
          </a:bodyPr>
          <a:lstStyle/>
          <a:p>
            <a:pPr marL="185738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ВАЖНО!!!</a:t>
            </a:r>
          </a:p>
          <a:p>
            <a:pPr marL="185738" indent="0" algn="ctr">
              <a:buFontTx/>
              <a:buChar char="-"/>
            </a:pPr>
            <a:r>
              <a:rPr lang="ru-RU" sz="3200" dirty="0" smtClean="0">
                <a:cs typeface="Times New Roman" panose="02020603050405020304" pitchFamily="18" charset="0"/>
              </a:rPr>
              <a:t> ЗАВЕРШЕНИЕ ЭКЗАМЕНА УЧАСТНИКОМ ПО СОСТОЯНИЮ ЗДОРОВЬЯ  ИЛИ ДРУКИМ ОБЪЕКТИВНЫМ ПРИЧИНАМ</a:t>
            </a:r>
          </a:p>
          <a:p>
            <a:pPr marL="185738" indent="0" algn="ctr">
              <a:buFontTx/>
              <a:buChar char="-"/>
            </a:pPr>
            <a:r>
              <a:rPr lang="ru-RU" sz="32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допускаются к сдаче экзамена по соответствующему предмету                           в текущем году</a:t>
            </a:r>
            <a:endParaRPr lang="ru-RU" sz="3200" dirty="0" smtClean="0"/>
          </a:p>
          <a:p>
            <a:pPr marL="185738" indent="0" algn="ctr">
              <a:buNone/>
            </a:pPr>
            <a:r>
              <a:rPr lang="ru-RU" sz="3200" dirty="0" smtClean="0">
                <a:cs typeface="Times New Roman" panose="02020603050405020304" pitchFamily="18" charset="0"/>
              </a:rPr>
              <a:t>- УДАЛЕНИЕ В СЛУЧАЕ НАРУШЕНИЯ ПОРЯДКА ПРОВЕДЕНИЯ ЕГЭ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- </a:t>
            </a:r>
            <a:r>
              <a:rPr lang="ru-RU" sz="3200" dirty="0" smtClean="0">
                <a:solidFill>
                  <a:srgbClr val="C00000"/>
                </a:solidFill>
              </a:rPr>
              <a:t>повторно к сдаче ЕГЭ в текущем году не допускаются</a:t>
            </a:r>
          </a:p>
          <a:p>
            <a:pPr marL="185738" indent="0" algn="ctr">
              <a:buNone/>
            </a:pPr>
            <a:endParaRPr lang="ru-RU" sz="3200" dirty="0" smtClean="0"/>
          </a:p>
          <a:p>
            <a:pPr marL="185738" indent="0" algn="ctr">
              <a:buNone/>
            </a:pPr>
            <a:endParaRPr lang="ru-RU" sz="3200" dirty="0" smtClean="0"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497" y="3552562"/>
            <a:ext cx="7432765" cy="63292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7193" y="2132109"/>
            <a:ext cx="150106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6AB3"/>
                </a:solidFill>
              </a:rPr>
              <a:t>Обучающиеся могут досрочно завершить выполнение экзаменационной работы, сдать ее организаторам в аудитории и покинуть аудиторию, не дожидаясь окончания экзамена</a:t>
            </a:r>
          </a:p>
        </p:txBody>
      </p:sp>
      <p:pic>
        <p:nvPicPr>
          <p:cNvPr id="6" name="Picture 3" descr="G:\3ГИА (ЕГЭ, ОГЭ, ГВЭ)\ege2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801" y="188912"/>
            <a:ext cx="2438019" cy="1422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Сроки и места ознакомления с результатами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1" y="2330078"/>
            <a:ext cx="10450286" cy="84838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	В соответствии с </a:t>
            </a:r>
            <a:r>
              <a:rPr lang="ru-RU" sz="3200" dirty="0" smtClean="0">
                <a:solidFill>
                  <a:srgbClr val="C00000"/>
                </a:solidFill>
              </a:rPr>
              <a:t>Графиком информирования</a:t>
            </a:r>
          </a:p>
          <a:p>
            <a:pPr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	участников ГИА с результатами экзаменов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	- образовательные организации знакомят выпускников текущего года с результатами</a:t>
            </a:r>
          </a:p>
          <a:p>
            <a:pPr>
              <a:buNone/>
            </a:pPr>
            <a:r>
              <a:rPr lang="ru-RU" sz="3200" dirty="0" smtClean="0"/>
              <a:t>	- самостоятельно на официальном портале ЕГЭ </a:t>
            </a:r>
            <a:r>
              <a:rPr lang="en-US" sz="3200" dirty="0" smtClean="0">
                <a:hlinkClick r:id="rId2"/>
              </a:rPr>
              <a:t>http://check.ege.edu.ru/</a:t>
            </a:r>
            <a:endParaRPr lang="ru-RU" sz="3200" dirty="0" smtClean="0"/>
          </a:p>
          <a:p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829" y="5673908"/>
            <a:ext cx="6706960" cy="5097290"/>
          </a:xfrm>
          <a:prstGeom prst="rect">
            <a:avLst/>
          </a:prstGeom>
        </p:spPr>
      </p:pic>
      <p:pic>
        <p:nvPicPr>
          <p:cNvPr id="5" name="Picture 3" descr="G:\3ГИА (ЕГЭ, ОГЭ, ГВЭ)\ege2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801" y="188912"/>
            <a:ext cx="2438019" cy="1422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47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Сроки, места и порядок подачи апелляции о нарушении установленного порядка проведения ГИА и о несогласии с выставленными баллами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84936"/>
            <a:ext cx="15820571" cy="84838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Апелляция о нарушении установленного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порядка проведения ЕГЭ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подается участником ЕГЭ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день экзамена, не покидая пункта проведения экзамено</a:t>
            </a:r>
            <a:r>
              <a:rPr lang="ru-RU" sz="32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. Конфликтная комиссия рассматривает апелляцию не более 2-х рабочих дней с момента ее подачи. В случае удовлетворения апелляции результат ЕГЭ участника аннулируется, и участнику предоставляется возможность сдать ЕГЭ по данному предмету в другой день, предусмотренный единым расписанием</a:t>
            </a:r>
          </a:p>
          <a:p>
            <a:endParaRPr lang="ru-RU" sz="2000" dirty="0" smtClean="0"/>
          </a:p>
        </p:txBody>
      </p:sp>
      <p:pic>
        <p:nvPicPr>
          <p:cNvPr id="5" name="Picture 3" descr="G:\3ГИА (ЕГЭ, ОГЭ, ГВЭ)\ege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01" y="188912"/>
            <a:ext cx="2438019" cy="1422173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60313" y="5370284"/>
            <a:ext cx="5628394" cy="33963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5715" y="5421917"/>
            <a:ext cx="920205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AB3"/>
                </a:solidFill>
                <a:latin typeface="Times New Roman" pitchFamily="18" charset="0"/>
                <a:cs typeface="Times New Roman" pitchFamily="18" charset="0"/>
              </a:rPr>
              <a:t>Апелляция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несогласии с результатами ЕГЭ </a:t>
            </a:r>
            <a:r>
              <a:rPr lang="ru-RU" sz="3200" dirty="0" smtClean="0">
                <a:solidFill>
                  <a:srgbClr val="006AB3"/>
                </a:solidFill>
                <a:latin typeface="Times New Roman" pitchFamily="18" charset="0"/>
                <a:cs typeface="Times New Roman" pitchFamily="18" charset="0"/>
              </a:rPr>
              <a:t>подается в течение 2-х рабочих дней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официального объявления результатов экзамена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конфликтную комиссию Республики Алтай</a:t>
            </a:r>
            <a:r>
              <a:rPr lang="ru-RU" sz="3200" dirty="0" smtClean="0">
                <a:solidFill>
                  <a:srgbClr val="006AB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200" dirty="0" smtClean="0">
                <a:solidFill>
                  <a:srgbClr val="006AB3"/>
                </a:solidFill>
                <a:latin typeface="Times New Roman" pitchFamily="18" charset="0"/>
                <a:cs typeface="Times New Roman" pitchFamily="18" charset="0"/>
              </a:rPr>
              <a:t>Конфликтная комиссия рассматривает апелляцию не более 4-х рабочих дней с момента ее подачи.</a:t>
            </a:r>
          </a:p>
          <a:p>
            <a:r>
              <a:rPr lang="ru-RU" sz="3000" b="1" dirty="0" smtClean="0">
                <a:solidFill>
                  <a:srgbClr val="006AB3"/>
                </a:solidFill>
                <a:latin typeface="Times New Roman" pitchFamily="18" charset="0"/>
                <a:cs typeface="Times New Roman" pitchFamily="18" charset="0"/>
              </a:rPr>
              <a:t>Результатом рассмотрения апелляции может быть:</a:t>
            </a:r>
          </a:p>
          <a:p>
            <a:pPr lvl="0"/>
            <a:r>
              <a:rPr lang="ru-RU" sz="3000" dirty="0" smtClean="0">
                <a:solidFill>
                  <a:srgbClr val="006AB3"/>
                </a:solidFill>
                <a:latin typeface="Times New Roman" pitchFamily="18" charset="0"/>
                <a:cs typeface="Times New Roman" pitchFamily="18" charset="0"/>
              </a:rPr>
              <a:t>- отклонение апелляции и сохранение выставленных баллов;</a:t>
            </a:r>
          </a:p>
          <a:p>
            <a:pPr lvl="0"/>
            <a:r>
              <a:rPr lang="ru-RU" sz="3000" dirty="0" smtClean="0">
                <a:solidFill>
                  <a:srgbClr val="006AB3"/>
                </a:solidFill>
                <a:latin typeface="Times New Roman" pitchFamily="18" charset="0"/>
                <a:cs typeface="Times New Roman" pitchFamily="18" charset="0"/>
              </a:rPr>
              <a:t>- удовлетворение апелляции и выставление других баллов как в сторону увеличения, так и в сторону уменьшения</a:t>
            </a:r>
            <a:endParaRPr lang="ru-RU" sz="3000" dirty="0">
              <a:solidFill>
                <a:srgbClr val="006AB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7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6195" y="185995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открытого банка ФИПИ при под готовке к ЕГЭ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1835" y="2104571"/>
            <a:ext cx="13925166" cy="86360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dirty="0" smtClean="0">
              <a:solidFill>
                <a:srgbClr val="006AB3"/>
              </a:solidFill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Сайт Федерального института педагогических измерений</a:t>
            </a:r>
          </a:p>
          <a:p>
            <a:pPr algn="ctr"/>
            <a:r>
              <a:rPr lang="en-US" sz="4000" dirty="0" smtClean="0">
                <a:solidFill>
                  <a:srgbClr val="006AB3"/>
                </a:solidFill>
                <a:hlinkClick r:id="rId2"/>
              </a:rPr>
              <a:t>http://www.fipi.ru/</a:t>
            </a:r>
            <a:endParaRPr lang="ru-RU" sz="4000" dirty="0" smtClean="0">
              <a:solidFill>
                <a:srgbClr val="006AB3"/>
              </a:solidFill>
            </a:endParaRPr>
          </a:p>
          <a:p>
            <a:pPr algn="ctr"/>
            <a:endParaRPr lang="ru-RU" sz="2800" dirty="0" smtClean="0">
              <a:solidFill>
                <a:srgbClr val="006AB3"/>
              </a:solidFill>
            </a:endParaRPr>
          </a:p>
        </p:txBody>
      </p:sp>
      <p:pic>
        <p:nvPicPr>
          <p:cNvPr id="22" name="Picture 3" descr="G:\3ГИА (ЕГЭ, ОГЭ, ГВЭ)\ege2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801" y="188912"/>
            <a:ext cx="2438019" cy="1422173"/>
          </a:xfrm>
          <a:prstGeom prst="rect">
            <a:avLst/>
          </a:prstGeom>
          <a:noFill/>
        </p:spPr>
      </p:pic>
      <p:pic>
        <p:nvPicPr>
          <p:cNvPr id="15367" name="Picture 7" descr="C:\Users\merketovamv\Desktop\по регион родит собранию\Рисунок1енк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0227" y="2238141"/>
            <a:ext cx="9187544" cy="7056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39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ЕГЭ</Template>
  <TotalTime>1304</TotalTime>
  <Words>1313</Words>
  <Application>Microsoft Office PowerPoint</Application>
  <PresentationFormat>Произвольный</PresentationFormat>
  <Paragraphs>241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ЕГЭ</vt:lpstr>
      <vt:lpstr>ФЦПРО-ЕГЭ</vt:lpstr>
      <vt:lpstr> Организация и проведение  государственной итоговой аттестации по образовательным программам среднего общего образования в 2017 году</vt:lpstr>
      <vt:lpstr>Срок подачи заявлений за 2 недели до проведения  до 23 ноября 2016 года  до 18 января 2017 года до 19 апреля 2017 года   Местами подачи заявлений на участие в итоговом сочинении (изложении) для обучающихся 11 (12) классов  являются организации, осуществляющие образовательную деятельность, в которых обучающиеся осваивают образовательные программы среднего общего образования     С результатами итогового сочинения (изложения) обучающиеся могут ознакомиться в образовательных организациях и местах регистрации не позднее чем через неделю со дня проведения итогового сочинения (изложения) </vt:lpstr>
      <vt:lpstr>Слайд 3</vt:lpstr>
      <vt:lpstr>Слайд 4</vt:lpstr>
      <vt:lpstr>Минимальное количество баллов, необходимое для получения аттестата и для поступления в образовательную организацию высшего образования</vt:lpstr>
      <vt:lpstr>Возможные ситуации в аудитории во время экзамена</vt:lpstr>
      <vt:lpstr>Сроки и места ознакомления с результатами ГИА</vt:lpstr>
      <vt:lpstr>Сроки, места и порядок подачи апелляции о нарушении установленного порядка проведения ГИА и о несогласии с выставленными баллами</vt:lpstr>
      <vt:lpstr>Использование открытого банка ФИПИ при под готовке к ЕГЭ </vt:lpstr>
      <vt:lpstr>Использование открытого банка ФИПИ при под готовке к ЕГЭ </vt:lpstr>
      <vt:lpstr>Использование открытого банка ФИПИ при под готовке к ЕГЭ </vt:lpstr>
      <vt:lpstr>Слайд 12</vt:lpstr>
      <vt:lpstr>Разрешенные средства</vt:lpstr>
      <vt:lpstr>Разрешенные дополнительные устройства для всех участников ЕГЭ</vt:lpstr>
      <vt:lpstr>Запрещено</vt:lpstr>
      <vt:lpstr>Особенности организации ППЭ для участников с ОВЗ</vt:lpstr>
      <vt:lpstr>Специализированные условия </vt:lpstr>
      <vt:lpstr>Специализированные условия</vt:lpstr>
      <vt:lpstr>Специализированные условия </vt:lpstr>
      <vt:lpstr>Специализированные условия</vt:lpstr>
      <vt:lpstr>Информирование о ЕГЭ</vt:lpstr>
      <vt:lpstr>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«Подготовка организаторов в аудитории пункта проведения экзамена государственной итоговой аттестации по образовательным программам среднего общего образования в 2016 году»</dc:title>
  <dc:creator>Пользователь Windows</dc:creator>
  <cp:lastModifiedBy>merketovamv</cp:lastModifiedBy>
  <cp:revision>195</cp:revision>
  <dcterms:created xsi:type="dcterms:W3CDTF">2016-02-13T12:34:59Z</dcterms:created>
  <dcterms:modified xsi:type="dcterms:W3CDTF">2016-10-21T04:16:21Z</dcterms:modified>
</cp:coreProperties>
</file>