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notesMasterIdLst>
    <p:notesMasterId r:id="rId16"/>
  </p:notesMasterIdLst>
  <p:sldIdLst>
    <p:sldId id="314" r:id="rId2"/>
    <p:sldId id="296" r:id="rId3"/>
    <p:sldId id="327" r:id="rId4"/>
    <p:sldId id="328" r:id="rId5"/>
    <p:sldId id="329" r:id="rId6"/>
    <p:sldId id="330" r:id="rId7"/>
    <p:sldId id="331" r:id="rId8"/>
    <p:sldId id="332" r:id="rId9"/>
    <p:sldId id="343" r:id="rId10"/>
    <p:sldId id="344" r:id="rId11"/>
    <p:sldId id="345" r:id="rId12"/>
    <p:sldId id="346" r:id="rId13"/>
    <p:sldId id="281" r:id="rId14"/>
    <p:sldId id="342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3647D-209A-482D-9343-470297F7A9C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9B03E5-001A-45EB-B400-4E0E6CB9AC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42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9B03E5-001A-45EB-B400-4E0E6CB9ACBA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634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81F1-92FA-4A93-BA0A-907E26F59E65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B9D0-A234-4872-BEAE-C96ABAABF4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81F1-92FA-4A93-BA0A-907E26F59E65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B9D0-A234-4872-BEAE-C96ABAABF4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81F1-92FA-4A93-BA0A-907E26F59E65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B9D0-A234-4872-BEAE-C96ABAABF45A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81F1-92FA-4A93-BA0A-907E26F59E65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B9D0-A234-4872-BEAE-C96ABAABF45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81F1-92FA-4A93-BA0A-907E26F59E65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B9D0-A234-4872-BEAE-C96ABAABF4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81F1-92FA-4A93-BA0A-907E26F59E65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B9D0-A234-4872-BEAE-C96ABAABF45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81F1-92FA-4A93-BA0A-907E26F59E65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B9D0-A234-4872-BEAE-C96ABAABF4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81F1-92FA-4A93-BA0A-907E26F59E65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B9D0-A234-4872-BEAE-C96ABAABF4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81F1-92FA-4A93-BA0A-907E26F59E65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B9D0-A234-4872-BEAE-C96ABAABF4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81F1-92FA-4A93-BA0A-907E26F59E65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B9D0-A234-4872-BEAE-C96ABAABF45A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81F1-92FA-4A93-BA0A-907E26F59E65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B9D0-A234-4872-BEAE-C96ABAABF45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5378649-A2A4-4B12-B688-87EB2B97C9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9BC64B8-DAA3-446F-9EE0-D430F7E17C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уроков в рамках ФГОС ООО и СОО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24187" y="5774499"/>
            <a:ext cx="6312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Сивцева М.А., учитель физики филиала «Верх-</a:t>
            </a:r>
            <a:r>
              <a:rPr lang="ru-RU" dirty="0" err="1" smtClean="0"/>
              <a:t>Бийская</a:t>
            </a:r>
            <a:r>
              <a:rPr lang="ru-RU" dirty="0" smtClean="0"/>
              <a:t> ООШ»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337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593" y="1370445"/>
            <a:ext cx="9939337" cy="256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6888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09" y="180975"/>
            <a:ext cx="11693236" cy="649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2783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55" y="105632"/>
            <a:ext cx="11610109" cy="6179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4160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09720" y="214291"/>
            <a:ext cx="8286808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Так что же для нас современный урок ?</a:t>
            </a:r>
            <a:endParaRPr lang="ru-RU" sz="3200" b="1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024430" y="3000372"/>
            <a:ext cx="2143140" cy="200026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Урок 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 rot="16200000" flipV="1">
            <a:off x="3917141" y="2035959"/>
            <a:ext cx="1428760" cy="12144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Скругленный прямоугольник 9"/>
          <p:cNvSpPr/>
          <p:nvPr/>
        </p:nvSpPr>
        <p:spPr>
          <a:xfrm>
            <a:off x="4381488" y="1071546"/>
            <a:ext cx="1714512" cy="785818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Arial" pitchFamily="34" charset="0"/>
                <a:cs typeface="Arial" pitchFamily="34" charset="0"/>
              </a:rPr>
              <a:t>Познание</a:t>
            </a:r>
            <a:r>
              <a:rPr lang="ru-RU" dirty="0"/>
              <a:t> </a:t>
            </a:r>
          </a:p>
        </p:txBody>
      </p:sp>
      <p:cxnSp>
        <p:nvCxnSpPr>
          <p:cNvPr id="11" name="Прямая со стрелкой 10"/>
          <p:cNvCxnSpPr>
            <a:endCxn id="10" idx="2"/>
          </p:cNvCxnSpPr>
          <p:nvPr/>
        </p:nvCxnSpPr>
        <p:spPr>
          <a:xfrm rot="16200000" flipV="1">
            <a:off x="4845835" y="2250273"/>
            <a:ext cx="1214446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Скругленный прямоугольник 15"/>
          <p:cNvSpPr/>
          <p:nvPr/>
        </p:nvSpPr>
        <p:spPr>
          <a:xfrm>
            <a:off x="6167438" y="1071546"/>
            <a:ext cx="1785950" cy="785818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Arial" pitchFamily="34" charset="0"/>
                <a:cs typeface="Arial" pitchFamily="34" charset="0"/>
              </a:rPr>
              <a:t>Открытие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 rot="5400000" flipH="1" flipV="1">
            <a:off x="5953124" y="2285992"/>
            <a:ext cx="1214446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Скругленный прямоугольник 21"/>
          <p:cNvSpPr/>
          <p:nvPr/>
        </p:nvSpPr>
        <p:spPr>
          <a:xfrm>
            <a:off x="8096264" y="1678769"/>
            <a:ext cx="2286016" cy="785818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Arial" pitchFamily="34" charset="0"/>
                <a:cs typeface="Arial" pitchFamily="34" charset="0"/>
              </a:rPr>
              <a:t>Деятельность </a:t>
            </a:r>
          </a:p>
        </p:txBody>
      </p:sp>
      <p:cxnSp>
        <p:nvCxnSpPr>
          <p:cNvPr id="23" name="Прямая со стрелкой 22"/>
          <p:cNvCxnSpPr/>
          <p:nvPr/>
        </p:nvCxnSpPr>
        <p:spPr>
          <a:xfrm rot="5400000" flipH="1" flipV="1">
            <a:off x="6774661" y="1964521"/>
            <a:ext cx="1357322" cy="12858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endCxn id="29" idx="1"/>
          </p:cNvCxnSpPr>
          <p:nvPr/>
        </p:nvCxnSpPr>
        <p:spPr>
          <a:xfrm flipV="1">
            <a:off x="7167570" y="3250406"/>
            <a:ext cx="1285884" cy="53578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Скругленный прямоугольник 28"/>
          <p:cNvSpPr/>
          <p:nvPr/>
        </p:nvSpPr>
        <p:spPr>
          <a:xfrm>
            <a:off x="8453454" y="2857496"/>
            <a:ext cx="1928826" cy="785818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Arial" pitchFamily="34" charset="0"/>
                <a:cs typeface="Arial" pitchFamily="34" charset="0"/>
              </a:rPr>
              <a:t>Развитие </a:t>
            </a:r>
            <a:r>
              <a:rPr lang="ru-RU" dirty="0"/>
              <a:t>  </a:t>
            </a:r>
          </a:p>
        </p:txBody>
      </p:sp>
      <p:cxnSp>
        <p:nvCxnSpPr>
          <p:cNvPr id="35" name="Прямая со стрелкой 34"/>
          <p:cNvCxnSpPr>
            <a:endCxn id="37" idx="1"/>
          </p:cNvCxnSpPr>
          <p:nvPr/>
        </p:nvCxnSpPr>
        <p:spPr>
          <a:xfrm>
            <a:off x="7024694" y="4500571"/>
            <a:ext cx="1428760" cy="67866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Скругленный прямоугольник 36"/>
          <p:cNvSpPr/>
          <p:nvPr/>
        </p:nvSpPr>
        <p:spPr>
          <a:xfrm>
            <a:off x="8453454" y="4786322"/>
            <a:ext cx="1928826" cy="785818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Arial" pitchFamily="34" charset="0"/>
                <a:cs typeface="Arial" pitchFamily="34" charset="0"/>
              </a:rPr>
              <a:t>Ступенька к знанию   </a:t>
            </a:r>
          </a:p>
        </p:txBody>
      </p:sp>
      <p:cxnSp>
        <p:nvCxnSpPr>
          <p:cNvPr id="41" name="Прямая со стрелкой 40"/>
          <p:cNvCxnSpPr/>
          <p:nvPr/>
        </p:nvCxnSpPr>
        <p:spPr>
          <a:xfrm rot="16200000" flipH="1">
            <a:off x="5773735" y="5465777"/>
            <a:ext cx="1000926" cy="706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Скругленный прямоугольник 43"/>
          <p:cNvSpPr/>
          <p:nvPr/>
        </p:nvSpPr>
        <p:spPr>
          <a:xfrm>
            <a:off x="5881686" y="5750735"/>
            <a:ext cx="2571768" cy="642942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Arial" pitchFamily="34" charset="0"/>
                <a:cs typeface="Arial" pitchFamily="34" charset="0"/>
              </a:rPr>
              <a:t>Самореализация </a:t>
            </a:r>
            <a:r>
              <a:rPr lang="ru-RU" dirty="0"/>
              <a:t>  </a:t>
            </a:r>
          </a:p>
        </p:txBody>
      </p:sp>
      <p:cxnSp>
        <p:nvCxnSpPr>
          <p:cNvPr id="45" name="Прямая со стрелкой 44"/>
          <p:cNvCxnSpPr/>
          <p:nvPr/>
        </p:nvCxnSpPr>
        <p:spPr>
          <a:xfrm rot="5400000">
            <a:off x="4417207" y="5036355"/>
            <a:ext cx="1214446" cy="857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Скругленный прямоугольник 46"/>
          <p:cNvSpPr/>
          <p:nvPr/>
        </p:nvSpPr>
        <p:spPr>
          <a:xfrm>
            <a:off x="3381356" y="6072206"/>
            <a:ext cx="1928826" cy="57150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Arial" pitchFamily="34" charset="0"/>
                <a:cs typeface="Arial" pitchFamily="34" charset="0"/>
              </a:rPr>
              <a:t>Мотивация   </a:t>
            </a:r>
          </a:p>
        </p:txBody>
      </p:sp>
      <p:cxnSp>
        <p:nvCxnSpPr>
          <p:cNvPr id="60" name="Прямая со стрелкой 59"/>
          <p:cNvCxnSpPr/>
          <p:nvPr/>
        </p:nvCxnSpPr>
        <p:spPr>
          <a:xfrm rot="10800000" flipV="1">
            <a:off x="3738546" y="4429132"/>
            <a:ext cx="1357322" cy="10001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2" name="Скругленный прямоугольник 61"/>
          <p:cNvSpPr/>
          <p:nvPr/>
        </p:nvSpPr>
        <p:spPr>
          <a:xfrm>
            <a:off x="1738282" y="4715280"/>
            <a:ext cx="2071702" cy="785818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Arial" pitchFamily="34" charset="0"/>
                <a:cs typeface="Arial" pitchFamily="34" charset="0"/>
              </a:rPr>
              <a:t>Интерес   </a:t>
            </a:r>
            <a:r>
              <a:rPr lang="ru-RU" dirty="0"/>
              <a:t> </a:t>
            </a:r>
          </a:p>
        </p:txBody>
      </p:sp>
      <p:cxnSp>
        <p:nvCxnSpPr>
          <p:cNvPr id="80" name="Прямая со стрелкой 79"/>
          <p:cNvCxnSpPr/>
          <p:nvPr/>
        </p:nvCxnSpPr>
        <p:spPr>
          <a:xfrm rot="10800000">
            <a:off x="3809984" y="2714620"/>
            <a:ext cx="1285884" cy="857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2" name="Скругленный прямоугольник 81"/>
          <p:cNvSpPr/>
          <p:nvPr/>
        </p:nvSpPr>
        <p:spPr>
          <a:xfrm>
            <a:off x="1524000" y="2714620"/>
            <a:ext cx="2357422" cy="785818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Инициативност</a:t>
            </a:r>
            <a:r>
              <a:rPr lang="ru-RU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ь</a:t>
            </a:r>
            <a:endParaRPr lang="ru-RU" sz="2000" dirty="0"/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2024034" y="1464454"/>
            <a:ext cx="2000264" cy="785818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Уверенность</a:t>
            </a:r>
          </a:p>
        </p:txBody>
      </p:sp>
      <p:sp>
        <p:nvSpPr>
          <p:cNvPr id="39" name="Нижний колонтитул 3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356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 animBg="1"/>
      <p:bldP spid="22" grpId="0" animBg="1"/>
      <p:bldP spid="29" grpId="0" animBg="1"/>
      <p:bldP spid="37" grpId="0" animBg="1"/>
      <p:bldP spid="44" grpId="0" animBg="1"/>
      <p:bldP spid="47" grpId="0" animBg="1"/>
      <p:bldP spid="62" grpId="0" animBg="1"/>
      <p:bldP spid="82" grpId="0" animBg="1"/>
      <p:bldP spid="8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0" y="428605"/>
            <a:ext cx="8229600" cy="569755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9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Новый мир имеет новые условия и требует новых действий.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Н. Рерих</a:t>
            </a:r>
          </a:p>
          <a:p>
            <a:pPr marL="0" indent="0" algn="ctr">
              <a:buNone/>
            </a:pPr>
            <a:r>
              <a:rPr lang="ru-RU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marL="0" indent="0" algn="ctr">
              <a:buNone/>
            </a:pPr>
            <a:r>
              <a:rPr lang="ru-RU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достижения результатов, важно, в первую очередь, инициировать у детей собственные вопросы: «</a:t>
            </a:r>
            <a:r>
              <a:rPr lang="ru-RU" sz="35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Чему мне нужно научиться?</a:t>
            </a:r>
            <a:r>
              <a:rPr lang="ru-RU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и «</a:t>
            </a:r>
            <a:r>
              <a:rPr lang="ru-RU" sz="35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мне этому научиться?</a:t>
            </a:r>
            <a:r>
              <a:rPr lang="ru-RU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».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 algn="ctr">
              <a:spcBef>
                <a:spcPts val="3600"/>
              </a:spcBef>
              <a:buNone/>
            </a:pPr>
            <a:r>
              <a:rPr lang="ru-RU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Школа должна ребенка: «</a:t>
            </a:r>
            <a:r>
              <a:rPr lang="ru-RU" sz="35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научить учиться</a:t>
            </a:r>
            <a:r>
              <a:rPr lang="ru-RU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», «</a:t>
            </a:r>
            <a:r>
              <a:rPr lang="ru-RU" sz="35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научить жить</a:t>
            </a:r>
            <a:r>
              <a:rPr lang="ru-RU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», «</a:t>
            </a:r>
            <a:r>
              <a:rPr lang="ru-RU" sz="35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научить жить вме</a:t>
            </a:r>
            <a:r>
              <a:rPr lang="ru-RU" sz="35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</a:t>
            </a:r>
            <a:r>
              <a:rPr lang="ru-RU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», «</a:t>
            </a:r>
            <a:r>
              <a:rPr lang="ru-RU" sz="35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научить работать и зарабатывать</a:t>
            </a:r>
            <a:r>
              <a:rPr lang="ru-RU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(из доклада ЮНЕСКО «В новое тысячелетие»).</a:t>
            </a:r>
          </a:p>
        </p:txBody>
      </p:sp>
    </p:spTree>
    <p:extLst>
      <p:ext uri="{BB962C8B-B14F-4D97-AF65-F5344CB8AC3E}">
        <p14:creationId xmlns:p14="http://schemas.microsoft.com/office/powerpoint/2010/main" val="58343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176886" y="713510"/>
            <a:ext cx="9906750" cy="4885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  <a:spcAft>
                <a:spcPts val="480"/>
              </a:spcAft>
            </a:pPr>
            <a:r>
              <a:rPr lang="ru-RU" sz="32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основе Стандарта лежит 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системно-</a:t>
            </a:r>
          </a:p>
          <a:p>
            <a:pPr>
              <a:lnSpc>
                <a:spcPts val="1500"/>
              </a:lnSpc>
              <a:spcAft>
                <a:spcPts val="480"/>
              </a:spcAft>
            </a:pPr>
            <a:endParaRPr lang="ru-RU" sz="3200" b="1" i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500"/>
              </a:lnSpc>
              <a:spcAft>
                <a:spcPts val="480"/>
              </a:spcAft>
            </a:pPr>
            <a:r>
              <a:rPr lang="ru-RU" sz="32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деятельностный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подход, который предполагает</a:t>
            </a:r>
            <a:r>
              <a:rPr lang="ru-RU" sz="3200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>
              <a:lnSpc>
                <a:spcPts val="1500"/>
              </a:lnSpc>
              <a:spcAft>
                <a:spcPts val="480"/>
              </a:spcAft>
            </a:pP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ts val="1500"/>
              </a:lnSpc>
              <a:spcAft>
                <a:spcPts val="525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воспитание и развитие качеств личности, </a:t>
            </a:r>
            <a:endParaRPr lang="ru-RU" sz="24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ts val="1500"/>
              </a:lnSpc>
              <a:spcAft>
                <a:spcPts val="525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ts val="1500"/>
              </a:lnSpc>
              <a:spcAft>
                <a:spcPts val="525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определение путей и способов достижения социально желаемого уровня личностного и познавательного развития обучающихся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</a:p>
          <a:p>
            <a:pPr marL="342900" lvl="0" indent="-342900">
              <a:lnSpc>
                <a:spcPts val="1500"/>
              </a:lnSpc>
              <a:spcAft>
                <a:spcPts val="525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ts val="1500"/>
              </a:lnSpc>
              <a:spcAft>
                <a:spcPts val="525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 универсальных учебных действий у обучающихся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</a:p>
          <a:p>
            <a:pPr marL="342900" lvl="0" indent="-342900">
              <a:lnSpc>
                <a:spcPts val="1500"/>
              </a:lnSpc>
              <a:spcAft>
                <a:spcPts val="525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ts val="1500"/>
              </a:lnSpc>
              <a:spcAft>
                <a:spcPts val="525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учёт индивидуальных качеств, возрастных и психологических особенностей детей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</a:p>
          <a:p>
            <a:pPr marL="342900" lvl="0" indent="-342900">
              <a:lnSpc>
                <a:spcPts val="1500"/>
              </a:lnSpc>
              <a:spcAft>
                <a:spcPts val="525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ts val="1500"/>
              </a:lnSpc>
              <a:spcAft>
                <a:spcPts val="525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 преемственности всех ступеней образования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</a:p>
          <a:p>
            <a:pPr marL="342900" lvl="0" indent="-342900">
              <a:lnSpc>
                <a:spcPts val="1500"/>
              </a:lnSpc>
              <a:spcAft>
                <a:spcPts val="525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ts val="1500"/>
              </a:lnSpc>
              <a:spcAft>
                <a:spcPts val="525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разнообразие видов и форм деятельности, обеспечивающих творческий рост ребёнка,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гарантированность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достижения планируемых результатов обучения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0317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07524"/>
            <a:ext cx="9961605" cy="4893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Целеполагание.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обучающимися должны быть поставлены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конкретные понятные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цели. По возможности, целеполагание осуществляется совместно с обучающимися .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должны знать, какие конкретно знания и умения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 освоят в процессе деятельности на уроке; должны знать и план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поставленных задач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должен сформировать интерес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процессу учебной деятельности, так и к достижению конечного результата. Эффективными мотивами являются решение актуальной проблемы, практическая направленность содержания.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755556" y="214291"/>
            <a:ext cx="8598243" cy="959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Требования, предъявляемые к современному уроку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условиях введения ФГОС: </a:t>
            </a:r>
          </a:p>
        </p:txBody>
      </p:sp>
    </p:spTree>
    <p:extLst>
      <p:ext uri="{BB962C8B-B14F-4D97-AF65-F5344CB8AC3E}">
        <p14:creationId xmlns:p14="http://schemas.microsoft.com/office/powerpoint/2010/main" val="419640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8296" y="2178535"/>
            <a:ext cx="9316995" cy="43990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значимость знаний и способов деятельности.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должен показать обучающимся возможности применения осваиваемых знаний и умений в их практической деятельности.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Отбор содержания.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значит, что на уроке должны быть качественно отработаны планируемые результаты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урока.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тработка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универсальных способов образовательной деятельности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75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4103" y="1576049"/>
            <a:ext cx="9306697" cy="57691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каждого этапа урока по схеме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учебного задания – деятельность обучающихся по его выполнению – подведение итога деятельности – контроль процесса и степени выполнения – рефлексия.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использование разнообразных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деятельности обучающихся с учетом их возрастных и индивидуальных особенностей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Подведение итогов каждого этапа урока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значит, что выполнение каждого учебного задания должно быть подвергнуто контролю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42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1679770"/>
            <a:ext cx="9193427" cy="5633266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блоков самостоятельного получения знаний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обучающимися в процессе учебно- познавательной деятельности с различными источниками информации, среди которых ведущее место принадлежит ресурсам сети Интернет.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парной или групповой работы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позволяющей каждому ученику развивать коммуникативные компетенции и осваивать нормы работы в коллективе.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Использование системы самоконтроля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взаимоконтроля как средств рефлексии и формирования ответственности за результаты своей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477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618" y="1820937"/>
            <a:ext cx="9205784" cy="57691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как осознание себя в процессе деятельности.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Качественная положительная оценка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обучающихся, способствующая формированию положительной учебной мотивации.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ариативность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домашнего задания.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должно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содержать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выбора заданий как по форме, так и по содержанию, с учетом индивидуальных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особенностей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психологического комфорта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условий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здоровьесбережения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уроке.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946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5481" y="214291"/>
            <a:ext cx="99719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Структурные элементы современного урока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условиях введения ФГОС: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04335" y="1214422"/>
            <a:ext cx="9677945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Мотивация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(предполагает включение учащихся в активную интеллектуальную деятельность).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04335" y="2143116"/>
            <a:ext cx="9749383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2. Целеполагание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(учащиеся самостоятельно формулируют цели урока по схеме «вспомнить, узнать, научиться»).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04335" y="5214950"/>
            <a:ext cx="9677945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5.Взаимопроверка, взаимоконтроль.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04335" y="3143249"/>
            <a:ext cx="9749383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3. Осознание недостаточности имеющихся знаний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(учитель способствует возникновению на уроке проблемной ситуации, в ходе анализа которой учащиеся понимают, что имеющихся знаний для ее решения недостаточно).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04335" y="4643446"/>
            <a:ext cx="9749383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4. Коммуникация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(поиск новых знаний в паре, в группе)</a:t>
            </a:r>
            <a:r>
              <a:rPr lang="ru-RU" sz="2000" dirty="0">
                <a:latin typeface="inherit"/>
                <a:cs typeface="Arial" pitchFamily="34" charset="0"/>
              </a:rPr>
              <a:t>.</a:t>
            </a:r>
            <a:r>
              <a:rPr lang="ru-RU" dirty="0">
                <a:latin typeface="inherit"/>
              </a:rPr>
              <a:t>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04335" y="5786454"/>
            <a:ext cx="9749383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6. Рефлексия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(осознание учеником и воспроизведение в речи того, что нового он узнал и чему научился на уроке).</a:t>
            </a:r>
          </a:p>
        </p:txBody>
      </p:sp>
    </p:spTree>
    <p:extLst>
      <p:ext uri="{BB962C8B-B14F-4D97-AF65-F5344CB8AC3E}">
        <p14:creationId xmlns:p14="http://schemas.microsoft.com/office/powerpoint/2010/main" val="1779141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27230" y="1553249"/>
            <a:ext cx="9877777" cy="3450696"/>
          </a:xfrm>
        </p:spPr>
        <p:txBody>
          <a:bodyPr>
            <a:normAutofit lnSpcReduction="10000"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Современный урок  физики , с моей точки зрения, должен быть направлен на развитие у учащихся умения самостоятельно или в ходе групповой работы добывать новые знания, делать выводы, умозаключения.  Большое значение для развития этих способностей имеют практические работы в курсе  физики . Специфика физики  как учебного предмета, предполагает обязательную практическую деятельность на уроке, которая является неотъемлемой частью учебно-познавательного процесса на любом его этапе – при изучении нового материала, повторении, закреплении, обобщении и проверке знаний.</a:t>
            </a:r>
            <a:endParaRPr lang="ru-RU" sz="20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59009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1055</TotalTime>
  <Words>663</Words>
  <Application>Microsoft Office PowerPoint</Application>
  <PresentationFormat>Произвольный</PresentationFormat>
  <Paragraphs>63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Волна</vt:lpstr>
      <vt:lpstr>Проектирование уроков в рамках ФГОС ООО и СОО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</cp:lastModifiedBy>
  <cp:revision>45</cp:revision>
  <dcterms:created xsi:type="dcterms:W3CDTF">2023-11-10T15:56:30Z</dcterms:created>
  <dcterms:modified xsi:type="dcterms:W3CDTF">2023-11-23T08:12:15Z</dcterms:modified>
</cp:coreProperties>
</file>