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58" r:id="rId5"/>
    <p:sldId id="263" r:id="rId6"/>
    <p:sldId id="264" r:id="rId7"/>
    <p:sldId id="265" r:id="rId8"/>
    <p:sldId id="266" r:id="rId9"/>
    <p:sldId id="268" r:id="rId10"/>
    <p:sldId id="267" r:id="rId11"/>
    <p:sldId id="269" r:id="rId12"/>
    <p:sldId id="272" r:id="rId13"/>
    <p:sldId id="271" r:id="rId14"/>
    <p:sldId id="270" r:id="rId15"/>
    <p:sldId id="273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1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5AA-564D-449C-9DF3-6DE629D26F2C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FE4D-91EB-49F4-8C30-B3470DA69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5AA-564D-449C-9DF3-6DE629D26F2C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FE4D-91EB-49F4-8C30-B3470DA69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5AA-564D-449C-9DF3-6DE629D26F2C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FE4D-91EB-49F4-8C30-B3470DA69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5AA-564D-449C-9DF3-6DE629D26F2C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FE4D-91EB-49F4-8C30-B3470DA69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5AA-564D-449C-9DF3-6DE629D26F2C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FE4D-91EB-49F4-8C30-B3470DA69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5AA-564D-449C-9DF3-6DE629D26F2C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FE4D-91EB-49F4-8C30-B3470DA69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5AA-564D-449C-9DF3-6DE629D26F2C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FE4D-91EB-49F4-8C30-B3470DA69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5AA-564D-449C-9DF3-6DE629D26F2C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FE4D-91EB-49F4-8C30-B3470DA69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5AA-564D-449C-9DF3-6DE629D26F2C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FE4D-91EB-49F4-8C30-B3470DA69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5AA-564D-449C-9DF3-6DE629D26F2C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FE4D-91EB-49F4-8C30-B3470DA69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85AA-564D-449C-9DF3-6DE629D26F2C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8FE4D-91EB-49F4-8C30-B3470DA69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885AA-564D-449C-9DF3-6DE629D26F2C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8FE4D-91EB-49F4-8C30-B3470DA69A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Елбаев</a:t>
            </a:r>
            <a:r>
              <a:rPr lang="ru-RU" dirty="0" smtClean="0"/>
              <a:t> М.Н., учитель информатики МОУ «</a:t>
            </a:r>
            <a:r>
              <a:rPr lang="ru-RU" dirty="0" err="1" smtClean="0"/>
              <a:t>Иогачская</a:t>
            </a:r>
            <a:r>
              <a:rPr lang="ru-RU" dirty="0" smtClean="0"/>
              <a:t> СОШ»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«Использование </a:t>
            </a:r>
            <a:r>
              <a:rPr lang="ru-RU" b="1" dirty="0">
                <a:solidFill>
                  <a:srgbClr val="FF0000"/>
                </a:solidFill>
              </a:rPr>
              <a:t>цифровых технологий </a:t>
            </a:r>
            <a:r>
              <a:rPr lang="ru-RU" b="1" dirty="0" smtClean="0">
                <a:solidFill>
                  <a:srgbClr val="FF0000"/>
                </a:solidFill>
              </a:rPr>
              <a:t>при </a:t>
            </a:r>
            <a:r>
              <a:rPr lang="ru-RU" b="1" dirty="0">
                <a:solidFill>
                  <a:srgbClr val="FF0000"/>
                </a:solidFill>
              </a:rPr>
              <a:t>формирования функциональной </a:t>
            </a:r>
            <a:r>
              <a:rPr lang="ru-RU" b="1" dirty="0" smtClean="0">
                <a:solidFill>
                  <a:srgbClr val="FF0000"/>
                </a:solidFill>
              </a:rPr>
              <a:t>грамотности»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В состав цифровых образовательных технологий включают следующие инструменты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131590"/>
            <a:ext cx="7344816" cy="39145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533400" y="1203598"/>
            <a:ext cx="6934200" cy="3733800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образовательные платформы (</a:t>
            </a:r>
            <a:r>
              <a:rPr lang="en-US" altLang="ru-RU" sz="2400" dirty="0" err="1" smtClean="0">
                <a:latin typeface="Times New Roman" pitchFamily="18" charset="0"/>
                <a:cs typeface="Times New Roman" pitchFamily="18" charset="0"/>
              </a:rPr>
              <a:t>Lecta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ЯКласс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Classroom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eaLnBrk="1" hangingPunct="1"/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электронные формы учебников (</a:t>
            </a:r>
            <a:r>
              <a:rPr lang="en-US" altLang="ru-RU" sz="2400" dirty="0" err="1" smtClean="0">
                <a:latin typeface="Times New Roman" pitchFamily="18" charset="0"/>
                <a:cs typeface="Times New Roman" pitchFamily="18" charset="0"/>
              </a:rPr>
              <a:t>lecta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Просвещение,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ЛитРес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eaLnBrk="1" hangingPunct="1"/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образовательные приложения (</a:t>
            </a:r>
            <a:r>
              <a:rPr lang="en-US" altLang="ru-RU" sz="2400" dirty="0" err="1" smtClean="0">
                <a:latin typeface="Times New Roman" pitchFamily="18" charset="0"/>
                <a:cs typeface="Times New Roman" pitchFamily="18" charset="0"/>
              </a:rPr>
              <a:t>stepic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ru-RU" sz="2400" dirty="0" err="1" smtClean="0">
                <a:latin typeface="Times New Roman" pitchFamily="18" charset="0"/>
                <a:cs typeface="Times New Roman" pitchFamily="18" charset="0"/>
              </a:rPr>
              <a:t>quizlet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ru-RU" sz="2400" dirty="0" err="1" smtClean="0">
                <a:ln>
                  <a:solidFill>
                    <a:srgbClr val="FF0000"/>
                  </a:solidFill>
                </a:ln>
                <a:latin typeface="Times New Roman" pitchFamily="18" charset="0"/>
                <a:cs typeface="Times New Roman" pitchFamily="18" charset="0"/>
              </a:rPr>
              <a:t>kahoot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и т.д.);</a:t>
            </a:r>
          </a:p>
          <a:p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онлайн-сервисы (</a:t>
            </a:r>
            <a:r>
              <a:rPr lang="en-US" altLang="ru-RU" sz="2400" dirty="0" err="1" smtClean="0">
                <a:ln>
                  <a:solidFill>
                    <a:srgbClr val="FF0000"/>
                  </a:solidFill>
                </a:ln>
                <a:latin typeface="Times New Roman" pitchFamily="18" charset="0"/>
                <a:cs typeface="Times New Roman" pitchFamily="18" charset="0"/>
              </a:rPr>
              <a:t>youtube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ru-RU" sz="2400" dirty="0" smtClean="0">
                <a:latin typeface="Times New Roman" pitchFamily="18" charset="0"/>
                <a:cs typeface="Times New Roman" pitchFamily="18" charset="0"/>
              </a:rPr>
              <a:t>forms.yandex.ru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ru-RU" sz="2400" dirty="0" err="1" smtClean="0"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-документы, </a:t>
            </a:r>
            <a:r>
              <a:rPr lang="en-US" altLang="ru-RU" sz="2400" dirty="0" err="1" smtClean="0"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-презентации, </a:t>
            </a:r>
            <a:r>
              <a:rPr lang="en-US" altLang="ru-RU" sz="2400" dirty="0" err="1" smtClean="0"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-календарь,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месседжеры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eaLnBrk="1" hangingPunct="1"/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027881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400" b="1" dirty="0">
                <a:latin typeface="Times New Roman" pitchFamily="18" charset="0"/>
              </a:rPr>
              <a:t>Некоторые технические возможности сервисов, которые можно эффективно использовать в образовательном процессе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131590"/>
            <a:ext cx="7344816" cy="39145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738336" y="1059582"/>
            <a:ext cx="7074024" cy="409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 eaLnBrk="1" hangingPunct="1"/>
            <a:r>
              <a:rPr lang="ru-RU" altLang="ru-RU" sz="2000" b="0" dirty="0">
                <a:latin typeface="Times New Roman" pitchFamily="18" charset="0"/>
              </a:rPr>
              <a:t>При онлайн обучении  используют различные коммуникационные сервисы, такие как </a:t>
            </a:r>
            <a:r>
              <a:rPr lang="ru-RU" altLang="ru-RU" sz="2000" b="0" dirty="0" err="1">
                <a:latin typeface="Times New Roman" pitchFamily="18" charset="0"/>
              </a:rPr>
              <a:t>Skype</a:t>
            </a:r>
            <a:r>
              <a:rPr lang="ru-RU" altLang="ru-RU" sz="2000" b="0" dirty="0">
                <a:latin typeface="Times New Roman" pitchFamily="18" charset="0"/>
              </a:rPr>
              <a:t>, </a:t>
            </a:r>
            <a:r>
              <a:rPr lang="ru-RU" altLang="ru-RU" sz="2000" b="0" dirty="0" err="1">
                <a:latin typeface="Times New Roman" pitchFamily="18" charset="0"/>
              </a:rPr>
              <a:t>Zoom</a:t>
            </a:r>
            <a:r>
              <a:rPr lang="ru-RU" altLang="ru-RU" sz="2000" b="0" dirty="0">
                <a:latin typeface="Times New Roman" pitchFamily="18" charset="0"/>
              </a:rPr>
              <a:t>, </a:t>
            </a:r>
            <a:r>
              <a:rPr lang="ru-RU" altLang="ru-RU" sz="2000" b="0" dirty="0" err="1">
                <a:latin typeface="Times New Roman" pitchFamily="18" charset="0"/>
              </a:rPr>
              <a:t>Merapolis</a:t>
            </a:r>
            <a:r>
              <a:rPr lang="ru-RU" altLang="ru-RU" sz="2000" b="0" dirty="0">
                <a:latin typeface="Times New Roman" pitchFamily="18" charset="0"/>
              </a:rPr>
              <a:t>, </a:t>
            </a:r>
            <a:r>
              <a:rPr lang="ru-RU" altLang="ru-RU" sz="2000" b="0" dirty="0" err="1">
                <a:latin typeface="Times New Roman" pitchFamily="18" charset="0"/>
              </a:rPr>
              <a:t>Uberconference</a:t>
            </a:r>
            <a:r>
              <a:rPr lang="ru-RU" altLang="ru-RU" sz="2000" b="0" dirty="0">
                <a:latin typeface="Times New Roman" pitchFamily="18" charset="0"/>
              </a:rPr>
              <a:t>, FreeConferenceCall.com  и другие. Основными функциями этих приложений является возможность проведения видеоконференций в режиме реального времени, запись лекции, демонстрация экрана. Различия состоят в количестве человек, которые можно подключить к одной конференции. Так  в </a:t>
            </a:r>
            <a:r>
              <a:rPr lang="ru-RU" altLang="ru-RU" sz="2000" b="0" dirty="0" err="1">
                <a:latin typeface="Times New Roman" pitchFamily="18" charset="0"/>
              </a:rPr>
              <a:t>Skype</a:t>
            </a:r>
            <a:r>
              <a:rPr lang="ru-RU" altLang="ru-RU" sz="2000" b="0" dirty="0">
                <a:latin typeface="Times New Roman" pitchFamily="18" charset="0"/>
              </a:rPr>
              <a:t> можно собрать до 50 человек, в бесплатной версии </a:t>
            </a:r>
            <a:r>
              <a:rPr lang="ru-RU" altLang="ru-RU" sz="2000" b="0" dirty="0" err="1">
                <a:latin typeface="Times New Roman" pitchFamily="18" charset="0"/>
              </a:rPr>
              <a:t>Zoom</a:t>
            </a:r>
            <a:r>
              <a:rPr lang="ru-RU" altLang="ru-RU" sz="2000" b="0" dirty="0">
                <a:latin typeface="Times New Roman" pitchFamily="18" charset="0"/>
              </a:rPr>
              <a:t>  – до 100 человек, в бесплатном пакете </a:t>
            </a:r>
            <a:r>
              <a:rPr lang="ru-RU" altLang="ru-RU" sz="2000" b="0" dirty="0" err="1">
                <a:latin typeface="Times New Roman" pitchFamily="18" charset="0"/>
              </a:rPr>
              <a:t>Uberconference</a:t>
            </a:r>
            <a:r>
              <a:rPr lang="ru-RU" altLang="ru-RU" sz="2000" b="0" dirty="0">
                <a:latin typeface="Times New Roman" pitchFamily="18" charset="0"/>
              </a:rPr>
              <a:t> – 10 человек,  FreeConferenceCall.com  1000 человек. В некоторых сервисах есть ограничения по времени, так в </a:t>
            </a:r>
            <a:r>
              <a:rPr lang="en-US" altLang="ru-RU" sz="2000" b="0" dirty="0">
                <a:latin typeface="Times New Roman" pitchFamily="18" charset="0"/>
              </a:rPr>
              <a:t>Zoom</a:t>
            </a:r>
            <a:r>
              <a:rPr lang="ru-RU" altLang="ru-RU" sz="2000" b="0" dirty="0">
                <a:latin typeface="Times New Roman" pitchFamily="18" charset="0"/>
              </a:rPr>
              <a:t> в бесплатном пакете  не более 40 минут. </a:t>
            </a:r>
            <a:endParaRPr lang="ru-RU" altLang="ru-RU" sz="2000" b="0" dirty="0"/>
          </a:p>
        </p:txBody>
      </p:sp>
    </p:spTree>
    <p:extLst>
      <p:ext uri="{BB962C8B-B14F-4D97-AF65-F5344CB8AC3E}">
        <p14:creationId xmlns:p14="http://schemas.microsoft.com/office/powerpoint/2010/main" val="3352207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195486"/>
            <a:ext cx="7344816" cy="48506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pic>
        <p:nvPicPr>
          <p:cNvPr id="5" name="Рисунок 1" descr="Screenshot_20210119_201959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0" r="38108"/>
          <a:stretch/>
        </p:blipFill>
        <p:spPr bwMode="auto">
          <a:xfrm>
            <a:off x="0" y="1347614"/>
            <a:ext cx="2544417" cy="538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3" descr="Screenshot_20210119_202049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4" t="1602" r="16120" b="2754"/>
          <a:stretch/>
        </p:blipFill>
        <p:spPr bwMode="auto">
          <a:xfrm>
            <a:off x="2483768" y="339502"/>
            <a:ext cx="5255812" cy="4299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541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195486"/>
            <a:ext cx="7344816" cy="48506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pic>
        <p:nvPicPr>
          <p:cNvPr id="5" name="Picture 1" descr="C:\Users\5element\Desktop\Screenshot_20210118_2149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77" y="267494"/>
            <a:ext cx="691197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7595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857250"/>
          </a:xfrm>
        </p:spPr>
        <p:txBody>
          <a:bodyPr>
            <a:noAutofit/>
          </a:bodyPr>
          <a:lstStyle/>
          <a:p>
            <a:r>
              <a:rPr lang="ru-RU" sz="3600" b="1" dirty="0"/>
              <a:t>Выводы: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131590"/>
            <a:ext cx="7344816" cy="39145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203598"/>
            <a:ext cx="68407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2400" dirty="0"/>
              <a:t>использование цифровых технологий в новых образовательных реалиях подталкивают учащихся  к применению знаний в новых условиях, стимулирует их к компактному и структурированному изложению информации, что ведёт за собой развитие функциональной грамотности: математической, читательской, естественнонаучной, финансовой, ИКТ – грамотности и  других.</a:t>
            </a:r>
          </a:p>
        </p:txBody>
      </p:sp>
    </p:spTree>
    <p:extLst>
      <p:ext uri="{BB962C8B-B14F-4D97-AF65-F5344CB8AC3E}">
        <p14:creationId xmlns:p14="http://schemas.microsoft.com/office/powerpoint/2010/main" val="3428284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131590"/>
            <a:ext cx="7344816" cy="39145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28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357158" y="2464593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Содержимое 3" descr="Screenshot_20210119_21243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514350"/>
            <a:ext cx="4730761" cy="2201416"/>
          </a:xfrm>
        </p:spPr>
      </p:pic>
      <p:pic>
        <p:nvPicPr>
          <p:cNvPr id="8" name="Рисунок 6" descr="IMG_20210119_21522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914650"/>
            <a:ext cx="3984104" cy="1988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Функциональная грамотность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131590"/>
            <a:ext cx="7344816" cy="39145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260505"/>
            <a:ext cx="71287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Леонтьев А.А.: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«Функционально грамотный человек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— это человек, который способен использовать все постоянно приобретаемые в течение жизни знания, умения и навыки для решения максимально широкого диапазона жизненных задач в различных сферах человеческой деятельности, общения и социальных отношений» </a:t>
            </a:r>
            <a:r>
              <a:rPr lang="ru-RU" altLang="ru-RU" sz="2400" i="1" dirty="0">
                <a:latin typeface="Times New Roman" pitchFamily="18" charset="0"/>
                <a:cs typeface="Times New Roman" pitchFamily="18" charset="0"/>
              </a:rPr>
              <a:t>[Образовательная система «Школа 2100». Педагогика здравого смысла / под ред. А. А. Леонтьева. М.: </a:t>
            </a:r>
            <a:r>
              <a:rPr lang="ru-RU" altLang="ru-RU" sz="2400" i="1" dirty="0" err="1">
                <a:latin typeface="Times New Roman" pitchFamily="18" charset="0"/>
                <a:cs typeface="Times New Roman" pitchFamily="18" charset="0"/>
              </a:rPr>
              <a:t>Баласс</a:t>
            </a:r>
            <a:r>
              <a:rPr lang="ru-RU" altLang="ru-RU" sz="2400" i="1" dirty="0">
                <a:latin typeface="Times New Roman" pitchFamily="18" charset="0"/>
                <a:cs typeface="Times New Roman" pitchFamily="18" charset="0"/>
              </a:rPr>
              <a:t>, 2003. С. 35.].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Составляющие функциональной грамотности</a:t>
            </a:r>
            <a:br>
              <a:rPr lang="ru-RU" alt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131590"/>
            <a:ext cx="7344816" cy="39145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99592" y="1347614"/>
            <a:ext cx="56166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математическая грамотность, </a:t>
            </a:r>
          </a:p>
          <a:p>
            <a:pPr>
              <a:buFontTx/>
              <a:buChar char="•"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 читательская грамотность, </a:t>
            </a:r>
          </a:p>
          <a:p>
            <a:pPr>
              <a:buFontTx/>
              <a:buChar char="•"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 естественнонаучная грамотность, </a:t>
            </a:r>
          </a:p>
          <a:p>
            <a:pPr>
              <a:buFontTx/>
              <a:buChar char="•"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 финансовая грамотность, </a:t>
            </a:r>
          </a:p>
          <a:p>
            <a:pPr>
              <a:buFontTx/>
              <a:buChar char="•"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 глобальные компетенции </a:t>
            </a:r>
          </a:p>
          <a:p>
            <a:pPr>
              <a:buFontTx/>
              <a:buChar char="•"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 креативное мышление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95486"/>
            <a:ext cx="7344816" cy="48506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586591"/>
            <a:ext cx="68407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2400" dirty="0">
                <a:latin typeface="Times New Roman" pitchFamily="18" charset="0"/>
              </a:rPr>
              <a:t>В соответствии с международными исследованиями более половины выпускников основной школы имеют только базовый уровень функциональной грамотности, т.е. они могут использовать приобретенные в школе знания в простых, знакомых ситуациях, а около пятой части выпускников основной школы не достигают этого уровня. К продолжению образования хорошо готовы не более 30% российских выпускников школы, а высокий уровень способности решать сложные задачи демонстрируют в среднем около 5% учащихся.</a:t>
            </a:r>
            <a:endParaRPr lang="ru-RU" alt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34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altLang="ru-RU" sz="2700" b="1" dirty="0"/>
              <a:t>Почему важно использовать именно цифровые технологии при формировании </a:t>
            </a:r>
            <a:r>
              <a:rPr lang="ru-RU" altLang="ru-RU" sz="2700" b="1" dirty="0" err="1"/>
              <a:t>функцинальной</a:t>
            </a:r>
            <a:r>
              <a:rPr lang="ru-RU" altLang="ru-RU" sz="2700" b="1" dirty="0"/>
              <a:t> грамотности? </a:t>
            </a:r>
            <a:r>
              <a:rPr lang="ru-RU" altLang="ru-RU" b="1" dirty="0"/>
              <a:t/>
            </a:r>
            <a:br>
              <a:rPr lang="ru-RU" altLang="ru-RU" b="1" dirty="0"/>
            </a:b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131590"/>
            <a:ext cx="7344816" cy="39145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alt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1160621"/>
            <a:ext cx="68407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Феномен детства меняется, и </a:t>
            </a:r>
            <a:r>
              <a:rPr lang="ru-RU" altLang="ru-RU" sz="2400" dirty="0" err="1">
                <a:latin typeface="Times New Roman" pitchFamily="18" charset="0"/>
                <a:cs typeface="Times New Roman" pitchFamily="18" charset="0"/>
              </a:rPr>
              <a:t>цифровизация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— один из ключевых факторов, влияющих на эти изменения. Интернет становится важным агентом социализации, составляя конкуренцию семье и школе. Ученые выяснили, что интенсивность использования интернета за последние 6 лет существенно возросла и среди взрослых, и среди детей: каждый второй подросток проводит онлайн около 6 часов в день, а каждый пятый — 9 часов и больше.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39552" y="195486"/>
            <a:ext cx="7344816" cy="48506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23478"/>
            <a:ext cx="712879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2300" dirty="0">
                <a:latin typeface="Times New Roman" pitchFamily="18" charset="0"/>
                <a:cs typeface="Times New Roman" pitchFamily="18" charset="0"/>
              </a:rPr>
              <a:t>Поэтому современные дети не делят реальность на онлайн и </a:t>
            </a:r>
            <a:r>
              <a:rPr lang="ru-RU" altLang="ru-RU" sz="2300" dirty="0" err="1">
                <a:latin typeface="Times New Roman" pitchFamily="18" charset="0"/>
                <a:cs typeface="Times New Roman" pitchFamily="18" charset="0"/>
              </a:rPr>
              <a:t>оффлайн</a:t>
            </a:r>
            <a:r>
              <a:rPr lang="ru-RU" altLang="ru-RU" sz="2300" dirty="0">
                <a:latin typeface="Times New Roman" pitchFamily="18" charset="0"/>
                <a:cs typeface="Times New Roman" pitchFamily="18" charset="0"/>
              </a:rPr>
              <a:t> — для них она одна. Исследования функциональной грамотности говорят, что каждый второй подросток, но только каждый пятый взрослый живут в смешанной реальности. А пандемия </a:t>
            </a:r>
            <a:r>
              <a:rPr lang="ru-RU" altLang="ru-RU" sz="2300" dirty="0" err="1">
                <a:latin typeface="Times New Roman" pitchFamily="18" charset="0"/>
                <a:cs typeface="Times New Roman" pitchFamily="18" charset="0"/>
              </a:rPr>
              <a:t>коронавируса</a:t>
            </a:r>
            <a:r>
              <a:rPr lang="ru-RU" altLang="ru-RU" sz="2300" dirty="0">
                <a:latin typeface="Times New Roman" pitchFamily="18" charset="0"/>
                <a:cs typeface="Times New Roman" pitchFamily="18" charset="0"/>
              </a:rPr>
              <a:t>, во время которой обучение перешло в интернет, и вовсе размыла эти границы. И взрослым, как правило, кажется, что интернет плохо влияет на когнитивные способности ребенка, и не без оснований — новое поколение хуже запоминает информацию, не фокусируется долго на одном деле… Но, возможно, все это — эволюционный процесс, который позволяет нашим детям адаптироваться к новому миру, избегая перегрузки?</a:t>
            </a:r>
            <a:endParaRPr lang="ru-RU" altLang="ru-RU" sz="23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23478"/>
            <a:ext cx="8229600" cy="857250"/>
          </a:xfrm>
        </p:spPr>
        <p:txBody>
          <a:bodyPr>
            <a:normAutofit/>
          </a:bodyPr>
          <a:lstStyle/>
          <a:p>
            <a:r>
              <a:rPr lang="ru-RU" altLang="ru-RU" dirty="0"/>
              <a:t> Учитель и </a:t>
            </a:r>
            <a:r>
              <a:rPr lang="ru-RU" altLang="ru-RU" dirty="0" smtClean="0"/>
              <a:t>ученик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131590"/>
            <a:ext cx="7344816" cy="39145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725760" y="1131590"/>
            <a:ext cx="70866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1" hangingPunct="1"/>
            <a:r>
              <a:rPr lang="ru-RU" altLang="ru-RU" sz="2400" b="0" dirty="0">
                <a:latin typeface="Times New Roman" pitchFamily="18" charset="0"/>
                <a:cs typeface="Times New Roman" pitchFamily="18" charset="0"/>
              </a:rPr>
              <a:t>Так или иначе, детей необходимо учить существовать в рамках цифры. Такой навык — это один из подвидов функциональной грамотности — умения применять полученные знания в жизни. Как никогда сегодня важная 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цифровая компетентность детей</a:t>
            </a:r>
            <a:r>
              <a:rPr lang="ru-RU" altLang="ru-RU" sz="2400" b="0" dirty="0">
                <a:latin typeface="Times New Roman" pitchFamily="18" charset="0"/>
                <a:cs typeface="Times New Roman" pitchFamily="18" charset="0"/>
              </a:rPr>
              <a:t> — и на нее так или иначе направлены все цифровые средства, подвластные учителю. </a:t>
            </a:r>
          </a:p>
          <a:p>
            <a:pPr algn="just" eaLnBrk="1" hangingPunct="1"/>
            <a:r>
              <a:rPr lang="ru-RU" altLang="ru-RU" sz="2400" i="1" dirty="0">
                <a:latin typeface="Times New Roman" pitchFamily="18" charset="0"/>
                <a:cs typeface="Times New Roman" pitchFamily="18" charset="0"/>
              </a:rPr>
              <a:t>Учителя и ученики адаптируются к нововведениям. Происходит поиск новых удобных путей коммуникации, форм проведения уроков и методов.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Разграничим понятия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131590"/>
            <a:ext cx="7344816" cy="39145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518120" y="1203598"/>
            <a:ext cx="7294240" cy="30480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Понятие цифровые образовательные технологии, часто подменяют понятием цифровой образовательный ресурс.</a:t>
            </a:r>
          </a:p>
          <a:p>
            <a:pPr algn="just" eaLnBrk="1" hangingPunct="1"/>
            <a:r>
              <a:rPr lang="ru-RU" altLang="ru-RU" sz="2200" b="1" dirty="0" smtClean="0">
                <a:latin typeface="Times New Roman" pitchFamily="18" charset="0"/>
                <a:cs typeface="Times New Roman" pitchFamily="18" charset="0"/>
              </a:rPr>
              <a:t> Цифровой образовательный ресурс </a:t>
            </a: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– информационный образовательный ресурс, хранимый и передаваемый в цифровой форме. Однако понятие технология включает в себя способы работы (алгоритм действий), её режим. Исходя из этого, </a:t>
            </a:r>
            <a:r>
              <a:rPr lang="ru-RU" altLang="ru-RU" sz="2200" b="1" dirty="0" smtClean="0">
                <a:latin typeface="Times New Roman" pitchFamily="18" charset="0"/>
                <a:cs typeface="Times New Roman" pitchFamily="18" charset="0"/>
              </a:rPr>
              <a:t>цифровые образовательные технологии </a:t>
            </a:r>
            <a:r>
              <a:rPr lang="ru-RU" altLang="ru-RU" sz="22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sz="2200" dirty="0" smtClean="0">
                <a:latin typeface="Times New Roman" pitchFamily="18" charset="0"/>
                <a:cs typeface="Times New Roman" pitchFamily="18" charset="0"/>
              </a:rPr>
              <a:t>это способ организации образовательной среды, основанной на цифровых технологиях.</a:t>
            </a:r>
            <a:endParaRPr lang="ru-RU" alt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val="10438542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567</Words>
  <Application>Microsoft Office PowerPoint</Application>
  <PresentationFormat>Экран (16:9)</PresentationFormat>
  <Paragraphs>31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«Использование цифровых технологий при формирования функциональной грамотности»</vt:lpstr>
      <vt:lpstr>Презентация PowerPoint</vt:lpstr>
      <vt:lpstr>Функциональная грамотность</vt:lpstr>
      <vt:lpstr>Составляющие функциональной грамотности </vt:lpstr>
      <vt:lpstr>Презентация PowerPoint</vt:lpstr>
      <vt:lpstr>Почему важно использовать именно цифровые технологии при формировании функцинальной грамотности?  </vt:lpstr>
      <vt:lpstr>Презентация PowerPoint</vt:lpstr>
      <vt:lpstr> Учитель и ученик</vt:lpstr>
      <vt:lpstr>Разграничим понятия</vt:lpstr>
      <vt:lpstr>В состав цифровых образовательных технологий включают следующие инструменты</vt:lpstr>
      <vt:lpstr>Некоторые технические возможности сервисов, которые можно эффективно использовать в образовательном процессе</vt:lpstr>
      <vt:lpstr>Презентация PowerPoint</vt:lpstr>
      <vt:lpstr>Презентация PowerPoint</vt:lpstr>
      <vt:lpstr>Выводы: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Оксана</dc:creator>
  <cp:lastModifiedBy>Я</cp:lastModifiedBy>
  <cp:revision>28</cp:revision>
  <dcterms:created xsi:type="dcterms:W3CDTF">2016-12-28T13:52:17Z</dcterms:created>
  <dcterms:modified xsi:type="dcterms:W3CDTF">2024-02-13T08:26:28Z</dcterms:modified>
</cp:coreProperties>
</file>