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81" r:id="rId2"/>
    <p:sldId id="336" r:id="rId3"/>
    <p:sldId id="335" r:id="rId4"/>
    <p:sldId id="331" r:id="rId5"/>
    <p:sldId id="334" r:id="rId6"/>
    <p:sldId id="337" r:id="rId7"/>
    <p:sldId id="338" r:id="rId8"/>
    <p:sldId id="339" r:id="rId9"/>
    <p:sldId id="340" r:id="rId10"/>
    <p:sldId id="306" r:id="rId11"/>
    <p:sldId id="342" r:id="rId12"/>
    <p:sldId id="313" r:id="rId13"/>
    <p:sldId id="343" r:id="rId14"/>
    <p:sldId id="344" r:id="rId15"/>
    <p:sldId id="345" r:id="rId16"/>
    <p:sldId id="346" r:id="rId17"/>
    <p:sldId id="347" r:id="rId18"/>
    <p:sldId id="315" r:id="rId19"/>
    <p:sldId id="348" r:id="rId20"/>
    <p:sldId id="359" r:id="rId21"/>
    <p:sldId id="349" r:id="rId22"/>
    <p:sldId id="350" r:id="rId23"/>
    <p:sldId id="351" r:id="rId24"/>
    <p:sldId id="352" r:id="rId25"/>
    <p:sldId id="318" r:id="rId26"/>
    <p:sldId id="353" r:id="rId27"/>
    <p:sldId id="354" r:id="rId28"/>
    <p:sldId id="355" r:id="rId29"/>
    <p:sldId id="356" r:id="rId30"/>
    <p:sldId id="357" r:id="rId31"/>
    <p:sldId id="358" r:id="rId32"/>
    <p:sldId id="324" r:id="rId33"/>
    <p:sldId id="326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0033"/>
    <a:srgbClr val="CC3399"/>
    <a:srgbClr val="CC0066"/>
    <a:srgbClr val="009900"/>
    <a:srgbClr val="FF0066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81" autoAdjust="0"/>
  </p:normalViewPr>
  <p:slideViewPr>
    <p:cSldViewPr>
      <p:cViewPr>
        <p:scale>
          <a:sx n="121" d="100"/>
          <a:sy n="12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2414-23AB-4E68-B2DE-602BB4CF28D7}" type="datetimeFigureOut">
              <a:rPr lang="ru-RU" smtClean="0"/>
              <a:pPr/>
              <a:t>03.02.2024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56CB-461D-4666-9695-E996E59DF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0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E98-E5C0-4B88-9353-C2300521B1D2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A1BB-03CB-406C-937D-094095BF6539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D7D-51F9-4269-9215-2BAD982159A9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C0F8-542E-44B6-BC58-1187A1BBB662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DF90-E2ED-42CF-A857-5E0D340C23DC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640-D0AD-4C29-875F-8FEE04D499FD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19CE-9812-4F87-A18D-5F42DEAFEF73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1D8-FC03-4066-BB5D-11AA4445073B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CB0D-83DD-44BD-B857-CC3B0C8A6058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6FDC-6E3C-442B-8BEE-4FF317BFDBA8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12D4-C245-4E9D-A0B7-963720CCB216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B1DC-83AA-4AA7-9D06-2F9FC11CF9F9}" type="datetime1">
              <a:rPr lang="ru-RU" smtClean="0"/>
              <a:pPr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501122" cy="35781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по формированию функциональной грамотности на уроках математики в том числе и при подготовке к ГИА 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357694"/>
            <a:ext cx="3571900" cy="1428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</a:rPr>
              <a:t>Пахомова О.В.,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</a:rPr>
              <a:t>учитель математики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</a:rPr>
              <a:t>МОУ «</a:t>
            </a:r>
            <a:r>
              <a:rPr lang="ru-RU" sz="1800" dirty="0" err="1" smtClean="0">
                <a:solidFill>
                  <a:schemeClr val="tx1"/>
                </a:solidFill>
                <a:latin typeface="Century Schoolbook" pitchFamily="18" charset="0"/>
              </a:rPr>
              <a:t>Турочакская</a:t>
            </a:r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</a:rPr>
              <a:t> СОШ им Я.И. </a:t>
            </a:r>
            <a:r>
              <a:rPr lang="ru-RU" sz="1800" dirty="0" err="1" smtClean="0">
                <a:solidFill>
                  <a:schemeClr val="tx1"/>
                </a:solidFill>
                <a:latin typeface="Century Schoolbook" pitchFamily="18" charset="0"/>
              </a:rPr>
              <a:t>Баляева</a:t>
            </a:r>
            <a:r>
              <a:rPr lang="ru-RU" sz="1800" dirty="0" smtClean="0">
                <a:solidFill>
                  <a:schemeClr val="tx1"/>
                </a:solidFill>
                <a:latin typeface="Century Schoolbook" pitchFamily="18" charset="0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Выпускники 9,11 классов способны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300" dirty="0" smtClean="0"/>
              <a:t> 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демонстрировать навыки разрабатывать сложные модели реальных ситуаций, умение работать с кейсами в группах; 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уметь аргументировано высказывать свои суждения, 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составлять задания по тексту, задавать вопросы оппонентам; 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уметь работать со сложными научными текстами, 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выделять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текса основную идею и применять знания на практике.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ГИА по функциональной грамотности: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Читательская грамотность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Логическая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Прикидки и оценки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графическими представлениями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Незнакомый контекст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и финансы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ГИА по функциональной грамотности: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Прикидки и оценки.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текста.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Логическая грамотность.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Незнакомый контекст.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графическими представлениями информации.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Читательская грамотность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Объект 4" descr="https://oge.fipi.ru/os/docs/DE0E276E497AB3784C3FC4CC20248DC0/docs/EF0B1E9E1EBBBCD3432428189BC2E71A/xs3docsrcEF0B1E9E1EBBBCD3432428189BC2E71A_2_15831439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978619"/>
            <a:ext cx="249555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838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Прочитайте внимательно текст и выполните задания </a:t>
            </a:r>
            <a:r>
              <a:rPr lang="ru-RU" b="1" dirty="0"/>
              <a:t>1–5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7" name="Рисунок 6" descr="https://oge.fipi.ru/os/docs/DE0E276E497AB3784C3FC4CC20248DC0/docs/EF0B1E9E1EBBBCD3432428189BC2E71A/xs3docsrcEF0B1E9E1EBBBCD3432428189BC2E71A_1_15831439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8453"/>
            <a:ext cx="24955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59753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Прочитайте </a:t>
            </a:r>
            <a:r>
              <a:rPr lang="ru-RU" sz="3600" b="1" i="1" dirty="0"/>
              <a:t>внимательно текст и выполните задания </a:t>
            </a:r>
            <a:r>
              <a:rPr lang="ru-RU" sz="3600" b="1" dirty="0"/>
              <a:t>1</a:t>
            </a:r>
            <a:r>
              <a:rPr lang="ru-RU" sz="3600" dirty="0"/>
              <a:t>–</a:t>
            </a:r>
            <a:r>
              <a:rPr lang="ru-RU" sz="3600" b="1" dirty="0"/>
              <a:t>5</a:t>
            </a:r>
            <a:r>
              <a:rPr lang="ru-RU" sz="3600" b="1" i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Объект 4" descr="https://oge.fipi.ru/os/docs/DE0E276E497AB3784C3FC4CC20248DC0/docs/5FFD8BC46AF4945146A043DEBC60B85F/xs3docsrc5FFD8BC46AF4945146A043DEBC60B85F_1_1585218186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8293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32783"/>
            <a:ext cx="5975350" cy="22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3014"/>
          </a:xfrm>
        </p:spPr>
        <p:txBody>
          <a:bodyPr>
            <a:noAutofit/>
          </a:bodyPr>
          <a:lstStyle/>
          <a:p>
            <a:r>
              <a:rPr lang="ru-RU" sz="3200" dirty="0"/>
              <a:t>Какое наименьшее количество дуг нужно заказать, чтобы расстояние между соседними дугами было не более 60 см?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Объект 4" descr="https://lh7-us.googleusercontent.com/5pbrpC-6kYW-MBmjlN24xaxmqOg-R4Z3_PcSMgrUATGYZL-msPxeVmneeoqaz7YbvY0B9PXfCrmnGJlxbJOkqLbpnUCAF-Ghgvqmv9PjLRmux1Rf_JFlLA0AsmdnSqI9ozD1yb8Fy_n3wpdj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16024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1556792"/>
            <a:ext cx="4572000" cy="35963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3876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Алексей Юрьевич решил построить на дачном участке теплицу длиной NP = 5,5 м. Для этого он сделал прямоугольный фундамент. Для каркаса теплицы Алексей Юрьевич заказывает металлические дуги в форме полуокружностей длиной 5,8 м каждая и плёнку для обтяжки. В передней стенке планируется вход, показанный на рисунке прямоугольником ACDB .</a:t>
            </a:r>
            <a:endParaRPr lang="ru-RU" sz="1400" dirty="0">
              <a:ea typeface="Calibri"/>
              <a:cs typeface="Times New Roman"/>
            </a:endParaRPr>
          </a:p>
          <a:p>
            <a:pPr indent="23876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Точки A и B — середины отрезков MO и ON соответственно.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07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Люди, проживающие в многоквартирном доме, решили выкупить этот дом. Они вместе хотят собрать деньги таким образом, чтобы каждый из них заплатил сумму, пропорциональную площади его квартиры. Например, мужчина, проживающий в квартире, которая занимает 1/5 площади всех квартир, должен будет заплатить 1/5 от всей стоимости здания. Выберите все верные утверждения.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Человек, проживающий в самой большой квартире, заплатит больше денег за каждый квадратный метр своей квартиры, чем человек из самой маленькой квартиры.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Зная площадь двух квартир и цену одной из них, мы можем вычислить цену второй.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Зная цену здания и сумму, которую заплатит каждый владелец, мы можем вычислить общую площадь всех квартир.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Если бы общая стоимость здания была снижена на 10%, каждый из владельцев заплатил бы на 10% меньше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Шариковая ручка стоит 40 рублей. Какое наибольшее число таких ручек можно будет купить на 900 рублей после повышения цены на 10 %?</a:t>
            </a:r>
            <a:r>
              <a:rPr lang="ru-RU" dirty="0">
                <a:solidFill>
                  <a:srgbClr val="6600CC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0305" y="980728"/>
            <a:ext cx="7736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Теплоход рассчитан на 750 пассажиров и 25 членов команды. Каждая спасательная шлюпка может вместить70 человек. Какое наименьшее число шлюпок должно быть на теплоходе, чтобы в случае необходимости в них можно было разместить всех пассажиров и всех членов команды?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4099" y="2181057"/>
            <a:ext cx="7889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Петя меняет маленькие фишки на большие. За один обмен он получает 3 большие фишки, отдав 10 маленьких. До обменов у Пети было 100 фишек (среди них были и большие, и маленькие), а после стало 65. Сколько обменов он совершил?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429000"/>
            <a:ext cx="7068241" cy="266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Прикидки и оценки: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квартире, где проживает Алексей, установлен прибор учёта расхода холодной воды (счётчик). 1 сентября счётчик показывал расход 103 куб. м воды, а 1 октября — 114 куб. м. Какую сумму должен заплатить Алексей за холодную воду за сентябрь, если цена 1 куб. м холодной воды составляет 19 руб. 20 коп.? Ответ дайте в рубля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 воды составил 114 − 103 = 11 куб. м. Поэтому Алексей должен заплатить 11 · 19,2 = 211,2 руб.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 211,2.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между величиной (обозначено буквами) и её возможным значением (обозначено цифрами).</a:t>
            </a:r>
            <a:endParaRPr lang="ru-RU" sz="20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4286256"/>
          <a:ext cx="735811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414340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 smtClean="0"/>
                        <a:t>ВЕЛИЧИНЫ</a:t>
                      </a:r>
                      <a:endParaRPr lang="ru-RU" dirty="0"/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/>
                        <a:t>ВОЗМОЖНЫЕ ЗНАЧЕНИЯ</a:t>
                      </a:r>
                    </a:p>
                  </a:txBody>
                  <a:tcPr marL="114300" marR="114300" marT="76200" marB="76200" anchor="ctr"/>
                </a:tc>
              </a:tr>
              <a:tr h="414340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/>
                        <a:t>А) масса вагона поезда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/>
                        <a:t>1) 15 кг</a:t>
                      </a:r>
                    </a:p>
                  </a:txBody>
                  <a:tcPr marL="114300" marR="114300" marT="76200" marB="76200" anchor="ctr"/>
                </a:tc>
              </a:tr>
              <a:tr h="414340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/>
                        <a:t>Б) масса воробья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/>
                        <a:t>2) 1,5 т</a:t>
                      </a:r>
                    </a:p>
                  </a:txBody>
                  <a:tcPr marL="114300" marR="114300" marT="76200" marB="76200" anchor="ctr"/>
                </a:tc>
              </a:tr>
              <a:tr h="414340">
                <a:tc>
                  <a:txBody>
                    <a:bodyPr/>
                    <a:lstStyle/>
                    <a:p>
                      <a:pPr algn="l" fontAlgn="ctr"/>
                      <a:r>
                        <a:rPr lang="ru-RU"/>
                        <a:t>В) масса ребенка до 4 лет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/>
                        <a:t>3) 30 г</a:t>
                      </a:r>
                    </a:p>
                  </a:txBody>
                  <a:tcPr marL="114300" marR="114300" marT="76200" marB="76200" anchor="ctr"/>
                </a:tc>
              </a:tr>
              <a:tr h="414340">
                <a:tc>
                  <a:txBody>
                    <a:bodyPr/>
                    <a:lstStyle/>
                    <a:p>
                      <a:pPr algn="l" fontAlgn="ctr"/>
                      <a:r>
                        <a:rPr lang="ru-RU"/>
                        <a:t>Г) масса легкового автомобиля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/>
                        <a:t>4) 7,2 т</a:t>
                      </a:r>
                    </a:p>
                  </a:txBody>
                  <a:tcPr marL="114300" marR="114300" marT="76200" marB="762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5"/>
            <a:ext cx="7056784" cy="297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51200"/>
            <a:ext cx="6552728" cy="291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2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14290"/>
            <a:ext cx="4357718" cy="5911873"/>
          </a:xfrm>
        </p:spPr>
        <p:txBody>
          <a:bodyPr>
            <a:normAutofit/>
          </a:bodyPr>
          <a:lstStyle/>
          <a:p>
            <a:pPr marL="12700" marR="5080">
              <a:spcBef>
                <a:spcPts val="95"/>
              </a:spcBef>
            </a:pPr>
            <a:endParaRPr lang="ru-RU" sz="2600" spc="-5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95"/>
              </a:spcBef>
              <a:buNone/>
            </a:pPr>
            <a:endParaRPr lang="ru-RU" sz="2600" spc="-5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95"/>
              </a:spcBef>
              <a:buNone/>
            </a:pPr>
            <a:r>
              <a:rPr lang="ru-RU" sz="2600" spc="-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spc="-5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2600" spc="-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pc="-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400" spc="-2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sz="2400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приобретаемые </a:t>
            </a:r>
            <a:r>
              <a:rPr lang="ru-RU" sz="2400" spc="-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знания для  </a:t>
            </a:r>
            <a:r>
              <a:rPr lang="ru-RU" sz="2400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широкого диапазона </a:t>
            </a:r>
            <a:r>
              <a:rPr lang="ru-RU" sz="2400" spc="-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жизненных задач в  </a:t>
            </a:r>
            <a:r>
              <a:rPr lang="ru-RU" sz="2400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400" spc="-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сферах </a:t>
            </a:r>
            <a:r>
              <a:rPr lang="ru-RU" sz="2400" spc="-1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человеческой деятельности, </a:t>
            </a:r>
            <a:r>
              <a:rPr lang="ru-RU" sz="2400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2400" spc="-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социальных  </a:t>
            </a:r>
            <a:r>
              <a:rPr lang="ru-RU" sz="2400" spc="-1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отношений».                            </a:t>
            </a:r>
            <a:endParaRPr lang="ru-RU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95"/>
              </a:spcBef>
            </a:pPr>
            <a:endParaRPr lang="ru-RU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r">
              <a:spcBef>
                <a:spcPts val="95"/>
              </a:spcBef>
              <a:buNone/>
            </a:pP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А.А.Леонтьев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object 9"/>
          <p:cNvSpPr>
            <a:spLocks noGrp="1"/>
          </p:cNvSpPr>
          <p:nvPr>
            <p:ph type="title"/>
          </p:nvPr>
        </p:nvSpPr>
        <p:spPr>
          <a:xfrm>
            <a:off x="457200" y="571480"/>
            <a:ext cx="3614738" cy="5357833"/>
          </a:xfrm>
          <a:prstGeom prst="rect">
            <a:avLst/>
          </a:prstGeom>
          <a:blipFill>
            <a:blip r:embed="rId2" cstate="print"/>
            <a:srcRect/>
            <a:stretch>
              <a:fillRect l="-4216" t="-2381" r="-4216" b="-375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9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59753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4743847" cy="474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0801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Для  решения таких задач не нужно заучивать точные значения подобных величин. Достаточно привыкать к чувству порядка величины, изучая математику, физику, другие предметы.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2000" dirty="0"/>
              <a:t>Для приготовления маринада для огурцов на 1 литр воды требуется 8 г лимонной кислоты. Лимонная кислота продается в пакетиках по 10 г. Какое наименьшее число пакетиков нужно купить хозяйке для приготовления 11 литров маринада?</a:t>
            </a:r>
          </a:p>
          <a:p>
            <a:r>
              <a:rPr lang="ru-RU" sz="2000" dirty="0"/>
              <a:t>На день рождения полагается дарить букет из нечётного числа цветов. Розы стоят 100 рублей за штуку. У Вани есть 780 рублей. Из какого наибольшего числа роз он может купить букет Маше на день рождения?</a:t>
            </a:r>
          </a:p>
          <a:p>
            <a:r>
              <a:rPr lang="ru-RU" sz="2000" dirty="0"/>
              <a:t>Сырок стоит 18 рублей. Какое наибольшее число сырков можно купить на 190 рублей?</a:t>
            </a:r>
          </a:p>
          <a:p>
            <a:r>
              <a:rPr lang="ru-RU" sz="2200" dirty="0"/>
              <a:t>Больному прописано лекарство, которое нужно принимать по 0,5 г 4 раза в день в течение 16 дней. В одной упаковке 10 таблеток лекарства по 0,5 г. Какого наименьшего количества упаковок хватит на весь курс лечения?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графическими представлениями информации:     графики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 графике показано, как изменялась температура воздуха с 3 по 5 апреля. По горизонтали указано время суток, по вертикали — значение температуры в градусах Цельсия.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Найдите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наименьшее значение температуры 4 апреля. Ответ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дайте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градусах Цельсия.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B. В течение скольких часов температура 5 апреля была меньше 4 градусов Цельсия?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Найдите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значение температуры 4 апреля в 3 часа дня. Ответ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дайте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градусах Цельсия.</a:t>
            </a:r>
          </a:p>
          <a:p>
            <a:endParaRPr lang="ru-RU" sz="1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 descr="https://studio.dppo.edu.ru/asset-v1:RC+001+2020+type@asset+block@fg_information_0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71678"/>
            <a:ext cx="7786741" cy="2357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7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Качественный анализ графиков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между графиками функций и характеристиками этих функций на отрезке [−1;1].</a:t>
            </a:r>
          </a:p>
          <a:p>
            <a:endParaRPr lang="ru-RU" sz="20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New Roman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New Roman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New Roman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New Roman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New Roman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New Roman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New Roman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 имеет точку максимума на отрезке [−1;1].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 имеет точку минимума на отрезке [−1;1].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 возрастает на отрезке [−1;1].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 убывает на отрезке [−1;1].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" name="Рисунок 6" descr="https://studio.dppo.edu.ru/asset-v1:RC+001+2020+type@asset+block@fg_information_0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428868"/>
            <a:ext cx="7715303" cy="17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3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0113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 графике изображена зависимость температуры от времени в процессе разогрева двигателя легкового автомобиля. На горизонтальной оси отмечено время в минутах, прошедшее с момента запуска двигателя; на вертикальной оси — температура двигателя в градусах Цельсия. Пользуясь графиком, поставьте в соответствие каждому интервалу времени характеристику процесса разогрева двигателя на этом интервале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4786322"/>
          <a:ext cx="6096000" cy="1857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52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New Roman"/>
                          <a:ea typeface="Calibri"/>
                          <a:cs typeface="Times New Roman"/>
                        </a:rPr>
                        <a:t>Интервалы времени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New Roman"/>
                          <a:ea typeface="Calibri"/>
                          <a:cs typeface="Times New Roman"/>
                        </a:rPr>
                        <a:t>Характеристики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0–1 мин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Самый медленный рост температуры.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1–3 мин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Температура падала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3–6 мин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Температура находилась в пределах от С40</a:t>
                      </a:r>
                      <a:r>
                        <a:rPr lang="ru-RU" sz="1200">
                          <a:latin typeface="Cambria Math"/>
                          <a:ea typeface="Calibri"/>
                          <a:cs typeface="Cambria Math"/>
                        </a:rPr>
                        <a:t>∘</a:t>
                      </a: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С до С80</a:t>
                      </a:r>
                      <a:r>
                        <a:rPr lang="ru-RU" sz="1200">
                          <a:latin typeface="Cambria Math"/>
                          <a:ea typeface="Calibri"/>
                          <a:cs typeface="Cambria Math"/>
                        </a:rPr>
                        <a:t>∘</a:t>
                      </a: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8–10 мин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New Roman"/>
                          <a:ea typeface="Calibri"/>
                          <a:cs typeface="Times New Roman"/>
                        </a:rPr>
                        <a:t>Температура не превышала С30</a:t>
                      </a:r>
                      <a:r>
                        <a:rPr lang="ru-RU" sz="1200" dirty="0">
                          <a:latin typeface="Cambria Math"/>
                          <a:ea typeface="Calibri"/>
                          <a:cs typeface="Cambria Math"/>
                        </a:rPr>
                        <a:t>∘</a:t>
                      </a:r>
                      <a:r>
                        <a:rPr lang="ru-RU" sz="1200" dirty="0">
                          <a:latin typeface="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Содержимое 5" descr="https://studio.dppo.edu.ru/asset-v1:RC+001+2020+type@asset+block@fg_information_005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8189678" cy="2786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7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Незнакомый контекст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Мотоциклист, движущийся по городу с постоянной скоростью </a:t>
            </a:r>
            <a:r>
              <a:rPr lang="en-US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= 57 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км/ч, выезжает из него и сразу после выезда начинает разгоняться с постоянным ускорением а = 18 км/ч</a:t>
            </a:r>
            <a:r>
              <a:rPr lang="en-US" baseline="30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 Расстояние  от мотоциклиста до города определяется выражением </a:t>
            </a:r>
            <a:r>
              <a:rPr lang="en-US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 = V</a:t>
            </a:r>
            <a:r>
              <a:rPr lang="en-US" baseline="-25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 + </a:t>
            </a:r>
            <a:r>
              <a:rPr lang="en-US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baseline="30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aseline="30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/2,где </a:t>
            </a:r>
            <a:r>
              <a:rPr lang="en-US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время в часах от момента выезда из города. Определить наибольшее время (в минутах), в течение которого мотоциклист будет находиться в зоне функционирования сотовой связи, если оператор обеспечивает покрытие на расстояние не далее, чем 42 км от города.</a:t>
            </a:r>
          </a:p>
          <a:p>
            <a:pPr>
              <a:buNone/>
            </a:pPr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           </a:t>
            </a:r>
          </a:p>
          <a:p>
            <a:pPr marL="1077913" algn="just"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 + 18t</a:t>
            </a:r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/2 ≤ 42,     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spcBef>
                <a:spcPct val="50000"/>
              </a:spcBef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9t</a:t>
            </a:r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57t – 42 ≤ 0</a:t>
            </a:r>
          </a:p>
          <a:p>
            <a:pPr marL="1077913" algn="just">
              <a:spcBef>
                <a:spcPct val="50000"/>
              </a:spcBef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3(t + 7)(t – 2/3) ≤ 0,     t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[-7; 2/3]</a:t>
            </a:r>
          </a:p>
          <a:p>
            <a:pPr marL="1077913" algn="just">
              <a:spcBef>
                <a:spcPct val="50000"/>
              </a:spcBef>
              <a:buNone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2/3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 = 2/3·60мин = 40мин</a:t>
            </a:r>
          </a:p>
          <a:p>
            <a:pPr algn="just">
              <a:spcBef>
                <a:spcPct val="5000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just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Ответ: 40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Экономика и финансы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Полотенце стоило 80 рублей. Ближе к дачному сезону оно подорожало на 25%. Сколько оно стало стоить?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Полотенце стоило 100 рублей, но в конце сезона оно подешевело на 20%. Сколько стало стоить полотенце со скидкой?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Задача 3.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Розничная цена на полотенце составляет 100 рублей, при этом известно, что розничная цена образуется при наценке на оптовую цену 25%. Какова оптовая цена этого полотенца?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Задача 4.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Оптовая цена на полотенце составляет 80% от розничной. Какова розничная цена, если оптовая цена 80 рублей?</a:t>
            </a:r>
          </a:p>
          <a:p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Задача 5.</a:t>
            </a:r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В городе два магазина. В первом висит объявление о снижении цен на 80%, во втором — о снижении цен в 5 раз. В какой магазин пойти покупателю, если цены в обоих магазинах до снижения были одинаковыми?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latin typeface="New Roman"/>
                          <a:ea typeface="Calibri"/>
                          <a:cs typeface="Times New Roman"/>
                        </a:rPr>
                        <a:t>Магазин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New Roman"/>
                          <a:ea typeface="Calibri"/>
                          <a:cs typeface="Times New Roman"/>
                        </a:rPr>
                        <a:t>Стоимость смартфона (руб.)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«ОК-Техника»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6733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New Roman"/>
                          <a:ea typeface="Calibri"/>
                          <a:cs typeface="Times New Roman"/>
                        </a:rPr>
                        <a:t>«Скоростной»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7600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«Магия связи»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6559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«Про-фон»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7346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New Roman"/>
                          <a:ea typeface="Calibri"/>
                          <a:cs typeface="Times New Roman"/>
                        </a:rPr>
                        <a:t>«Смартфон и Ко»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New Roman"/>
                          <a:ea typeface="Calibri"/>
                          <a:cs typeface="Times New Roman"/>
                        </a:rPr>
                        <a:t>6599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New Roman"/>
                <a:ea typeface="Calibri" pitchFamily="34" charset="0"/>
                <a:cs typeface="Times New Roman" pitchFamily="18" charset="0"/>
              </a:rPr>
              <a:t>Задача 6.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New Roman"/>
                <a:ea typeface="Calibri" pitchFamily="34" charset="0"/>
                <a:cs typeface="Times New Roman" pitchFamily="18" charset="0"/>
              </a:rPr>
              <a:t>В таблице представлены данные о стоимости некоторой модели смартфона в различных магазинах.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6600CC"/>
                </a:solidFill>
              </a:rPr>
              <a:t>Найдите наименьшую стоимость смартфона среди представленных предложений. Ответ дайте в рублях.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14282" y="3786190"/>
            <a:ext cx="84296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New Roman" charset="0"/>
                <a:ea typeface="Calibri" pitchFamily="34" charset="0"/>
                <a:cs typeface="Times New Roman" pitchFamily="18" charset="0"/>
              </a:rPr>
              <a:t>Задача 7.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New Roman" charset="0"/>
                <a:ea typeface="Calibri" pitchFamily="34" charset="0"/>
                <a:cs typeface="Times New Roman" pitchFamily="18" charset="0"/>
              </a:rPr>
              <a:t>Интернет-провайдер (компания, оказывающая услуги по подключению к сети Интернет) предлагает три тарифных плана.</a:t>
            </a:r>
            <a:r>
              <a:rPr lang="ru-RU" sz="1600" dirty="0" smtClean="0">
                <a:solidFill>
                  <a:srgbClr val="6600CC"/>
                </a:solidFill>
              </a:rPr>
              <a:t> Пользователь предполагает, что его трафик составит 650 МБ в месяц, и исходя из этого выбирает наиболее дешёвый тарифный план. Сколько рублей заплатит пользователь за месяц, если его трафик действительно будет равен 650 МБ?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6600CC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85918" y="4929198"/>
          <a:ext cx="6096000" cy="167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New Roman"/>
                          <a:ea typeface="Calibri"/>
                          <a:cs typeface="Times New Roman"/>
                        </a:rPr>
                        <a:t>Тарифный план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New Roman"/>
                          <a:ea typeface="Calibri"/>
                          <a:cs typeface="Times New Roman"/>
                        </a:rPr>
                        <a:t>Абонентская плата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New Roman"/>
                          <a:ea typeface="Calibri"/>
                          <a:cs typeface="Times New Roman"/>
                        </a:rPr>
                        <a:t>Плата за трафик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План «0»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2,5 руб. за 1 МБ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План «500»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550 руб. за 500 МБ трафика в месяц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2 руб. за 1 МБ сверх 500 МБ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План «800»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latin typeface="New Roman"/>
                          <a:ea typeface="Calibri"/>
                          <a:cs typeface="Times New Roman"/>
                        </a:rPr>
                        <a:t>700 руб. за 800 МБ трафика в месяц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New Roman"/>
                          <a:ea typeface="Calibri"/>
                          <a:cs typeface="Times New Roman"/>
                        </a:rPr>
                        <a:t>1,5 руб. за 1 МБ сверх 800 МБ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8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357166"/>
            <a:ext cx="5114932" cy="5768997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>
                <a:solidFill>
                  <a:srgbClr val="6600CC"/>
                </a:solidFill>
              </a:rPr>
              <a:t> Таня на летних каникулах приезжает в гости к дедушке в деревню Антоновка (на плане обозначена цифрой 1). В конце каникул дедушка на машине собирается отвезти Таню на автобусную станцию, которая находится в деревне Богданово. Из Антоновки в Богданово можно проехать по просёлочной дороге мимо реки. Есть другой путь — по шоссе до деревни </a:t>
            </a:r>
            <a:r>
              <a:rPr lang="ru-RU" sz="3500" dirty="0" err="1" smtClean="0">
                <a:solidFill>
                  <a:srgbClr val="6600CC"/>
                </a:solidFill>
              </a:rPr>
              <a:t>Ванютино</a:t>
            </a:r>
            <a:r>
              <a:rPr lang="ru-RU" sz="3500" dirty="0" smtClean="0">
                <a:solidFill>
                  <a:srgbClr val="6600CC"/>
                </a:solidFill>
              </a:rPr>
              <a:t>, где нужно повернуть под прямым углом налево на другое шоссе, ведущее в Богданово. Третий маршрут проходит по просёлочной дороге мимо пруда до деревни </a:t>
            </a:r>
            <a:r>
              <a:rPr lang="ru-RU" sz="3500" dirty="0" err="1" smtClean="0">
                <a:solidFill>
                  <a:srgbClr val="6600CC"/>
                </a:solidFill>
              </a:rPr>
              <a:t>Горюново</a:t>
            </a:r>
            <a:r>
              <a:rPr lang="ru-RU" sz="3500" dirty="0" smtClean="0">
                <a:solidFill>
                  <a:srgbClr val="6600CC"/>
                </a:solidFill>
              </a:rPr>
              <a:t>, где можно свернуть на шоссе до Богданово. Четвёртый маршрут пролегает по шоссе до деревни </a:t>
            </a:r>
            <a:r>
              <a:rPr lang="ru-RU" sz="3500" dirty="0" err="1" smtClean="0">
                <a:solidFill>
                  <a:srgbClr val="6600CC"/>
                </a:solidFill>
              </a:rPr>
              <a:t>Доломино</a:t>
            </a:r>
            <a:r>
              <a:rPr lang="ru-RU" sz="3500" dirty="0" smtClean="0">
                <a:solidFill>
                  <a:srgbClr val="6600CC"/>
                </a:solidFill>
              </a:rPr>
              <a:t>, от </a:t>
            </a:r>
            <a:r>
              <a:rPr lang="ru-RU" sz="3500" dirty="0" err="1" smtClean="0">
                <a:solidFill>
                  <a:srgbClr val="6600CC"/>
                </a:solidFill>
              </a:rPr>
              <a:t>Доломино</a:t>
            </a:r>
            <a:r>
              <a:rPr lang="ru-RU" sz="3500" dirty="0" smtClean="0">
                <a:solidFill>
                  <a:srgbClr val="6600CC"/>
                </a:solidFill>
              </a:rPr>
              <a:t> до </a:t>
            </a:r>
            <a:r>
              <a:rPr lang="ru-RU" sz="3500" dirty="0" err="1" smtClean="0">
                <a:solidFill>
                  <a:srgbClr val="6600CC"/>
                </a:solidFill>
              </a:rPr>
              <a:t>Горюново</a:t>
            </a:r>
            <a:r>
              <a:rPr lang="ru-RU" sz="3500" dirty="0" smtClean="0">
                <a:solidFill>
                  <a:srgbClr val="6600CC"/>
                </a:solidFill>
              </a:rPr>
              <a:t> по просёлочной дороге мимо конюшни и от </a:t>
            </a:r>
            <a:r>
              <a:rPr lang="ru-RU" sz="3500" dirty="0" err="1" smtClean="0">
                <a:solidFill>
                  <a:srgbClr val="6600CC"/>
                </a:solidFill>
              </a:rPr>
              <a:t>Горюново</a:t>
            </a:r>
            <a:r>
              <a:rPr lang="ru-RU" sz="3500" dirty="0" smtClean="0">
                <a:solidFill>
                  <a:srgbClr val="6600CC"/>
                </a:solidFill>
              </a:rPr>
              <a:t> до Богданово по шоссе. Ещё один маршрут проходит по шоссе до деревни Егорка, по просёлочной дороге мимо конюшни от Егорки до Жилино и по шоссе от Жилино до Богданова. Шоссе и просёлочные дороги образуют прямоугольные треугольники.</a:t>
            </a:r>
          </a:p>
          <a:p>
            <a:r>
              <a:rPr lang="ru-RU" sz="3500" dirty="0" smtClean="0"/>
              <a:t>Расстояние от Антоновки до </a:t>
            </a:r>
            <a:r>
              <a:rPr lang="ru-RU" sz="3500" dirty="0" err="1" smtClean="0"/>
              <a:t>Доломино</a:t>
            </a:r>
            <a:r>
              <a:rPr lang="ru-RU" sz="3500" dirty="0" smtClean="0"/>
              <a:t> равно 12 км, от </a:t>
            </a:r>
            <a:r>
              <a:rPr lang="ru-RU" sz="3500" dirty="0" err="1" smtClean="0"/>
              <a:t>Доломино</a:t>
            </a:r>
            <a:r>
              <a:rPr lang="ru-RU" sz="3500" dirty="0" smtClean="0"/>
              <a:t> до Егорки — 4 км, от Егорки до </a:t>
            </a:r>
            <a:r>
              <a:rPr lang="ru-RU" sz="3500" dirty="0" err="1" smtClean="0"/>
              <a:t>Ванютино</a:t>
            </a:r>
            <a:r>
              <a:rPr lang="ru-RU" sz="3500" dirty="0" smtClean="0"/>
              <a:t> — 12 км, от </a:t>
            </a:r>
            <a:r>
              <a:rPr lang="ru-RU" sz="3500" dirty="0" err="1" smtClean="0"/>
              <a:t>Горюново</a:t>
            </a:r>
            <a:r>
              <a:rPr lang="ru-RU" sz="3500" dirty="0" smtClean="0"/>
              <a:t> до </a:t>
            </a:r>
            <a:r>
              <a:rPr lang="ru-RU" sz="3500" dirty="0" err="1" smtClean="0"/>
              <a:t>Ванютино</a:t>
            </a:r>
            <a:r>
              <a:rPr lang="ru-RU" sz="3500" dirty="0" smtClean="0"/>
              <a:t> — 15 км, от </a:t>
            </a:r>
            <a:r>
              <a:rPr lang="ru-RU" sz="3500" dirty="0" err="1" smtClean="0"/>
              <a:t>Ванютино</a:t>
            </a:r>
            <a:r>
              <a:rPr lang="ru-RU" sz="3500" dirty="0" smtClean="0"/>
              <a:t> до Жилино — 9 км, а от Жилино до Богданово — 12 км.</a:t>
            </a:r>
          </a:p>
          <a:p>
            <a:r>
              <a:rPr lang="ru-RU" sz="3500" dirty="0" smtClean="0"/>
              <a:t>А) Пользуясь описанием выше, определите, какими цифрами на плане обозначены деревни </a:t>
            </a:r>
            <a:r>
              <a:rPr lang="ru-RU" sz="3500" dirty="0" err="1" smtClean="0"/>
              <a:t>Ванютино</a:t>
            </a:r>
            <a:r>
              <a:rPr lang="ru-RU" sz="3500" dirty="0" smtClean="0"/>
              <a:t>, </a:t>
            </a:r>
            <a:r>
              <a:rPr lang="ru-RU" sz="3500" dirty="0" err="1" smtClean="0"/>
              <a:t>Горюново</a:t>
            </a:r>
            <a:r>
              <a:rPr lang="ru-RU" sz="3500" dirty="0" smtClean="0"/>
              <a:t>, Егорка, Жилино. В поле ввода ответов введите последовательность четырёх цифр без пробелов, запятых и других дополнительных символов в том порядке, в котором перечислены соответствующие им деревни.</a:t>
            </a:r>
          </a:p>
          <a:p>
            <a:r>
              <a:rPr lang="ru-RU" sz="3500" dirty="0" smtClean="0"/>
              <a:t>Б) Сколько минут затратят на дорогу Таня с дедушкой из Антоновки в Богданово, если поедут мимо пруда через </a:t>
            </a:r>
            <a:r>
              <a:rPr lang="ru-RU" sz="3500" dirty="0" err="1" smtClean="0"/>
              <a:t>Горюново</a:t>
            </a:r>
            <a:r>
              <a:rPr lang="ru-RU" sz="3500" dirty="0" smtClean="0"/>
              <a:t>?</a:t>
            </a:r>
          </a:p>
          <a:p>
            <a:r>
              <a:rPr lang="ru-RU" sz="3500" dirty="0" smtClean="0"/>
              <a:t>В) Найдите расстояние от Антоновки до Егорки по шоссе.</a:t>
            </a:r>
          </a:p>
          <a:p>
            <a:endParaRPr lang="ru-RU" sz="3500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 descr="https://studio.dppo.edu.ru/asset-v1:RC+001+2020+type@asset+block@fg_geometry_0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3786182" cy="492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4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642918"/>
            <a:ext cx="5257808" cy="548324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сосуд, имеющий форму конуса, налили 25 мл жидкости до половины высоты сосуда (см. рисунок). Сколько миллилитров жидкости нужно долить в сосуд, чтобы заполнить его доверху?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Пусть высота всего конуса равна целой части. Конус заполнен водой до половины, т.е. высота заполненного конуса находится в отношении ко всей высоте конуса как 1:2. Тогда объемы будут иметь кубические отношения, т.е. 1:8. Так как налили 25 мл воды, то объем всего конуса будет равен 25*8  мл. Следовательно, необходимо долить воды 25*8-25=175 мл.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175 мл.</a:t>
            </a:r>
          </a:p>
          <a:p>
            <a:endParaRPr lang="ru-RU" sz="24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 descr="https://studio.dppo.edu.ru/asset-v1:RC+001+2020+type@asset+block@fg_geometry_conu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3118773" cy="4643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Компоненты функциональной грамотности: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Основные компоненты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математическая грамотность,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читательская грамотность,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естественнонаучная грамотность, 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Дополнительные компоненты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финансовая грамотность,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глобальные компетенции,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5832648" cy="182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9161"/>
            <a:ext cx="6660084" cy="236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7" y="4653136"/>
            <a:ext cx="59753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2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5975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9753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597535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3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71490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u="sng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обучающихся - необходимое условие качественной и успешной подготовки к ГИА по математике, а </a:t>
            </a:r>
            <a:r>
              <a:rPr lang="ru-RU" sz="3200" u="sng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</a:t>
            </a:r>
            <a:r>
              <a:rPr lang="ru-RU" sz="32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актуальная задача современного образования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" name="Содержимое 4" descr="https://fsd.multiurok.ru/html/2017/03/26/s_58d76c1931ab0/im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072494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Учитель\Pictures\фон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857364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 внимание!</a:t>
            </a:r>
            <a:endParaRPr lang="ru-RU" sz="44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047" y="322730"/>
            <a:ext cx="7243413" cy="1582271"/>
          </a:xfrm>
        </p:spPr>
        <p:txBody>
          <a:bodyPr>
            <a:noAutofit/>
          </a:bodyPr>
          <a:lstStyle/>
          <a:p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Понятие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грамотность» предполагает владение умениями: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проблемы, возникающие в окружающем мире, </a:t>
            </a:r>
            <a:b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решаемые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  математических знаний,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их, используя математические знания и методы,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обосновывать принятые решения путем математических суждений,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использованные методы решения,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 интерпретировать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с учетом поставленной задачи.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13672" r="39606" b="27734"/>
          <a:stretch>
            <a:fillRect/>
          </a:stretch>
        </p:blipFill>
        <p:spPr bwMode="auto">
          <a:xfrm>
            <a:off x="1748118" y="2133600"/>
            <a:ext cx="5544249" cy="448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Компоненты функциональной грамотности: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Основные компоненты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математическая грамотность,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читательская грамотность,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естественнонаучная грамотность, 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Дополнительные компоненты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финансовая грамотность,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глобальные компетенции,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4288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Функциональная  математическая грамотность-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способность учащегося использовать математические знания, приобретенные им за время обучения в школе, для</a:t>
            </a:r>
            <a:r>
              <a:rPr lang="ru-RU" sz="3600" b="1" dirty="0" smtClean="0"/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357562"/>
            <a:ext cx="7615262" cy="2768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решения разнообразных задач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межпредметного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практико-ориентированного содержания,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2.   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дальнейшего обучения и успешной социализации в обществе.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7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5 -6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/>
                <a:ea typeface="Calibri"/>
              </a:rPr>
              <a:t>Обучающиеся учатся определять главное и второстепенное в тексте </a:t>
            </a:r>
            <a:r>
              <a:rPr lang="ru-RU" dirty="0" smtClean="0">
                <a:latin typeface="Times New Roman"/>
                <a:ea typeface="Calibri"/>
              </a:rPr>
              <a:t>задачи,</a:t>
            </a:r>
          </a:p>
          <a:p>
            <a:r>
              <a:rPr lang="ru-RU" dirty="0" smtClean="0">
                <a:latin typeface="Times New Roman"/>
                <a:ea typeface="Calibri"/>
              </a:rPr>
              <a:t>формулировать </a:t>
            </a:r>
            <a:r>
              <a:rPr lang="ru-RU" dirty="0">
                <a:latin typeface="Times New Roman"/>
                <a:ea typeface="Calibri"/>
              </a:rPr>
              <a:t>вопросы по данным задачи (текста),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сопоставлять </a:t>
            </a:r>
            <a:r>
              <a:rPr lang="ru-RU" dirty="0">
                <a:latin typeface="Times New Roman"/>
                <a:ea typeface="Calibri"/>
              </a:rPr>
              <a:t>данные по тексту,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соотносить </a:t>
            </a:r>
            <a:r>
              <a:rPr lang="ru-RU" dirty="0">
                <a:latin typeface="Times New Roman"/>
                <a:ea typeface="Calibri"/>
              </a:rPr>
              <a:t>их характеристики;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составлять </a:t>
            </a:r>
            <a:r>
              <a:rPr lang="ru-RU" dirty="0">
                <a:latin typeface="Times New Roman"/>
                <a:ea typeface="Calibri"/>
              </a:rPr>
              <a:t>задачи по схеме (рисунку), используя частичные данные;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вычленять </a:t>
            </a:r>
            <a:r>
              <a:rPr lang="ru-RU" dirty="0">
                <a:latin typeface="Times New Roman"/>
                <a:ea typeface="Calibri"/>
              </a:rPr>
              <a:t>новую информацию из текста</a:t>
            </a:r>
            <a:r>
              <a:rPr lang="ru-RU" dirty="0" smtClean="0">
                <a:latin typeface="Times New Roman"/>
                <a:ea typeface="Calibri"/>
              </a:rPr>
              <a:t>;</a:t>
            </a:r>
          </a:p>
          <a:p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грамотно выражать свои мысли;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работать </a:t>
            </a:r>
            <a:r>
              <a:rPr lang="ru-RU" dirty="0">
                <a:latin typeface="Times New Roman"/>
                <a:ea typeface="Calibri"/>
              </a:rPr>
              <a:t>по алгоритму (схеме).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dirty="0"/>
              <a:t>школьников развивается графическая культура, навыки работы со свойствами функций, диаграммами и графиками; </a:t>
            </a:r>
            <a:r>
              <a:rPr lang="ru-RU" dirty="0" smtClean="0"/>
              <a:t>умение </a:t>
            </a:r>
            <a:r>
              <a:rPr lang="ru-RU" dirty="0"/>
              <a:t>читать свойства функций по </a:t>
            </a:r>
            <a:r>
              <a:rPr lang="ru-RU" dirty="0" smtClean="0"/>
              <a:t>графикам.</a:t>
            </a:r>
          </a:p>
          <a:p>
            <a:r>
              <a:rPr lang="ru-RU" dirty="0" smtClean="0"/>
              <a:t>Развивается </a:t>
            </a:r>
            <a:r>
              <a:rPr lang="ru-RU" dirty="0"/>
              <a:t>геометрическая грамотность, понимание свойств геометрических фигур, умение анализировать данные задач. </a:t>
            </a:r>
            <a:endParaRPr lang="ru-RU" dirty="0" smtClean="0"/>
          </a:p>
          <a:p>
            <a:r>
              <a:rPr lang="ru-RU" dirty="0" smtClean="0"/>
              <a:t>Формируется </a:t>
            </a:r>
            <a:r>
              <a:rPr lang="ru-RU" dirty="0"/>
              <a:t>пространственное воображение, умение работать с таблицами, соотносить данные по </a:t>
            </a:r>
            <a:r>
              <a:rPr lang="ru-RU" dirty="0" smtClean="0"/>
              <a:t>тексту.</a:t>
            </a:r>
          </a:p>
          <a:p>
            <a:r>
              <a:rPr lang="ru-RU" dirty="0" smtClean="0"/>
              <a:t>Обучающиеся </a:t>
            </a:r>
            <a:r>
              <a:rPr lang="ru-RU" dirty="0"/>
              <a:t>учатся работать с научно-популярными текстами, находить в них новую информацию и анализировать ее, работать с кейсами в группах. </a:t>
            </a:r>
            <a:endParaRPr lang="ru-RU" dirty="0" smtClean="0"/>
          </a:p>
          <a:p>
            <a:r>
              <a:rPr lang="ru-RU" dirty="0" smtClean="0"/>
              <a:t>Формируется </a:t>
            </a:r>
            <a:r>
              <a:rPr lang="ru-RU" dirty="0"/>
              <a:t>умение интерпретировать знания, полученные из нескольких источников, строить свои рассуждения, опираясь на полученные знания.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учащиеся </a:t>
            </a:r>
            <a:r>
              <a:rPr lang="ru-RU" dirty="0"/>
              <a:t>продолжают учиться четко описывать предлагаемую структуру задания, </a:t>
            </a:r>
            <a:endParaRPr lang="ru-RU" dirty="0" smtClean="0"/>
          </a:p>
          <a:p>
            <a:r>
              <a:rPr lang="ru-RU" dirty="0" smtClean="0"/>
              <a:t>работать </a:t>
            </a:r>
            <a:r>
              <a:rPr lang="ru-RU" dirty="0"/>
              <a:t>по схеме (алгоритму), добавляя условия некоторых ограничений, </a:t>
            </a:r>
            <a:endParaRPr lang="ru-RU" dirty="0" smtClean="0"/>
          </a:p>
          <a:p>
            <a:r>
              <a:rPr lang="ru-RU" dirty="0" smtClean="0"/>
              <a:t>аргументировать </a:t>
            </a:r>
            <a:r>
              <a:rPr lang="ru-RU" dirty="0"/>
              <a:t>свои высказывания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выстраивать рассуждения по теме задания, приводить доводы и задавать вопросы оппонентам.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1150</Words>
  <Application>Microsoft Office PowerPoint</Application>
  <PresentationFormat>Экран (4:3)</PresentationFormat>
  <Paragraphs>238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Организация образовательного процесса по формированию функциональной грамотности на уроках математики в том числе и при подготовке к ГИА </vt:lpstr>
      <vt:lpstr>Презентация PowerPoint</vt:lpstr>
      <vt:lpstr>Компоненты функциональной грамотности:</vt:lpstr>
      <vt:lpstr>                                   Понятие «функциональная грамотность» предполагает владение умениями:                                       - выявлять проблемы, возникающие в окружающем мире,                                        решаемые посредством   математических знаний,                                      - решать их, используя математические знания и методы,                                       - обосновывать принятые решения путем математических суждений,                                      - анализировать использованные методы решения,                                      -  интерпретировать полученные результаты с учетом поставленной задачи.           </vt:lpstr>
      <vt:lpstr>Компоненты функциональной грамотности:</vt:lpstr>
      <vt:lpstr>Функциональная  математическая грамотность- способность учащегося использовать математические знания, приобретенные им за время обучения в школе, для: </vt:lpstr>
      <vt:lpstr>5 -6 классы</vt:lpstr>
      <vt:lpstr>7 класс</vt:lpstr>
      <vt:lpstr>8 класс</vt:lpstr>
      <vt:lpstr>Выпускники 9,11 классов способны :</vt:lpstr>
      <vt:lpstr>Задания ГИА по функциональной грамотности:</vt:lpstr>
      <vt:lpstr>Задания ГИА по функциональной грамотности:</vt:lpstr>
      <vt:lpstr>Читательская грамотность</vt:lpstr>
      <vt:lpstr> Прочитайте внимательно текст и выполните задания 1–5. </vt:lpstr>
      <vt:lpstr>Какое наименьшее количество дуг нужно заказать, чтобы расстояние между соседними дугами было не более 60 см? </vt:lpstr>
      <vt:lpstr>Логическая грамотность</vt:lpstr>
      <vt:lpstr>Презентация PowerPoint</vt:lpstr>
      <vt:lpstr>Прикидки и оценки:</vt:lpstr>
      <vt:lpstr>Презентация PowerPoint</vt:lpstr>
      <vt:lpstr>Презентация PowerPoint</vt:lpstr>
      <vt:lpstr>Для  решения таких задач не нужно заучивать точные значения подобных величин. Достаточно привыкать к чувству порядка величины, изучая математику, физику, другие предметы. </vt:lpstr>
      <vt:lpstr>Работа с графическими представлениями информации:     графики </vt:lpstr>
      <vt:lpstr>Качественный анализ графиков</vt:lpstr>
      <vt:lpstr>На графике изображена зависимость температуры от времени в процессе разогрева двигателя легкового автомобиля. На горизонтальной оси отмечено время в минутах, прошедшее с момента запуска двигателя; на вертикальной оси — температура двигателя в градусах Цельсия. Пользуясь графиком, поставьте в соответствие каждому интервалу времени характеристику процесса разогрева двигателя на этом интервале. </vt:lpstr>
      <vt:lpstr>Незнакомый контекст</vt:lpstr>
      <vt:lpstr>Экономика и финансы</vt:lpstr>
      <vt:lpstr> </vt:lpstr>
      <vt:lpstr>Геометрия  </vt:lpstr>
      <vt:lpstr>Презентация PowerPoint</vt:lpstr>
      <vt:lpstr>Презентация PowerPoint</vt:lpstr>
      <vt:lpstr>Презентация PowerPoint</vt:lpstr>
      <vt:lpstr>          Функциональная грамотность обучающихся - необходимое условие качественной и успешной подготовки к ГИА по математике, а формирование функциональной грамотности - актуальная задача современного образования.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плане изображен дачный участок по адресу: с. Авдеево, 3-й Поперечный пер., д. 13 (сторона каждой клетки на плане равна 2 м). Участок имеет прямоугольную форму. Выезд и въезд осуществляются через единственные ворота. При входе на участок справа от ворот находится баня, а слева гараж, отмеченный на плане цифрой 7. Площадь, занятая гаражом, равна 32 кв. м. Жилой дом находится в глубине территории. Помимо гаража, жилого дома и бани, на участке имеется сарай (подсобное помещение), расположенный рядом с гаражом, и теплица, построенная на территории огорода (огород отмечен цифрой 2). Перед жилым домом имеются яблоневые посадки. Все дорожки внутри участка имеют ширину 1 м и вымощены тротуарной плиткой размером 1м×1м . Между баней и гаражом имеется площадка площадью 64 кв. м, вымощенная такой же плиткой. К домохозяйству подведено электричество. Имеется магистральное газоснабжение. </dc:title>
  <dc:creator>Учитель</dc:creator>
  <cp:lastModifiedBy>РС</cp:lastModifiedBy>
  <cp:revision>311</cp:revision>
  <dcterms:created xsi:type="dcterms:W3CDTF">2019-11-07T10:28:36Z</dcterms:created>
  <dcterms:modified xsi:type="dcterms:W3CDTF">2024-02-03T15:38:18Z</dcterms:modified>
</cp:coreProperties>
</file>