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73" r:id="rId7"/>
    <p:sldId id="264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9634EC-79B1-433C-B202-3F10C64FED2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19890B-19CB-4997-808B-5821B0F4C8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obr.ru/gosudarstvennaja-itogovaja-attestacija-9-11/gia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992888" cy="2304255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>
                <a:solidFill>
                  <a:schemeClr val="accent6">
                    <a:lumMod val="75000"/>
                  </a:schemeClr>
                </a:solidFill>
              </a:rPr>
              <a:t>Организация и проведение ГИА-9 в 2025 году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920880" cy="144016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000" dirty="0"/>
              <a:t>Управление образования </a:t>
            </a:r>
            <a:br>
              <a:rPr lang="ru-RU" sz="3000" dirty="0"/>
            </a:br>
            <a:r>
              <a:rPr lang="ru-RU" sz="3000" dirty="0"/>
              <a:t>Администрации </a:t>
            </a:r>
            <a:br>
              <a:rPr lang="en-US" sz="3000" dirty="0"/>
            </a:br>
            <a:r>
              <a:rPr lang="ru-RU" sz="3000" dirty="0"/>
              <a:t>МО «Турочакский район»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99391"/>
            <a:ext cx="172819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88224" y="573325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Подготовила: </a:t>
            </a:r>
            <a:r>
              <a:rPr lang="ru-RU" dirty="0" err="1"/>
              <a:t>Салагаева</a:t>
            </a:r>
            <a:r>
              <a:rPr lang="ru-RU" dirty="0"/>
              <a:t> А.Ю.</a:t>
            </a:r>
          </a:p>
        </p:txBody>
      </p:sp>
    </p:spTree>
    <p:extLst>
      <p:ext uri="{BB962C8B-B14F-4D97-AF65-F5344CB8AC3E}">
        <p14:creationId xmlns:p14="http://schemas.microsoft.com/office/powerpoint/2010/main" val="32246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/>
              <a:t>Все экзамены в 2025 году по программам основного общего образования будут проводиться в ППЭ-118 (МОУ «Турочакская СОШ им. Я.И. </a:t>
            </a:r>
            <a:r>
              <a:rPr lang="ru-RU" dirty="0" err="1"/>
              <a:t>Баляева</a:t>
            </a:r>
            <a:r>
              <a:rPr lang="ru-RU" dirty="0"/>
              <a:t>»), кроме экзамена по английскому языку и алтайскому как государственному языку Республики Алтай.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  <a:tabLst/>
              <a:defRPr/>
            </a:pPr>
            <a:r>
              <a:rPr kumimoji="0" lang="ru-RU" sz="22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Расписание проведения ГИА-9 в 2025 году: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None/>
              <a:tabLst/>
              <a:defRPr/>
            </a:pPr>
            <a:r>
              <a:rPr kumimoji="0" lang="ru-RU" sz="2200" b="0" i="0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-</a:t>
            </a:r>
            <a:r>
              <a:rPr kumimoji="0" lang="ru-RU" sz="22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  <a:r>
              <a:rPr kumimoji="0" lang="ru-RU" sz="2200" b="0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20 мая </a:t>
            </a:r>
            <a:r>
              <a:rPr kumimoji="0" lang="ru-RU" sz="2200" b="0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– родной язык </a:t>
            </a:r>
            <a:r>
              <a:rPr kumimoji="0" lang="ru-RU" sz="2200" b="1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в г. Горно-Алтайске</a:t>
            </a:r>
          </a:p>
          <a:p>
            <a:pPr>
              <a:buClr>
                <a:srgbClr val="F14124">
                  <a:lumMod val="75000"/>
                </a:srgbClr>
              </a:buClr>
              <a:buFontTx/>
              <a:buChar char="-"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22 мая 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- английский язык (устная и письменная часть) </a:t>
            </a:r>
            <a:r>
              <a:rPr kumimoji="0" lang="ru-RU" sz="2200" b="1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в г. Горно-Алтайске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26 мая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– биология, информатика, обществознание, химия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29 мая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– география, история, физика, химия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03 июня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– математика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06 июня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– география, информатика, обществознание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09 июня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– русский язык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16 июня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– биология, информатика, литература, физика</a:t>
            </a: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17 июня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– химия, биология, обществознание (в городе)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С 26 июня по 02 июля в расписании предусмотрены резервные дни для сдачи ОГЭ по всем предметам.</a:t>
            </a: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Нормативно-правовые материалы, методические инструкции и другое размещены на сайте Управления образования: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  <a:hlinkClick r:id="rId2"/>
              </a:rPr>
              <a:t>http://www.turobr.ru/gosudarstvennaja-itogovaja-attestacija-9-11/gia9/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и на сайте РЦОКО РА: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https://rcoko.ru/gia-9/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87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856984" cy="648072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>
                <a:solidFill>
                  <a:srgbClr val="C00000"/>
                </a:solidFill>
              </a:rPr>
              <a:t>Организация помещений и техническое оснащение ППЭ:</a:t>
            </a:r>
          </a:p>
          <a:p>
            <a:pPr marL="45720" indent="0">
              <a:buNone/>
            </a:pPr>
            <a:r>
              <a:rPr lang="ru-RU" b="1" u="sng" dirty="0"/>
              <a:t>До входа  в пункт проведения экзамена:</a:t>
            </a:r>
          </a:p>
          <a:p>
            <a:pPr marL="45720" indent="0">
              <a:buNone/>
            </a:pPr>
            <a:r>
              <a:rPr lang="ru-RU" b="1" dirty="0">
                <a:solidFill>
                  <a:srgbClr val="C00000"/>
                </a:solidFill>
              </a:rPr>
              <a:t>-</a:t>
            </a:r>
            <a:r>
              <a:rPr lang="ru-RU" b="1" dirty="0"/>
              <a:t> Помещение для сопровождающих</a:t>
            </a:r>
          </a:p>
          <a:p>
            <a:pPr marL="45720" indent="0">
              <a:buNone/>
            </a:pPr>
            <a:r>
              <a:rPr lang="ru-RU" b="1" dirty="0"/>
              <a:t>участников экзамена,</a:t>
            </a:r>
          </a:p>
          <a:p>
            <a:pPr>
              <a:buFontTx/>
              <a:buChar char="-"/>
            </a:pPr>
            <a:r>
              <a:rPr lang="ru-RU" b="1" dirty="0"/>
              <a:t>Помещение для аккредитованных представителей СМИ,</a:t>
            </a:r>
          </a:p>
          <a:p>
            <a:pPr>
              <a:buFontTx/>
              <a:buChar char="-"/>
            </a:pPr>
            <a:r>
              <a:rPr lang="ru-RU" b="1" dirty="0"/>
              <a:t>Специально выделенное место для раздельного хранения личных вещей участников экзаменов, организаторов, медицинских работников, технических специалистов и ассистентов,</a:t>
            </a:r>
          </a:p>
          <a:p>
            <a:pPr>
              <a:buFontTx/>
              <a:buChar char="-"/>
            </a:pPr>
            <a:r>
              <a:rPr lang="ru-RU" b="1" dirty="0"/>
              <a:t>Аудитория для проведения обучения организаторов руководителем ППЭ (Блок А, кабинет №5,</a:t>
            </a:r>
            <a:r>
              <a:rPr lang="en-US" b="1" dirty="0"/>
              <a:t> I </a:t>
            </a:r>
            <a:r>
              <a:rPr lang="ru-RU" b="1" dirty="0"/>
              <a:t>этаж ).</a:t>
            </a:r>
          </a:p>
          <a:p>
            <a:pPr marL="45720" indent="0">
              <a:buNone/>
            </a:pPr>
            <a:r>
              <a:rPr lang="ru-RU" b="1" u="sng" dirty="0"/>
              <a:t>В пункте проведения экзамена:</a:t>
            </a:r>
          </a:p>
          <a:p>
            <a:pPr>
              <a:buFontTx/>
              <a:buChar char="-"/>
            </a:pPr>
            <a:r>
              <a:rPr lang="ru-RU" b="1" dirty="0"/>
              <a:t>Штаб (член ГЭК, директор ОО, руководитель ППЭ, технический специалист),</a:t>
            </a:r>
          </a:p>
          <a:p>
            <a:pPr>
              <a:buFontTx/>
              <a:buChar char="-"/>
            </a:pPr>
            <a:r>
              <a:rPr lang="ru-RU" b="1" dirty="0"/>
              <a:t>Аудитории для обучающихся,</a:t>
            </a:r>
          </a:p>
          <a:p>
            <a:pPr>
              <a:buFontTx/>
              <a:buChar char="-"/>
            </a:pPr>
            <a:r>
              <a:rPr lang="ru-RU" b="1" dirty="0"/>
              <a:t>Кабинет медицинского работника,</a:t>
            </a:r>
          </a:p>
          <a:p>
            <a:pPr>
              <a:buFontTx/>
              <a:buChar char="-"/>
            </a:pPr>
            <a:r>
              <a:rPr lang="ru-RU" b="1" dirty="0"/>
              <a:t>Помещение для общественных наблюдателей.</a:t>
            </a:r>
          </a:p>
          <a:p>
            <a:pPr>
              <a:buFontTx/>
              <a:buChar char="-"/>
            </a:pPr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75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784976" cy="655272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>
                <a:solidFill>
                  <a:srgbClr val="C00000"/>
                </a:solidFill>
              </a:rPr>
              <a:t>Пункт проведения экзамена оборудован:</a:t>
            </a:r>
          </a:p>
          <a:p>
            <a:pPr marL="45720" indent="0">
              <a:buNone/>
            </a:pPr>
            <a:r>
              <a:rPr lang="ru-RU" dirty="0">
                <a:solidFill>
                  <a:srgbClr val="C00000"/>
                </a:solidFill>
              </a:rPr>
              <a:t>1. </a:t>
            </a:r>
            <a:r>
              <a:rPr lang="ru-RU" dirty="0"/>
              <a:t>переносными или стационарными металлоискателями,</a:t>
            </a:r>
          </a:p>
          <a:p>
            <a:pPr marL="45720" indent="0">
              <a:buNone/>
            </a:pPr>
            <a:r>
              <a:rPr lang="ru-RU" dirty="0">
                <a:solidFill>
                  <a:srgbClr val="C00000"/>
                </a:solidFill>
              </a:rPr>
              <a:t>2. </a:t>
            </a:r>
            <a:r>
              <a:rPr lang="ru-RU" dirty="0"/>
              <a:t>объявлениями о ведении видеонаблюдения и запрете использования средств связи,</a:t>
            </a:r>
          </a:p>
          <a:p>
            <a:pPr marL="45720" indent="0">
              <a:buNone/>
            </a:pPr>
            <a:r>
              <a:rPr lang="ru-RU" dirty="0">
                <a:solidFill>
                  <a:srgbClr val="C00000"/>
                </a:solidFill>
              </a:rPr>
              <a:t>3. </a:t>
            </a:r>
            <a:r>
              <a:rPr lang="ru-RU" dirty="0"/>
              <a:t>системами подавления сигналов подвижной связи,</a:t>
            </a:r>
          </a:p>
          <a:p>
            <a:pPr marL="45720" indent="0">
              <a:buNone/>
            </a:pPr>
            <a:r>
              <a:rPr lang="ru-RU" dirty="0">
                <a:solidFill>
                  <a:srgbClr val="C00000"/>
                </a:solidFill>
              </a:rPr>
              <a:t>4. </a:t>
            </a:r>
            <a:r>
              <a:rPr lang="ru-RU" dirty="0"/>
              <a:t>офлайн-видеонаблюдением (идет запись) в аудиториях и в штабе ППЭ.</a:t>
            </a:r>
          </a:p>
          <a:p>
            <a:pPr marL="45720" indent="0">
              <a:buNone/>
            </a:pPr>
            <a:r>
              <a:rPr lang="ru-RU" dirty="0">
                <a:solidFill>
                  <a:srgbClr val="C00000"/>
                </a:solidFill>
              </a:rPr>
              <a:t>Лица, имеющие право присутствовать в ППЭ при проведении ГИА: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Должностные лица </a:t>
            </a:r>
            <a:r>
              <a:rPr lang="ru-RU" dirty="0" err="1"/>
              <a:t>Рособрнадзора</a:t>
            </a:r>
            <a:r>
              <a:rPr lang="ru-RU" dirty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Иные лица, определённые </a:t>
            </a:r>
            <a:r>
              <a:rPr lang="ru-RU" dirty="0" err="1"/>
              <a:t>Рособрнадзором</a:t>
            </a:r>
            <a:r>
              <a:rPr lang="ru-RU" dirty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Представители Министерства образования и науки РА,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/>
              <a:t>Педагогические работники, задействованные в организации и проведении ГИА– в 2025 году.</a:t>
            </a:r>
          </a:p>
          <a:p>
            <a:pPr marL="45720" indent="0">
              <a:buNone/>
            </a:pPr>
            <a:r>
              <a:rPr lang="ru-RU" u="sng" dirty="0"/>
              <a:t>Допуск в ППЭ вышеперечисленных лиц осуществляется при наличии документов, удостоверяющих личность, и документов, подтверждающих их полномочия.</a:t>
            </a:r>
          </a:p>
        </p:txBody>
      </p:sp>
    </p:spTree>
    <p:extLst>
      <p:ext uri="{BB962C8B-B14F-4D97-AF65-F5344CB8AC3E}">
        <p14:creationId xmlns:p14="http://schemas.microsoft.com/office/powerpoint/2010/main" val="1940769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856984" cy="66247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500" b="1" dirty="0">
                <a:solidFill>
                  <a:srgbClr val="C00000"/>
                </a:solidFill>
              </a:rPr>
              <a:t>Порядок проведения ГИА:</a:t>
            </a:r>
          </a:p>
          <a:p>
            <a:pPr marL="45720" indent="0">
              <a:buNone/>
            </a:pPr>
            <a:r>
              <a:rPr lang="ru-RU" sz="2500" b="1" dirty="0"/>
              <a:t>Лицам, задействованным в проведении ГИА в ППЭ (в том числе общественным наблюдателям и представителям СМИ), </a:t>
            </a:r>
            <a:r>
              <a:rPr lang="ru-RU" sz="2500" b="1" dirty="0">
                <a:solidFill>
                  <a:srgbClr val="C00000"/>
                </a:solidFill>
              </a:rPr>
              <a:t>запрещается:</a:t>
            </a:r>
          </a:p>
          <a:p>
            <a:r>
              <a:rPr lang="ru-RU" sz="2500" dirty="0"/>
              <a:t>1. оказывать содействие участникам экзамена,</a:t>
            </a:r>
          </a:p>
          <a:p>
            <a:r>
              <a:rPr lang="ru-RU" sz="2500" dirty="0"/>
              <a:t>2. передавать участникам средства связи, электронно-вычислительную технику, фото-, аудио и видеоаппаратуру,</a:t>
            </a:r>
          </a:p>
          <a:p>
            <a:r>
              <a:rPr lang="ru-RU" sz="2500" dirty="0"/>
              <a:t>3. передавать участникам справочные материалы, письменные заметки и иные средства хранения и передачи информации,</a:t>
            </a:r>
          </a:p>
          <a:p>
            <a:r>
              <a:rPr lang="ru-RU" sz="2500" dirty="0"/>
              <a:t>4. выносить из аудитории и ППЭ ЭМ на бумажном или электронном носителе,</a:t>
            </a:r>
          </a:p>
          <a:p>
            <a:r>
              <a:rPr lang="ru-RU" sz="2500" dirty="0"/>
              <a:t>5. фотографировать и переписывать задания.</a:t>
            </a:r>
          </a:p>
        </p:txBody>
      </p:sp>
    </p:spTree>
    <p:extLst>
      <p:ext uri="{BB962C8B-B14F-4D97-AF65-F5344CB8AC3E}">
        <p14:creationId xmlns:p14="http://schemas.microsoft.com/office/powerpoint/2010/main" val="99457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01FFD3-5F0D-F129-EF85-C4174D42CE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9036496" cy="68580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ru-RU" sz="2800" dirty="0">
                <a:solidFill>
                  <a:srgbClr val="C00000"/>
                </a:solidFill>
              </a:rPr>
              <a:t>В день экзамена выпускник:</a:t>
            </a:r>
          </a:p>
          <a:p>
            <a:pPr marL="45720" indent="0">
              <a:buNone/>
            </a:pPr>
            <a:endParaRPr lang="ru-RU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ru-RU" sz="2600" dirty="0"/>
              <a:t>Приходит в школу не позднее </a:t>
            </a:r>
            <a:r>
              <a:rPr lang="ru-RU" sz="2600" dirty="0">
                <a:solidFill>
                  <a:srgbClr val="C00000"/>
                </a:solidFill>
              </a:rPr>
              <a:t>09:00 часов. </a:t>
            </a:r>
            <a:r>
              <a:rPr lang="ru-RU" sz="2600" dirty="0"/>
              <a:t>В 09:00 часов начинается линейка для участников ГИА, на которой согласно спискам министерства детей распределяют по аудиториям,</a:t>
            </a:r>
          </a:p>
          <a:p>
            <a:pPr>
              <a:buFontTx/>
              <a:buChar char="-"/>
            </a:pPr>
            <a:r>
              <a:rPr lang="ru-RU" sz="2600" dirty="0"/>
              <a:t>Вид одежды – офисный, обувь – без каблука.</a:t>
            </a:r>
          </a:p>
          <a:p>
            <a:pPr>
              <a:buFontTx/>
              <a:buChar char="-"/>
            </a:pPr>
            <a:r>
              <a:rPr lang="ru-RU" sz="2600" dirty="0"/>
              <a:t>Допуск участников ГИА осуществляется на основании документа, удостоверяющего его личность и при наличии участников в списках распределения в данном ППЭ участников ГИА,</a:t>
            </a:r>
          </a:p>
          <a:p>
            <a:pPr>
              <a:buFontTx/>
              <a:buChar char="-"/>
            </a:pPr>
            <a:r>
              <a:rPr lang="ru-RU" sz="2600" dirty="0"/>
              <a:t>С собой участник ГИА должен иметь паспорт (без обложки и каких-либо иных документов), черную гелевую ручку, при необходимости шоколадку без хрустящей упаковки и бутылочку воды,</a:t>
            </a:r>
          </a:p>
          <a:p>
            <a:pPr>
              <a:buFontTx/>
              <a:buChar char="-"/>
            </a:pPr>
            <a:r>
              <a:rPr lang="ru-RU" sz="2600" dirty="0"/>
              <a:t>На входе в пункт проведения экзамена выпускника проверяют на наличие запрещенных предметов переносным металлодетектором,</a:t>
            </a:r>
          </a:p>
          <a:p>
            <a:pPr>
              <a:buFontTx/>
              <a:buChar char="-"/>
            </a:pPr>
            <a:r>
              <a:rPr lang="ru-RU" sz="2600" dirty="0"/>
              <a:t>Если обучающийся опоздал, он допускается до экзамена, но время выполнения им экзаменационной работы не увеличивается,</a:t>
            </a:r>
          </a:p>
          <a:p>
            <a:pPr>
              <a:buFontTx/>
              <a:buChar char="-"/>
            </a:pPr>
            <a:r>
              <a:rPr lang="ru-RU" sz="2600" dirty="0"/>
              <a:t>Оставить личные вещи до входа в ППЭ в месте хранения личных вещей участников ГИА.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544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-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/>
              <a:t>Перед входом в аудиторию ответственный организатор в аудитории снова зачитывает ФИО детей и сверяет их данные по паспорту, называя отведенное ребенку место в классе,  это время второй организатор следит за тем, чтобы ребенок занял именно свое место за партой,</a:t>
            </a:r>
          </a:p>
          <a:p>
            <a:pPr marL="4572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-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C00000"/>
                </a:solidFill>
              </a:rPr>
              <a:t>Не позднее 09:45 </a:t>
            </a:r>
            <a:r>
              <a:rPr lang="ru-RU" sz="2400" dirty="0"/>
              <a:t>ответственный организатор получает у руководителя ППЭ  пакет с экзаменационными материалами, </a:t>
            </a:r>
          </a:p>
          <a:p>
            <a:pPr marL="4572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-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C00000"/>
                </a:solidFill>
              </a:rPr>
              <a:t>В 09:50 </a:t>
            </a:r>
            <a:r>
              <a:rPr lang="ru-RU" sz="2400" dirty="0"/>
              <a:t>ответственным организатором зачитывается первая часть инструктажа (время проведения экзамена, когда можно будет ознакомиться с результатами, что запрещается дела,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rgbClr val="C00000"/>
                </a:solidFill>
              </a:rPr>
              <a:t>В 10:00 </a:t>
            </a:r>
            <a:r>
              <a:rPr lang="ru-RU" sz="2400" dirty="0"/>
              <a:t>раздается общий звонок, демонстрируется целостность пакета экзаменационных материалов, раздаются индивидуальные экзаменационные материалы участникам ГИА-9 и проверяются детьми на наличии дефектов. Начинается вторая часть инструктажа. Ответственный организатор работает у доски по заполнению шапки бланка регистрации. Второй организатор в это время проверяет правильность заполнения детьми.</a:t>
            </a:r>
          </a:p>
          <a:p>
            <a:pPr>
              <a:buFontTx/>
              <a:buChar char="-"/>
            </a:pPr>
            <a:r>
              <a:rPr lang="ru-RU" sz="2400" dirty="0"/>
              <a:t>После заполнения бланков регистрации, ответственный организатор в аудитории пишет на доске </a:t>
            </a:r>
            <a:r>
              <a:rPr lang="ru-RU" sz="2400" dirty="0">
                <a:solidFill>
                  <a:srgbClr val="FF0000"/>
                </a:solidFill>
              </a:rPr>
              <a:t>время начала и окончания экзамена.</a:t>
            </a:r>
          </a:p>
          <a:p>
            <a:pPr>
              <a:buFontTx/>
              <a:buChar char="-"/>
            </a:pPr>
            <a:endParaRPr lang="ru-RU" sz="2400" dirty="0">
              <a:solidFill>
                <a:srgbClr val="FF0000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6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856984" cy="65527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300" dirty="0">
                <a:solidFill>
                  <a:srgbClr val="C00000"/>
                </a:solidFill>
              </a:rPr>
              <a:t>В течение экзамена:</a:t>
            </a:r>
          </a:p>
          <a:p>
            <a:pPr>
              <a:buFontTx/>
              <a:buChar char="-"/>
            </a:pPr>
            <a:r>
              <a:rPr lang="ru-RU" sz="2300" dirty="0">
                <a:solidFill>
                  <a:schemeClr val="tx1"/>
                </a:solidFill>
              </a:rPr>
              <a:t>отпускают выпускников из кабинета попить воды, к медику или в туалет по одному человеку в сопровождении организатора, находящегося вне аудитории,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chemeClr val="tx1"/>
                </a:solidFill>
              </a:rPr>
              <a:t>За 30 и за 5 минут ответственный организатор в аудитории уведомляет о скором времени окончания экзамена,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chemeClr val="tx1"/>
                </a:solidFill>
              </a:rPr>
              <a:t>На протяжении всего экзамена все работники способствуют спокойной благоприятной обстановке.</a:t>
            </a:r>
          </a:p>
          <a:p>
            <a:pPr>
              <a:buFontTx/>
              <a:buChar char="-"/>
            </a:pPr>
            <a:r>
              <a:rPr lang="ru-RU" sz="2300" dirty="0">
                <a:solidFill>
                  <a:schemeClr val="tx1"/>
                </a:solidFill>
              </a:rPr>
              <a:t>На сайте Управления образования во вкладке ГИА-9 размещены методические рекомендации для родителей и обучающихся выпускных классов.</a:t>
            </a:r>
          </a:p>
          <a:p>
            <a:pPr>
              <a:buFontTx/>
              <a:buChar char="-"/>
            </a:pPr>
            <a:endParaRPr lang="ru-RU" sz="23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ru-RU" sz="2300" b="1" dirty="0">
                <a:solidFill>
                  <a:srgbClr val="FF0000"/>
                </a:solidFill>
              </a:rPr>
              <a:t>СПАСИБО ЗА ВНИМАНИЕ!</a:t>
            </a:r>
          </a:p>
          <a:p>
            <a:pPr marL="45720" indent="0">
              <a:buNone/>
            </a:pPr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44063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1653</TotalTime>
  <Words>875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Georgia</vt:lpstr>
      <vt:lpstr>Trebuchet MS</vt:lpstr>
      <vt:lpstr>Воздушный поток</vt:lpstr>
      <vt:lpstr>Управление образования  Администрации  МО «Турочакский район»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106</cp:revision>
  <dcterms:created xsi:type="dcterms:W3CDTF">2023-05-03T03:42:22Z</dcterms:created>
  <dcterms:modified xsi:type="dcterms:W3CDTF">2025-04-24T04:45:01Z</dcterms:modified>
</cp:coreProperties>
</file>