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>
  <p:sldMasterIdLst>
    <p:sldMasterId id="2147483660" r:id="rId1"/>
  </p:sldMasterIdLst>
  <p:notesMasterIdLst>
    <p:notesMasterId r:id="rId95"/>
  </p:notesMasterIdLst>
  <p:sldIdLst>
    <p:sldId id="412" r:id="rId2"/>
    <p:sldId id="324" r:id="rId3"/>
    <p:sldId id="264" r:id="rId4"/>
    <p:sldId id="325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340" r:id="rId20"/>
    <p:sldId id="341" r:id="rId21"/>
    <p:sldId id="342" r:id="rId22"/>
    <p:sldId id="343" r:id="rId23"/>
    <p:sldId id="344" r:id="rId24"/>
    <p:sldId id="345" r:id="rId25"/>
    <p:sldId id="346" r:id="rId26"/>
    <p:sldId id="347" r:id="rId27"/>
    <p:sldId id="348" r:id="rId28"/>
    <p:sldId id="349" r:id="rId29"/>
    <p:sldId id="350" r:id="rId30"/>
    <p:sldId id="351" r:id="rId31"/>
    <p:sldId id="352" r:id="rId32"/>
    <p:sldId id="353" r:id="rId33"/>
    <p:sldId id="354" r:id="rId34"/>
    <p:sldId id="355" r:id="rId35"/>
    <p:sldId id="356" r:id="rId36"/>
    <p:sldId id="357" r:id="rId37"/>
    <p:sldId id="358" r:id="rId38"/>
    <p:sldId id="359" r:id="rId39"/>
    <p:sldId id="360" r:id="rId40"/>
    <p:sldId id="361" r:id="rId41"/>
    <p:sldId id="362" r:id="rId42"/>
    <p:sldId id="363" r:id="rId43"/>
    <p:sldId id="262" r:id="rId44"/>
    <p:sldId id="265" r:id="rId45"/>
    <p:sldId id="266" r:id="rId46"/>
    <p:sldId id="364" r:id="rId47"/>
    <p:sldId id="365" r:id="rId48"/>
    <p:sldId id="366" r:id="rId49"/>
    <p:sldId id="367" r:id="rId50"/>
    <p:sldId id="368" r:id="rId51"/>
    <p:sldId id="369" r:id="rId52"/>
    <p:sldId id="370" r:id="rId53"/>
    <p:sldId id="371" r:id="rId54"/>
    <p:sldId id="372" r:id="rId55"/>
    <p:sldId id="373" r:id="rId56"/>
    <p:sldId id="374" r:id="rId57"/>
    <p:sldId id="375" r:id="rId58"/>
    <p:sldId id="376" r:id="rId59"/>
    <p:sldId id="377" r:id="rId60"/>
    <p:sldId id="378" r:id="rId61"/>
    <p:sldId id="379" r:id="rId62"/>
    <p:sldId id="380" r:id="rId63"/>
    <p:sldId id="381" r:id="rId64"/>
    <p:sldId id="382" r:id="rId65"/>
    <p:sldId id="383" r:id="rId66"/>
    <p:sldId id="384" r:id="rId67"/>
    <p:sldId id="385" r:id="rId68"/>
    <p:sldId id="386" r:id="rId69"/>
    <p:sldId id="387" r:id="rId70"/>
    <p:sldId id="388" r:id="rId71"/>
    <p:sldId id="389" r:id="rId72"/>
    <p:sldId id="390" r:id="rId73"/>
    <p:sldId id="391" r:id="rId74"/>
    <p:sldId id="392" r:id="rId75"/>
    <p:sldId id="393" r:id="rId76"/>
    <p:sldId id="394" r:id="rId77"/>
    <p:sldId id="395" r:id="rId78"/>
    <p:sldId id="396" r:id="rId79"/>
    <p:sldId id="397" r:id="rId80"/>
    <p:sldId id="398" r:id="rId81"/>
    <p:sldId id="399" r:id="rId82"/>
    <p:sldId id="400" r:id="rId83"/>
    <p:sldId id="401" r:id="rId84"/>
    <p:sldId id="402" r:id="rId85"/>
    <p:sldId id="403" r:id="rId86"/>
    <p:sldId id="404" r:id="rId87"/>
    <p:sldId id="405" r:id="rId88"/>
    <p:sldId id="406" r:id="rId89"/>
    <p:sldId id="407" r:id="rId90"/>
    <p:sldId id="408" r:id="rId91"/>
    <p:sldId id="409" r:id="rId92"/>
    <p:sldId id="410" r:id="rId93"/>
    <p:sldId id="411" r:id="rId94"/>
  </p:sldIdLst>
  <p:sldSz cx="9144000" cy="5143500" type="screen16x9"/>
  <p:notesSz cx="6858000" cy="9144000"/>
  <p:embeddedFontLst>
    <p:embeddedFont>
      <p:font typeface="Open Sans" panose="020B0604020202020204" charset="0"/>
      <p:regular r:id="rId96"/>
      <p:bold r:id="rId97"/>
      <p:italic r:id="rId98"/>
      <p:boldItalic r:id="rId99"/>
    </p:embeddedFont>
    <p:embeddedFont>
      <p:font typeface="Roboto Slab" panose="020B0604020202020204" charset="0"/>
      <p:regular r:id="rId100"/>
      <p:bold r:id="rId101"/>
    </p:embeddedFont>
    <p:embeddedFont>
      <p:font typeface="Calibri" panose="020F0502020204030204" pitchFamily="34" charset="0"/>
      <p:regular r:id="rId102"/>
      <p:bold r:id="rId103"/>
      <p:italic r:id="rId104"/>
      <p:boldItalic r:id="rId105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993" userDrawn="1">
          <p15:clr>
            <a:srgbClr val="A4A3A4"/>
          </p15:clr>
        </p15:guide>
        <p15:guide id="6" pos="2767" userDrawn="1">
          <p15:clr>
            <a:srgbClr val="A4A3A4"/>
          </p15:clr>
        </p15:guide>
        <p15:guide id="7" pos="1927" userDrawn="1">
          <p15:clr>
            <a:srgbClr val="A4A3A4"/>
          </p15:clr>
        </p15:guide>
        <p15:guide id="8" pos="3833" userDrawn="1">
          <p15:clr>
            <a:srgbClr val="A4A3A4"/>
          </p15:clr>
        </p15:guide>
        <p15:guide id="9" pos="2142" userDrawn="1">
          <p15:clr>
            <a:srgbClr val="A4A3A4"/>
          </p15:clr>
        </p15:guide>
        <p15:guide id="10" pos="3612" userDrawn="1">
          <p15:clr>
            <a:srgbClr val="A4A3A4"/>
          </p15:clr>
        </p15:guide>
        <p15:guide id="11" pos="453" userDrawn="1">
          <p15:clr>
            <a:srgbClr val="A4A3A4"/>
          </p15:clr>
        </p15:guide>
        <p15:guide id="12" pos="5307" userDrawn="1">
          <p15:clr>
            <a:srgbClr val="A4A3A4"/>
          </p15:clr>
        </p15:guide>
        <p15:guide id="13" orient="horz" pos="441" userDrawn="1">
          <p15:clr>
            <a:srgbClr val="A4A3A4"/>
          </p15:clr>
        </p15:guide>
        <p15:guide id="14" orient="horz" pos="277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C1"/>
    <a:srgbClr val="FFC000"/>
    <a:srgbClr val="F7F6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97" autoAdjust="0"/>
    <p:restoredTop sz="96196" autoAdjust="0"/>
  </p:normalViewPr>
  <p:slideViewPr>
    <p:cSldViewPr snapToGrid="0">
      <p:cViewPr varScale="1">
        <p:scale>
          <a:sx n="88" d="100"/>
          <a:sy n="88" d="100"/>
        </p:scale>
        <p:origin x="774" y="78"/>
      </p:cViewPr>
      <p:guideLst>
        <p:guide orient="horz" pos="237"/>
        <p:guide pos="226"/>
        <p:guide pos="5534"/>
        <p:guide orient="horz" pos="3003"/>
        <p:guide pos="2993"/>
        <p:guide pos="2767"/>
        <p:guide pos="1927"/>
        <p:guide pos="3833"/>
        <p:guide pos="2142"/>
        <p:guide pos="3612"/>
        <p:guide pos="453"/>
        <p:guide pos="5307"/>
        <p:guide orient="horz" pos="441"/>
        <p:guide orient="horz" pos="27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font" Target="fonts/font7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font" Target="fonts/font5.fntdata"/><Relationship Id="rId105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8.fntdata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font" Target="fonts/font4.fntdata"/><Relationship Id="rId10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2.fntdata"/><Relationship Id="rId104" Type="http://schemas.openxmlformats.org/officeDocument/2006/relationships/font" Target="fonts/font9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1B41E-17B3-44CE-8E19-FCB63DD51A28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1DEFC-839A-4688-A129-6AA2F4833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357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077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590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224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443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865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771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636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836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260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069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515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55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6E679-DC75-4745-852D-F583D5FA2C9D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17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.xml"/><Relationship Id="rId4" Type="http://schemas.openxmlformats.org/officeDocument/2006/relationships/slide" Target="slide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7" Type="http://schemas.openxmlformats.org/officeDocument/2006/relationships/image" Target="../media/image13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slide" Target="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6.xml"/><Relationship Id="rId13" Type="http://schemas.openxmlformats.org/officeDocument/2006/relationships/slide" Target="slide40.xml"/><Relationship Id="rId18" Type="http://schemas.openxmlformats.org/officeDocument/2006/relationships/slide" Target="slide49.xml"/><Relationship Id="rId26" Type="http://schemas.openxmlformats.org/officeDocument/2006/relationships/slide" Target="slide85.xml"/><Relationship Id="rId3" Type="http://schemas.openxmlformats.org/officeDocument/2006/relationships/image" Target="../media/image3.png"/><Relationship Id="rId21" Type="http://schemas.openxmlformats.org/officeDocument/2006/relationships/slide" Target="slide64.xml"/><Relationship Id="rId34" Type="http://schemas.openxmlformats.org/officeDocument/2006/relationships/slide" Target="slide91.xml"/><Relationship Id="rId7" Type="http://schemas.openxmlformats.org/officeDocument/2006/relationships/slide" Target="slide31.xml"/><Relationship Id="rId12" Type="http://schemas.openxmlformats.org/officeDocument/2006/relationships/slide" Target="slide10.xml"/><Relationship Id="rId17" Type="http://schemas.openxmlformats.org/officeDocument/2006/relationships/slide" Target="slide52.xml"/><Relationship Id="rId25" Type="http://schemas.openxmlformats.org/officeDocument/2006/relationships/slide" Target="slide79.xml"/><Relationship Id="rId33" Type="http://schemas.openxmlformats.org/officeDocument/2006/relationships/slide" Target="slide19.xml"/><Relationship Id="rId2" Type="http://schemas.openxmlformats.org/officeDocument/2006/relationships/notesSlide" Target="../notesSlides/notesSlide1.xml"/><Relationship Id="rId16" Type="http://schemas.openxmlformats.org/officeDocument/2006/relationships/slide" Target="slide55.xml"/><Relationship Id="rId20" Type="http://schemas.openxmlformats.org/officeDocument/2006/relationships/slide" Target="slide67.xml"/><Relationship Id="rId29" Type="http://schemas.openxmlformats.org/officeDocument/2006/relationships/slide" Target="slide5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16.xml"/><Relationship Id="rId24" Type="http://schemas.openxmlformats.org/officeDocument/2006/relationships/slide" Target="slide70.xml"/><Relationship Id="rId32" Type="http://schemas.openxmlformats.org/officeDocument/2006/relationships/slide" Target="slide46.xml"/><Relationship Id="rId5" Type="http://schemas.openxmlformats.org/officeDocument/2006/relationships/image" Target="../media/image4.png"/><Relationship Id="rId15" Type="http://schemas.openxmlformats.org/officeDocument/2006/relationships/slide" Target="slide34.xml"/><Relationship Id="rId23" Type="http://schemas.openxmlformats.org/officeDocument/2006/relationships/slide" Target="slide73.xml"/><Relationship Id="rId28" Type="http://schemas.openxmlformats.org/officeDocument/2006/relationships/slide" Target="slide22.xml"/><Relationship Id="rId10" Type="http://schemas.openxmlformats.org/officeDocument/2006/relationships/slide" Target="slide88.xml"/><Relationship Id="rId19" Type="http://schemas.openxmlformats.org/officeDocument/2006/relationships/slide" Target="slide43.xml"/><Relationship Id="rId31" Type="http://schemas.openxmlformats.org/officeDocument/2006/relationships/slide" Target="slide7.xml"/><Relationship Id="rId4" Type="http://schemas.openxmlformats.org/officeDocument/2006/relationships/slide" Target="slide13.xml"/><Relationship Id="rId9" Type="http://schemas.openxmlformats.org/officeDocument/2006/relationships/slide" Target="slide28.xml"/><Relationship Id="rId14" Type="http://schemas.openxmlformats.org/officeDocument/2006/relationships/slide" Target="slide37.xml"/><Relationship Id="rId22" Type="http://schemas.openxmlformats.org/officeDocument/2006/relationships/slide" Target="slide61.xml"/><Relationship Id="rId27" Type="http://schemas.openxmlformats.org/officeDocument/2006/relationships/slide" Target="slide82.xml"/><Relationship Id="rId30" Type="http://schemas.openxmlformats.org/officeDocument/2006/relationships/slide" Target="slide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slide" Target="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slide" Target="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slide" Target="slide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slide" Target="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slide" Target="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2" Type="http://schemas.openxmlformats.org/officeDocument/2006/relationships/slide" Target="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slide" Target="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slide" Target="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9.xml"/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slide" Target="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65.xml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68.xml"/><Relationship Id="rId2" Type="http://schemas.openxmlformats.org/officeDocument/2006/relationships/slide" Target="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72.xml"/><Relationship Id="rId2" Type="http://schemas.openxmlformats.org/officeDocument/2006/relationships/slide" Target="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74.xml"/><Relationship Id="rId2" Type="http://schemas.openxmlformats.org/officeDocument/2006/relationships/slide" Target="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77.xml"/><Relationship Id="rId2" Type="http://schemas.openxmlformats.org/officeDocument/2006/relationships/slide" Target="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80.xml"/><Relationship Id="rId2" Type="http://schemas.openxmlformats.org/officeDocument/2006/relationships/slide" Target="slide8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slide" Target="slide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86.xml"/><Relationship Id="rId2" Type="http://schemas.openxmlformats.org/officeDocument/2006/relationships/slide" Target="slide8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89.xml"/><Relationship Id="rId2" Type="http://schemas.openxmlformats.org/officeDocument/2006/relationships/slide" Target="slide9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93.xml"/><Relationship Id="rId2" Type="http://schemas.openxmlformats.org/officeDocument/2006/relationships/slide" Target="slide9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нутренний, стол, маленький, рубаш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9F80D969-6E9F-41E3-B9EB-235B90ADE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376238"/>
            <a:ext cx="6466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4800" b="1" dirty="0" smtClean="0">
                <a:latin typeface="+mj-lt"/>
              </a:rPr>
              <a:t>Своя игра «День </a:t>
            </a:r>
            <a:r>
              <a:rPr lang="ru-RU" sz="4800" b="1" dirty="0">
                <a:latin typeface="+mj-lt"/>
              </a:rPr>
              <a:t>Героев </a:t>
            </a:r>
            <a:r>
              <a:rPr lang="ru-RU" sz="4800" b="1" dirty="0" smtClean="0">
                <a:latin typeface="+mj-lt"/>
              </a:rPr>
              <a:t>Отечества»</a:t>
            </a:r>
            <a:endParaRPr lang="ru-RU" sz="4800" b="1" dirty="0">
              <a:latin typeface="+mj-lt"/>
            </a:endParaRPr>
          </a:p>
        </p:txBody>
      </p:sp>
      <p:sp>
        <p:nvSpPr>
          <p:cNvPr id="19" name="Скругленный прямоугольник 18">
            <a:hlinkClick r:id="rId3" action="ppaction://hlinksldjump"/>
          </p:cNvPr>
          <p:cNvSpPr/>
          <p:nvPr/>
        </p:nvSpPr>
        <p:spPr>
          <a:xfrm>
            <a:off x="1265940" y="2161776"/>
            <a:ext cx="2219508" cy="67460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accent6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+mj-lt"/>
              </a:rPr>
              <a:t>Начать игру</a:t>
            </a:r>
          </a:p>
        </p:txBody>
      </p:sp>
      <p:sp>
        <p:nvSpPr>
          <p:cNvPr id="20" name="TextBox 19">
            <a:hlinkClick r:id="rId4" action="ppaction://hlinksldjump"/>
          </p:cNvPr>
          <p:cNvSpPr txBox="1"/>
          <p:nvPr/>
        </p:nvSpPr>
        <p:spPr>
          <a:xfrm>
            <a:off x="1530751" y="3052257"/>
            <a:ext cx="1689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ru-RU" sz="1600" dirty="0">
                <a:latin typeface="Roboto Slab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Правила игры</a:t>
            </a:r>
            <a:endParaRPr lang="ru-RU" sz="1600" dirty="0">
              <a:latin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270196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23104" y="1170351"/>
            <a:ext cx="5474556" cy="8309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800" b="1">
                <a:latin typeface="+mj-lt"/>
              </a:rPr>
              <a:t>Когда</a:t>
            </a:r>
            <a:r>
              <a:rPr lang="ru-RU" sz="1800">
                <a:latin typeface="+mj-lt"/>
              </a:rPr>
              <a:t> в Российской Федерации орден Святого Георгия был восстановлен в качестве высшей военной награды?</a:t>
            </a:r>
          </a:p>
        </p:txBody>
      </p:sp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719138" y="292898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8 августа 2000 года </a:t>
            </a:r>
          </a:p>
        </p:txBody>
      </p:sp>
      <p:sp>
        <p:nvSpPr>
          <p:cNvPr id="11" name="Скругленный прямоугольник 10">
            <a:hlinkClick r:id="rId3" action="ppaction://hlinksldjump"/>
          </p:cNvPr>
          <p:cNvSpPr/>
          <p:nvPr/>
        </p:nvSpPr>
        <p:spPr>
          <a:xfrm>
            <a:off x="719932" y="375669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9 мая 1998 года</a:t>
            </a:r>
          </a:p>
        </p:txBody>
      </p:sp>
      <p:sp>
        <p:nvSpPr>
          <p:cNvPr id="14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B3329568-C76C-4B41-B7CF-972A745ED744}"/>
              </a:ext>
            </a:extLst>
          </p:cNvPr>
          <p:cNvSpPr/>
          <p:nvPr/>
        </p:nvSpPr>
        <p:spPr>
          <a:xfrm>
            <a:off x="3641787" y="294015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9 декабря 2015 года</a:t>
            </a:r>
          </a:p>
        </p:txBody>
      </p:sp>
      <p:sp>
        <p:nvSpPr>
          <p:cNvPr id="16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79D290DC-A5A7-4879-A9ED-7F4D4D0DBFCF}"/>
              </a:ext>
            </a:extLst>
          </p:cNvPr>
          <p:cNvSpPr/>
          <p:nvPr/>
        </p:nvSpPr>
        <p:spPr>
          <a:xfrm>
            <a:off x="3642581" y="376786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26 ноября 2018 года</a:t>
            </a:r>
          </a:p>
        </p:txBody>
      </p:sp>
      <p:pic>
        <p:nvPicPr>
          <p:cNvPr id="4" name="Рисунок 3" descr="Изображение выглядит как сидит, черный, бел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0C8AECC3-8F64-44E8-A51E-4DC8CD878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0101" y="735013"/>
            <a:ext cx="1522683" cy="336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1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94295" y="988281"/>
            <a:ext cx="5473700" cy="13255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Статус высшей военной награды ордену Святого Георгия был возвращён в 2000 году в соответствии с Указом Президента РФ № 1463 от </a:t>
            </a:r>
            <a:r>
              <a:rPr lang="ru-RU" sz="1400" b="1" dirty="0">
                <a:solidFill>
                  <a:prstClr val="black"/>
                </a:solidFill>
              </a:rPr>
              <a:t>8 августа 2000 года </a:t>
            </a:r>
            <a:r>
              <a:rPr lang="ru-RU" sz="1400" dirty="0">
                <a:solidFill>
                  <a:prstClr val="black"/>
                </a:solidFill>
              </a:rPr>
              <a:t>«Об утверждении Статута ордена Святого Георгия, положения о знаке отличия — Георгиевском кресте».</a:t>
            </a:r>
          </a:p>
        </p:txBody>
      </p:sp>
      <p:pic>
        <p:nvPicPr>
          <p:cNvPr id="8" name="Рисунок 7" descr="Изображение выглядит как сидит, черный, бел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15188735-F773-434A-B199-CEF7D9B12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08" y="735013"/>
            <a:ext cx="1340228" cy="2960618"/>
          </a:xfrm>
          <a:prstGeom prst="rect">
            <a:avLst/>
          </a:prstGeom>
        </p:spPr>
      </p:pic>
      <p:sp>
        <p:nvSpPr>
          <p:cNvPr id="9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829F3A30-6AEF-4A38-BB13-848D11B738DD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5208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081310" y="900193"/>
            <a:ext cx="5502329" cy="1706321"/>
            <a:chOff x="719138" y="1165527"/>
            <a:chExt cx="4265464" cy="1706321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19138" y="1546292"/>
              <a:ext cx="4265464" cy="132555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77">
                <a:lnSpc>
                  <a:spcPct val="125000"/>
                </a:lnSpc>
              </a:pPr>
              <a:r>
                <a:rPr lang="ru-RU" sz="1400">
                  <a:solidFill>
                    <a:prstClr val="black"/>
                  </a:solidFill>
                </a:rPr>
                <a:t>Статус высшей военной награды ордену Святого Георгия был возвращён в 2000 году в соответствии с Указом Президента РФ № 1463 от </a:t>
              </a:r>
              <a:r>
                <a:rPr lang="ru-RU" sz="1400" b="1">
                  <a:solidFill>
                    <a:prstClr val="black"/>
                  </a:solidFill>
                </a:rPr>
                <a:t>8 августа 2000 года </a:t>
              </a:r>
              <a:r>
                <a:rPr lang="ru-RU" sz="1400">
                  <a:solidFill>
                    <a:prstClr val="black"/>
                  </a:solidFill>
                </a:rPr>
                <a:t>«Об утверждении Статута ордена Святого Георгия, положения о знаке отличия — Георгиевском кресте».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9138" y="1165527"/>
              <a:ext cx="1585641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/>
              <a:r>
                <a:rPr lang="ru-RU" sz="160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pic>
        <p:nvPicPr>
          <p:cNvPr id="12" name="Рисунок 11" descr="Изображение выглядит как сидит, черный, бел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79BD947F-8E27-4CE5-BDE4-5CBB92CEF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08" y="735013"/>
            <a:ext cx="1340228" cy="2960618"/>
          </a:xfrm>
          <a:prstGeom prst="rect">
            <a:avLst/>
          </a:prstGeom>
        </p:spPr>
      </p:pic>
      <p:sp>
        <p:nvSpPr>
          <p:cNvPr id="13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D2DDEC9B-AEA3-46FE-8026-D0A628053E44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12434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21518" y="1143240"/>
            <a:ext cx="5108576" cy="110799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800" dirty="0">
                <a:latin typeface="+mj-lt"/>
              </a:rPr>
              <a:t>В Российской Федерации праздник Георгиевских кавалеров был возрождён </a:t>
            </a:r>
          </a:p>
          <a:p>
            <a:r>
              <a:rPr lang="ru-RU" sz="1800" dirty="0">
                <a:latin typeface="+mj-lt"/>
              </a:rPr>
              <a:t>в качестве памятной даты «День Героев Отечества». А </a:t>
            </a:r>
            <a:r>
              <a:rPr lang="ru-RU" sz="1800" b="1" dirty="0">
                <a:latin typeface="+mj-lt"/>
              </a:rPr>
              <a:t>когда</a:t>
            </a:r>
            <a:r>
              <a:rPr lang="ru-RU" sz="1800" dirty="0">
                <a:latin typeface="+mj-lt"/>
              </a:rPr>
              <a:t> это произошло? </a:t>
            </a:r>
          </a:p>
        </p:txBody>
      </p:sp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719138" y="292898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26 ноября 2008 года</a:t>
            </a:r>
          </a:p>
        </p:txBody>
      </p:sp>
      <p:sp>
        <p:nvSpPr>
          <p:cNvPr id="11" name="Скругленный прямоугольник 10">
            <a:hlinkClick r:id="rId2" action="ppaction://hlinksldjump"/>
          </p:cNvPr>
          <p:cNvSpPr/>
          <p:nvPr/>
        </p:nvSpPr>
        <p:spPr>
          <a:xfrm>
            <a:off x="719932" y="375669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9 мая 2005 года</a:t>
            </a:r>
          </a:p>
        </p:txBody>
      </p:sp>
      <p:sp>
        <p:nvSpPr>
          <p:cNvPr id="14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xmlns="" id="{B3329568-C76C-4B41-B7CF-972A745ED744}"/>
              </a:ext>
            </a:extLst>
          </p:cNvPr>
          <p:cNvSpPr/>
          <p:nvPr/>
        </p:nvSpPr>
        <p:spPr>
          <a:xfrm>
            <a:off x="3641787" y="294015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9 декабря 1997 года</a:t>
            </a:r>
          </a:p>
        </p:txBody>
      </p:sp>
      <p:sp>
        <p:nvSpPr>
          <p:cNvPr id="16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79D290DC-A5A7-4879-A9ED-7F4D4D0DBFCF}"/>
              </a:ext>
            </a:extLst>
          </p:cNvPr>
          <p:cNvSpPr/>
          <p:nvPr/>
        </p:nvSpPr>
        <p:spPr>
          <a:xfrm>
            <a:off x="3642581" y="376786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26 января 2007 года</a:t>
            </a:r>
          </a:p>
        </p:txBody>
      </p:sp>
      <p:pic>
        <p:nvPicPr>
          <p:cNvPr id="8194" name="Picture 2" descr="Похожее изображение">
            <a:extLst>
              <a:ext uri="{FF2B5EF4-FFF2-40B4-BE49-F238E27FC236}">
                <a16:creationId xmlns:a16="http://schemas.microsoft.com/office/drawing/2014/main" xmlns="" id="{20B34FE4-E818-480D-9BFC-3EE4221FFA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97599" y="961531"/>
            <a:ext cx="2292876" cy="166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61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94295" y="988281"/>
            <a:ext cx="5473700" cy="2402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Памятная дата «День Героев Отечества» была установлена Государственной думой Российской Федерации </a:t>
            </a:r>
            <a:r>
              <a:rPr lang="ru-RU" sz="1400" b="1" dirty="0">
                <a:solidFill>
                  <a:prstClr val="black"/>
                </a:solidFill>
              </a:rPr>
              <a:t>26 января 2007 года. </a:t>
            </a:r>
          </a:p>
          <a:p>
            <a:pPr defTabSz="914377">
              <a:lnSpc>
                <a:spcPct val="125000"/>
              </a:lnSpc>
            </a:pPr>
            <a:endParaRPr lang="ru-RU" sz="1400" dirty="0">
              <a:solidFill>
                <a:prstClr val="black"/>
              </a:solidFill>
            </a:endParaRP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21 февраля 2007 года инициатива депутатов была одобрена Советом Федерации.</a:t>
            </a:r>
          </a:p>
          <a:p>
            <a:pPr defTabSz="914377">
              <a:lnSpc>
                <a:spcPct val="125000"/>
              </a:lnSpc>
            </a:pPr>
            <a:endParaRPr lang="ru-RU" sz="1400" dirty="0">
              <a:solidFill>
                <a:prstClr val="black"/>
              </a:solidFill>
            </a:endParaRP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28 февраля 2007 года её утвердил Президент Российской Федерации Владимир Путин.</a:t>
            </a:r>
          </a:p>
        </p:txBody>
      </p:sp>
      <p:pic>
        <p:nvPicPr>
          <p:cNvPr id="8" name="Picture 2" descr="Похожее изображение">
            <a:extLst>
              <a:ext uri="{FF2B5EF4-FFF2-40B4-BE49-F238E27FC236}">
                <a16:creationId xmlns:a16="http://schemas.microsoft.com/office/drawing/2014/main" xmlns="" id="{658447C7-F059-4A51-AAC8-FF24A12961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138" y="988281"/>
            <a:ext cx="1969564" cy="143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67A5DBF7-D73F-4EC0-B3B8-0B324AE1097B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427216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081310" y="900193"/>
            <a:ext cx="5502329" cy="2783539"/>
            <a:chOff x="719138" y="1165527"/>
            <a:chExt cx="4265464" cy="2783539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19138" y="1546292"/>
              <a:ext cx="4265464" cy="2402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Памятная дата «День Героев Отечества» была установлена Государственной думой Российской Федерации </a:t>
              </a:r>
              <a:r>
                <a:rPr lang="ru-RU" sz="1400" b="1" dirty="0">
                  <a:solidFill>
                    <a:prstClr val="black"/>
                  </a:solidFill>
                </a:rPr>
                <a:t>26 января 2007 года. </a:t>
              </a:r>
            </a:p>
            <a:p>
              <a:pPr defTabSz="914377">
                <a:lnSpc>
                  <a:spcPct val="125000"/>
                </a:lnSpc>
              </a:pPr>
              <a:endParaRPr lang="ru-RU" sz="1400" dirty="0">
                <a:solidFill>
                  <a:prstClr val="black"/>
                </a:solidFill>
              </a:endParaRP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21 февраля 2007 года инициатива депутатов была одобрена Советом Федерации.</a:t>
              </a:r>
            </a:p>
            <a:p>
              <a:pPr defTabSz="914377">
                <a:lnSpc>
                  <a:spcPct val="125000"/>
                </a:lnSpc>
              </a:pPr>
              <a:endParaRPr lang="ru-RU" sz="1400" dirty="0">
                <a:solidFill>
                  <a:prstClr val="black"/>
                </a:solidFill>
              </a:endParaRP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28 февраля 2007 года её утвердил Президент Российской Федерации Владимир Путин.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9138" y="1165527"/>
              <a:ext cx="2010166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/>
              <a:r>
                <a:rPr lang="ru-RU" sz="160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pic>
        <p:nvPicPr>
          <p:cNvPr id="12" name="Picture 2" descr="Похожее изображение">
            <a:extLst>
              <a:ext uri="{FF2B5EF4-FFF2-40B4-BE49-F238E27FC236}">
                <a16:creationId xmlns:a16="http://schemas.microsoft.com/office/drawing/2014/main" xmlns="" id="{D7595A32-EF34-4705-B638-6982881FF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138" y="988281"/>
            <a:ext cx="1969564" cy="143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557E2B14-10ED-4BF5-9B49-64F22F7FCED4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23875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40162" y="1137414"/>
            <a:ext cx="5474556" cy="110799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800" b="1" dirty="0">
                <a:latin typeface="+mj-lt"/>
              </a:rPr>
              <a:t>Кого</a:t>
            </a:r>
            <a:r>
              <a:rPr lang="ru-RU" sz="1800" dirty="0">
                <a:latin typeface="+mj-lt"/>
              </a:rPr>
              <a:t> чествуют в День Героев Отечества кроме героических предков и ныне живущих кавалеров ордена Святого Георгия и полных кавалеров ордена Славы?</a:t>
            </a:r>
          </a:p>
        </p:txBody>
      </p:sp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719138" y="292898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Героев Советского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Союза и Героев Российской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Федерации</a:t>
            </a:r>
          </a:p>
        </p:txBody>
      </p:sp>
      <p:sp>
        <p:nvSpPr>
          <p:cNvPr id="11" name="Скругленный прямоугольник 10">
            <a:hlinkClick r:id="rId3" action="ppaction://hlinksldjump"/>
          </p:cNvPr>
          <p:cNvSpPr/>
          <p:nvPr/>
        </p:nvSpPr>
        <p:spPr>
          <a:xfrm>
            <a:off x="719932" y="375669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Кавалеров ордена «За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заслуги перед Отечеством» 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и ордена Св. Владимира</a:t>
            </a:r>
          </a:p>
        </p:txBody>
      </p:sp>
      <p:sp>
        <p:nvSpPr>
          <p:cNvPr id="14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B3329568-C76C-4B41-B7CF-972A745ED744}"/>
              </a:ext>
            </a:extLst>
          </p:cNvPr>
          <p:cNvSpPr/>
          <p:nvPr/>
        </p:nvSpPr>
        <p:spPr>
          <a:xfrm>
            <a:off x="3641787" y="294015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Кавалеров ордена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Александра Невского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и Героев Труда РФ</a:t>
            </a:r>
          </a:p>
        </p:txBody>
      </p:sp>
      <p:sp>
        <p:nvSpPr>
          <p:cNvPr id="16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79D290DC-A5A7-4879-A9ED-7F4D4D0DBFCF}"/>
              </a:ext>
            </a:extLst>
          </p:cNvPr>
          <p:cNvSpPr/>
          <p:nvPr/>
        </p:nvSpPr>
        <p:spPr>
          <a:xfrm>
            <a:off x="3642581" y="376786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pic>
        <p:nvPicPr>
          <p:cNvPr id="4" name="Рисунок 3" descr="Изображение выглядит как стол, сидит, маленький, телефон&#10;&#10;Автоматически созданное описание">
            <a:extLst>
              <a:ext uri="{FF2B5EF4-FFF2-40B4-BE49-F238E27FC236}">
                <a16:creationId xmlns:a16="http://schemas.microsoft.com/office/drawing/2014/main" xmlns="" id="{30FCF1EA-4D27-4CD3-AFEA-73058A54F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6105" y="849677"/>
            <a:ext cx="933527" cy="1658167"/>
          </a:xfrm>
          <a:prstGeom prst="rect">
            <a:avLst/>
          </a:prstGeom>
        </p:spPr>
      </p:pic>
      <p:pic>
        <p:nvPicPr>
          <p:cNvPr id="8" name="Рисунок 7" descr="Изображение выглядит как стол, сидит, компьютер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B7209FB6-3951-4AD9-BA39-CA44D359C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7674" y="902006"/>
            <a:ext cx="973401" cy="155350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идит, черный, бел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C1D1C348-F9A3-4832-8375-5026B7357E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000" y="2622508"/>
            <a:ext cx="657809" cy="1453126"/>
          </a:xfrm>
          <a:prstGeom prst="rect">
            <a:avLst/>
          </a:prstGeom>
        </p:spPr>
      </p:pic>
      <p:pic>
        <p:nvPicPr>
          <p:cNvPr id="18" name="Picture 2" descr="Картинки по запросу орден славы пнг">
            <a:extLst>
              <a:ext uri="{FF2B5EF4-FFF2-40B4-BE49-F238E27FC236}">
                <a16:creationId xmlns:a16="http://schemas.microsoft.com/office/drawing/2014/main" xmlns="" id="{338D4F9A-06A3-4CFA-A89C-926E298075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90103" y="2622508"/>
            <a:ext cx="768542" cy="147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hlinkClick r:id="rId3" action="ppaction://hlinksldjump"/>
            <a:extLst>
              <a:ext uri="{FF2B5EF4-FFF2-40B4-BE49-F238E27FC236}">
                <a16:creationId xmlns:a16="http://schemas.microsoft.com/office/drawing/2014/main" xmlns="" id="{7B0A313B-F3D1-4670-8A2B-40DBEF8FAA71}"/>
              </a:ext>
            </a:extLst>
          </p:cNvPr>
          <p:cNvSpPr txBox="1"/>
          <p:nvPr/>
        </p:nvSpPr>
        <p:spPr>
          <a:xfrm>
            <a:off x="3696869" y="3778362"/>
            <a:ext cx="2446503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Героев Советского Союза</a:t>
            </a:r>
          </a:p>
          <a:p>
            <a:pPr algn="ctr"/>
            <a:r>
              <a:rPr lang="ru-RU" sz="1200" dirty="0"/>
              <a:t>и Героев Социалистического</a:t>
            </a:r>
          </a:p>
          <a:p>
            <a:pPr algn="ctr"/>
            <a:r>
              <a:rPr lang="ru-RU" sz="1200" dirty="0"/>
              <a:t>Труда</a:t>
            </a:r>
          </a:p>
        </p:txBody>
      </p:sp>
    </p:spTree>
    <p:extLst>
      <p:ext uri="{BB962C8B-B14F-4D97-AF65-F5344CB8AC3E}">
        <p14:creationId xmlns:p14="http://schemas.microsoft.com/office/powerpoint/2010/main" val="159023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94295" y="988281"/>
            <a:ext cx="5473700" cy="13255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В День Героев Отечества – 9 декабря – в России чествуют </a:t>
            </a: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не только героических предков, но и ныне живущих кавалеров ордена Святого Георгия, полных кавалеров ордена Славы, а также </a:t>
            </a:r>
            <a:r>
              <a:rPr lang="ru-RU" sz="1400" b="1" dirty="0">
                <a:solidFill>
                  <a:prstClr val="black"/>
                </a:solidFill>
              </a:rPr>
              <a:t>Героев Советского Союза</a:t>
            </a:r>
            <a:r>
              <a:rPr lang="ru-RU" sz="1400" dirty="0">
                <a:solidFill>
                  <a:prstClr val="black"/>
                </a:solidFill>
              </a:rPr>
              <a:t> и </a:t>
            </a:r>
            <a:r>
              <a:rPr lang="ru-RU" sz="1400" b="1" dirty="0">
                <a:solidFill>
                  <a:prstClr val="black"/>
                </a:solidFill>
              </a:rPr>
              <a:t>Героев Российской Федерации</a:t>
            </a:r>
            <a:r>
              <a:rPr lang="ru-RU" sz="14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9" name="Рисунок 8" descr="Изображение выглядит как стол, сидит, маленький, телефон&#10;&#10;Автоматически созданное описание">
            <a:extLst>
              <a:ext uri="{FF2B5EF4-FFF2-40B4-BE49-F238E27FC236}">
                <a16:creationId xmlns:a16="http://schemas.microsoft.com/office/drawing/2014/main" xmlns="" id="{1E765998-77F3-40EA-979E-EA69F735E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8" y="698779"/>
            <a:ext cx="933527" cy="165816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стол, сидит, компьютер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4CEB2338-543D-4717-841C-018EFB39B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707" y="751108"/>
            <a:ext cx="973401" cy="1553508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идит, черный, бел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48B4E707-A21B-42B7-8CA3-950CD8915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033" y="2471610"/>
            <a:ext cx="657809" cy="1453126"/>
          </a:xfrm>
          <a:prstGeom prst="rect">
            <a:avLst/>
          </a:prstGeom>
        </p:spPr>
      </p:pic>
      <p:pic>
        <p:nvPicPr>
          <p:cNvPr id="14" name="Picture 2" descr="Картинки по запросу орден славы пнг">
            <a:extLst>
              <a:ext uri="{FF2B5EF4-FFF2-40B4-BE49-F238E27FC236}">
                <a16:creationId xmlns:a16="http://schemas.microsoft.com/office/drawing/2014/main" xmlns="" id="{A6A37CBC-FDD8-4A29-8B17-7C3FCD35D3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13136" y="2471610"/>
            <a:ext cx="768542" cy="147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76A61E7A-7650-4F2E-B59C-2AC9D68B9098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89268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081310" y="900193"/>
            <a:ext cx="5502329" cy="1706321"/>
            <a:chOff x="719138" y="1165527"/>
            <a:chExt cx="4265464" cy="1706321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19138" y="1546292"/>
              <a:ext cx="4265464" cy="132555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В День Героев Отечества – 9 декабря – в России чествуют 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не только героических предков, но и ныне живущих кавалеров ордена Святого Георгия, полных кавалеров ордена Славы, а также </a:t>
              </a:r>
              <a:r>
                <a:rPr lang="ru-RU" sz="1400" b="1" dirty="0">
                  <a:solidFill>
                    <a:prstClr val="black"/>
                  </a:solidFill>
                </a:rPr>
                <a:t>Героев Советского Союза </a:t>
              </a:r>
              <a:r>
                <a:rPr lang="ru-RU" sz="1400" dirty="0">
                  <a:solidFill>
                    <a:prstClr val="black"/>
                  </a:solidFill>
                </a:rPr>
                <a:t>и </a:t>
              </a:r>
              <a:r>
                <a:rPr lang="ru-RU" sz="1400" b="1" dirty="0">
                  <a:solidFill>
                    <a:prstClr val="black"/>
                  </a:solidFill>
                </a:rPr>
                <a:t>Героев Российской Федерации</a:t>
              </a:r>
              <a:r>
                <a:rPr lang="ru-RU" sz="1400" dirty="0">
                  <a:solidFill>
                    <a:prstClr val="black"/>
                  </a:solidFill>
                </a:rPr>
                <a:t>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9138" y="1165527"/>
              <a:ext cx="1585641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/>
              <a:r>
                <a:rPr lang="ru-RU" sz="160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pic>
        <p:nvPicPr>
          <p:cNvPr id="17" name="Рисунок 16" descr="Изображение выглядит как стол, сидит, маленький, телефон&#10;&#10;Автоматически созданное описание">
            <a:extLst>
              <a:ext uri="{FF2B5EF4-FFF2-40B4-BE49-F238E27FC236}">
                <a16:creationId xmlns:a16="http://schemas.microsoft.com/office/drawing/2014/main" xmlns="" id="{00EFAE63-1DBA-4D5B-BEDA-B09895CD8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8" y="698779"/>
            <a:ext cx="933527" cy="165816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стол, сидит, компьютер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A36D5CC9-7A7D-466D-9F5A-85E02266B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707" y="751108"/>
            <a:ext cx="973401" cy="1553508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сидит, черный, бел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1B5CA721-7337-4E74-AD85-8733353F3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033" y="2471610"/>
            <a:ext cx="657809" cy="1453126"/>
          </a:xfrm>
          <a:prstGeom prst="rect">
            <a:avLst/>
          </a:prstGeom>
        </p:spPr>
      </p:pic>
      <p:pic>
        <p:nvPicPr>
          <p:cNvPr id="20" name="Picture 2" descr="Картинки по запросу орден славы пнг">
            <a:extLst>
              <a:ext uri="{FF2B5EF4-FFF2-40B4-BE49-F238E27FC236}">
                <a16:creationId xmlns:a16="http://schemas.microsoft.com/office/drawing/2014/main" xmlns="" id="{CAC0A549-8412-4BE5-BC02-5178CC5FB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13136" y="2471610"/>
            <a:ext cx="768542" cy="147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5FC298D2-7A09-4C93-8BD7-FA87004BCC6D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199360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28562" y="1267663"/>
            <a:ext cx="5723037" cy="138499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800" dirty="0">
                <a:latin typeface="+mj-lt"/>
              </a:rPr>
              <a:t>Зная, что орден Святого Георгия был учреждён во время Русско-турецкой войны 1768–1774 годов и предназначался только для награждения за отличие в военных подвигах, выберите из четырёх вариантов </a:t>
            </a:r>
            <a:r>
              <a:rPr lang="ru-RU" sz="1800" b="1" dirty="0">
                <a:latin typeface="+mj-lt"/>
              </a:rPr>
              <a:t>девиз</a:t>
            </a:r>
            <a:r>
              <a:rPr lang="ru-RU" sz="1800" dirty="0">
                <a:latin typeface="+mj-lt"/>
              </a:rPr>
              <a:t> этого ордена.</a:t>
            </a:r>
          </a:p>
        </p:txBody>
      </p:sp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719138" y="292898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«За любовь и Отечество»</a:t>
            </a:r>
          </a:p>
        </p:txBody>
      </p:sp>
      <p:sp>
        <p:nvSpPr>
          <p:cNvPr id="11" name="Скругленный прямоугольник 10">
            <a:hlinkClick r:id="rId2" action="ppaction://hlinksldjump"/>
          </p:cNvPr>
          <p:cNvSpPr/>
          <p:nvPr/>
        </p:nvSpPr>
        <p:spPr>
          <a:xfrm>
            <a:off x="719932" y="375669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«За труды и Отечество»</a:t>
            </a:r>
          </a:p>
        </p:txBody>
      </p:sp>
      <p:sp>
        <p:nvSpPr>
          <p:cNvPr id="14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B3329568-C76C-4B41-B7CF-972A745ED744}"/>
              </a:ext>
            </a:extLst>
          </p:cNvPr>
          <p:cNvSpPr/>
          <p:nvPr/>
        </p:nvSpPr>
        <p:spPr>
          <a:xfrm>
            <a:off x="3641787" y="294015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«За службу и храбрость»</a:t>
            </a:r>
          </a:p>
        </p:txBody>
      </p:sp>
      <p:sp>
        <p:nvSpPr>
          <p:cNvPr id="16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79D290DC-A5A7-4879-A9ED-7F4D4D0DBFCF}"/>
              </a:ext>
            </a:extLst>
          </p:cNvPr>
          <p:cNvSpPr/>
          <p:nvPr/>
        </p:nvSpPr>
        <p:spPr>
          <a:xfrm>
            <a:off x="3642581" y="376786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«За веру и верность»</a:t>
            </a:r>
          </a:p>
        </p:txBody>
      </p:sp>
      <p:pic>
        <p:nvPicPr>
          <p:cNvPr id="12" name="Picture 2" descr="Звезда и крест ордена Св. Георгия 1-й степени">
            <a:extLst>
              <a:ext uri="{FF2B5EF4-FFF2-40B4-BE49-F238E27FC236}">
                <a16:creationId xmlns:a16="http://schemas.microsoft.com/office/drawing/2014/main" xmlns="" id="{9E8E935E-83C7-4A9D-B23B-B408D4D3C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74098" y="715963"/>
            <a:ext cx="1750766" cy="345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7DB66DE3-0C8C-4D7E-8B51-55841FF0569A}"/>
              </a:ext>
            </a:extLst>
          </p:cNvPr>
          <p:cNvSpPr/>
          <p:nvPr/>
        </p:nvSpPr>
        <p:spPr>
          <a:xfrm>
            <a:off x="7184958" y="1180691"/>
            <a:ext cx="691338" cy="720664"/>
          </a:xfrm>
          <a:prstGeom prst="ellipse">
            <a:avLst/>
          </a:prstGeom>
          <a:solidFill>
            <a:srgbClr val="0071C1"/>
          </a:solidFill>
          <a:ln>
            <a:solidFill>
              <a:srgbClr val="007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7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52000" b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9138" y="889728"/>
            <a:ext cx="36734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1400" dirty="0">
                <a:solidFill>
                  <a:prstClr val="black"/>
                </a:solidFill>
              </a:rPr>
              <a:t>В игре участвуют две команды. Задача каждой команды – найти на игровом поле как можно больше орденов и заслужить их.</a:t>
            </a:r>
          </a:p>
          <a:p>
            <a:pPr defTabSz="914377"/>
            <a:endParaRPr lang="ru-RU" sz="1400" dirty="0">
              <a:solidFill>
                <a:prstClr val="black"/>
              </a:solidFill>
            </a:endParaRP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Игровое поле разбито на 50 секторов (клеток). Ордена (их 30) находятся не в каждом секторе.  </a:t>
            </a:r>
          </a:p>
          <a:p>
            <a:pPr defTabSz="914377"/>
            <a:endParaRPr lang="ru-RU" sz="1400" dirty="0">
              <a:solidFill>
                <a:prstClr val="black"/>
              </a:solidFill>
            </a:endParaRP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Команды по очереди выбирают сектор на игровом поле. Если в выбранном секторе есть орден, команда отвечает на вопрос. Если сектор окажется пустым, ход переходит к противнику.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51388" y="889728"/>
            <a:ext cx="36734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1400" dirty="0">
                <a:solidFill>
                  <a:prstClr val="black"/>
                </a:solidFill>
              </a:rPr>
              <a:t>Орден считается присвоенным, если команда даст правильный ответ на выбранный вопрос. </a:t>
            </a:r>
          </a:p>
          <a:p>
            <a:pPr defTabSz="914377"/>
            <a:endParaRPr lang="ru-RU" sz="1400" dirty="0">
              <a:solidFill>
                <a:prstClr val="black"/>
              </a:solidFill>
            </a:endParaRP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Правильный ответ позволяет сделать ещё один ход. В случае неверного ответа ход переходит к другой команде.</a:t>
            </a:r>
          </a:p>
          <a:p>
            <a:pPr defTabSz="914377"/>
            <a:endParaRPr lang="ru-RU" sz="1400" dirty="0">
              <a:solidFill>
                <a:prstClr val="black"/>
              </a:solidFill>
            </a:endParaRP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Команда, начинающая игру первой, определяется по жребию.</a:t>
            </a:r>
          </a:p>
          <a:p>
            <a:pPr defTabSz="914377"/>
            <a:endParaRPr lang="ru-RU" sz="1400" dirty="0">
              <a:solidFill>
                <a:prstClr val="black"/>
              </a:solidFill>
            </a:endParaRPr>
          </a:p>
          <a:p>
            <a:pPr defTabSz="914377"/>
            <a:r>
              <a:rPr lang="ru-RU" sz="1400" dirty="0">
                <a:solidFill>
                  <a:prstClr val="black"/>
                </a:solidFill>
              </a:rPr>
              <a:t>Игру выигрывает та команда, которой будет присвоено больше орденов.</a:t>
            </a: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3132000" y="4499"/>
            <a:ext cx="288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445730" y="107151"/>
            <a:ext cx="22525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Правила игры</a:t>
            </a:r>
          </a:p>
        </p:txBody>
      </p:sp>
      <p:sp>
        <p:nvSpPr>
          <p:cNvPr id="19" name="Скругленный прямоугольник 18">
            <a:hlinkClick r:id="rId3" action="ppaction://hlinksldjump"/>
          </p:cNvPr>
          <p:cNvSpPr/>
          <p:nvPr/>
        </p:nvSpPr>
        <p:spPr>
          <a:xfrm>
            <a:off x="7229734" y="3998271"/>
            <a:ext cx="119538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 меню</a:t>
            </a:r>
          </a:p>
        </p:txBody>
      </p:sp>
    </p:spTree>
    <p:extLst>
      <p:ext uri="{BB962C8B-B14F-4D97-AF65-F5344CB8AC3E}">
        <p14:creationId xmlns:p14="http://schemas.microsoft.com/office/powerpoint/2010/main" val="363511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94295" y="988281"/>
            <a:ext cx="5473700" cy="26720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Орден Святого Георгия был учреждён во время Русско-турецкой войны 1768–1774 годов и предназначался </a:t>
            </a: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только для награждения за отличие в военных подвигах.</a:t>
            </a:r>
          </a:p>
          <a:p>
            <a:pPr defTabSz="914377">
              <a:lnSpc>
                <a:spcPct val="125000"/>
              </a:lnSpc>
            </a:pPr>
            <a:endParaRPr lang="ru-RU" sz="1400" dirty="0">
              <a:solidFill>
                <a:prstClr val="black"/>
              </a:solidFill>
            </a:endParaRP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Учреждение военного ордена должно было явиться моральным стимулом для всего офицерского корпуса, </a:t>
            </a: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а не только генералитета, как ранее учреждённые ордена.</a:t>
            </a:r>
          </a:p>
          <a:p>
            <a:pPr defTabSz="914377">
              <a:lnSpc>
                <a:spcPct val="125000"/>
              </a:lnSpc>
            </a:pPr>
            <a:endParaRPr lang="ru-RU" sz="1400" dirty="0">
              <a:solidFill>
                <a:prstClr val="black"/>
              </a:solidFill>
            </a:endParaRP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В связи с этим был принят девиз ордена – </a:t>
            </a:r>
            <a:r>
              <a:rPr lang="ru-RU" sz="1400" b="1" dirty="0">
                <a:solidFill>
                  <a:prstClr val="black"/>
                </a:solidFill>
              </a:rPr>
              <a:t>«За службу и храбрость»</a:t>
            </a:r>
            <a:r>
              <a:rPr lang="ru-RU" sz="14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8" name="Picture 2" descr="Звезда и крест ордена Св. Георгия 1-й степени">
            <a:extLst>
              <a:ext uri="{FF2B5EF4-FFF2-40B4-BE49-F238E27FC236}">
                <a16:creationId xmlns:a16="http://schemas.microsoft.com/office/drawing/2014/main" xmlns="" id="{853D4C71-AA56-45E0-8144-0FEDD6E1F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941" y="1106752"/>
            <a:ext cx="2012346" cy="190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F18D52CA-4BC2-4C7C-A21A-B734289A8599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06291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081310" y="900193"/>
            <a:ext cx="5502329" cy="3052843"/>
            <a:chOff x="719138" y="1165527"/>
            <a:chExt cx="4265464" cy="3052843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19138" y="1546292"/>
              <a:ext cx="4265464" cy="267207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77">
                <a:lnSpc>
                  <a:spcPct val="125000"/>
                </a:lnSpc>
              </a:pPr>
              <a:r>
                <a:rPr lang="ru-RU" sz="1400">
                  <a:solidFill>
                    <a:prstClr val="black"/>
                  </a:solidFill>
                </a:rPr>
                <a:t>Орден Святого Георгия был учреждён во время Русско-турецкой войны 1768–1774 годов и предназначался 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>
                  <a:solidFill>
                    <a:prstClr val="black"/>
                  </a:solidFill>
                </a:rPr>
                <a:t>только для награждения за отличие в военных подвигах.</a:t>
              </a:r>
            </a:p>
            <a:p>
              <a:pPr defTabSz="914377">
                <a:lnSpc>
                  <a:spcPct val="125000"/>
                </a:lnSpc>
              </a:pPr>
              <a:endParaRPr lang="ru-RU" sz="1400">
                <a:solidFill>
                  <a:prstClr val="black"/>
                </a:solidFill>
              </a:endParaRPr>
            </a:p>
            <a:p>
              <a:pPr defTabSz="914377">
                <a:lnSpc>
                  <a:spcPct val="125000"/>
                </a:lnSpc>
              </a:pPr>
              <a:r>
                <a:rPr lang="ru-RU" sz="1400">
                  <a:solidFill>
                    <a:prstClr val="black"/>
                  </a:solidFill>
                </a:rPr>
                <a:t>Учреждение военного ордена должно было явиться моральным стимулом для всего офицерского корпуса, 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>
                  <a:solidFill>
                    <a:prstClr val="black"/>
                  </a:solidFill>
                </a:rPr>
                <a:t>а не только генералитета, как ранее учреждённые ордена.</a:t>
              </a:r>
            </a:p>
            <a:p>
              <a:pPr defTabSz="914377">
                <a:lnSpc>
                  <a:spcPct val="125000"/>
                </a:lnSpc>
              </a:pPr>
              <a:endParaRPr lang="ru-RU" sz="1400">
                <a:solidFill>
                  <a:prstClr val="black"/>
                </a:solidFill>
              </a:endParaRPr>
            </a:p>
            <a:p>
              <a:pPr defTabSz="914377">
                <a:lnSpc>
                  <a:spcPct val="125000"/>
                </a:lnSpc>
              </a:pPr>
              <a:r>
                <a:rPr lang="ru-RU" sz="1400">
                  <a:solidFill>
                    <a:prstClr val="black"/>
                  </a:solidFill>
                </a:rPr>
                <a:t>В связи с этим был принят девиз ордена – </a:t>
              </a:r>
              <a:r>
                <a:rPr lang="ru-RU" sz="1400" b="1">
                  <a:solidFill>
                    <a:prstClr val="black"/>
                  </a:solidFill>
                </a:rPr>
                <a:t>«За службу 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b="1">
                  <a:solidFill>
                    <a:prstClr val="black"/>
                  </a:solidFill>
                </a:rPr>
                <a:t>и храбрость»</a:t>
              </a:r>
              <a:r>
                <a:rPr lang="ru-RU" sz="1400">
                  <a:solidFill>
                    <a:prstClr val="black"/>
                  </a:solidFill>
                </a:rPr>
                <a:t>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9138" y="1165527"/>
              <a:ext cx="1585641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/>
              <a:r>
                <a:rPr lang="ru-RU" sz="160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pic>
        <p:nvPicPr>
          <p:cNvPr id="12" name="Picture 2" descr="Звезда и крест ордена Св. Георгия 1-й степени">
            <a:extLst>
              <a:ext uri="{FF2B5EF4-FFF2-40B4-BE49-F238E27FC236}">
                <a16:creationId xmlns:a16="http://schemas.microsoft.com/office/drawing/2014/main" xmlns="" id="{CAA6D12C-EF61-438B-9BC6-0ABFCAD4CA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941" y="1106752"/>
            <a:ext cx="2012346" cy="190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12E7FA50-8006-40AD-936B-349851BF40F3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7000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19138" y="1137531"/>
            <a:ext cx="5474556" cy="166199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800" b="1" dirty="0">
                <a:latin typeface="+mj-lt"/>
              </a:rPr>
              <a:t>Этот русский полководец, дипломат </a:t>
            </a:r>
          </a:p>
          <a:p>
            <a:r>
              <a:rPr lang="ru-RU" sz="1800" dirty="0">
                <a:latin typeface="+mj-lt"/>
              </a:rPr>
              <a:t>и </a:t>
            </a:r>
            <a:r>
              <a:rPr lang="ru-RU" sz="1800" b="1" dirty="0">
                <a:latin typeface="+mj-lt"/>
              </a:rPr>
              <a:t>государственный деятель </a:t>
            </a:r>
            <a:r>
              <a:rPr lang="ru-RU" sz="1800" dirty="0">
                <a:latin typeface="+mj-lt"/>
              </a:rPr>
              <a:t>был полным кавалером ордена Святого Георгия. </a:t>
            </a:r>
          </a:p>
          <a:p>
            <a:r>
              <a:rPr lang="ru-RU" sz="1800" dirty="0">
                <a:latin typeface="+mj-lt"/>
              </a:rPr>
              <a:t>К слову, он единственный в истории полный кавалер одновременно двух орденов: Святого Георгия и Святого Владимира. </a:t>
            </a:r>
          </a:p>
        </p:txBody>
      </p:sp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719138" y="292898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Иван Паскевич-Эриванский </a:t>
            </a:r>
          </a:p>
        </p:txBody>
      </p:sp>
      <p:sp>
        <p:nvSpPr>
          <p:cNvPr id="11" name="Скругленный прямоугольник 10">
            <a:hlinkClick r:id="rId3" action="ppaction://hlinksldjump"/>
          </p:cNvPr>
          <p:cNvSpPr/>
          <p:nvPr/>
        </p:nvSpPr>
        <p:spPr>
          <a:xfrm>
            <a:off x="719932" y="375669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Алексей Орлов-Чесменский</a:t>
            </a:r>
          </a:p>
        </p:txBody>
      </p:sp>
      <p:sp>
        <p:nvSpPr>
          <p:cNvPr id="14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B3329568-C76C-4B41-B7CF-972A745ED744}"/>
              </a:ext>
            </a:extLst>
          </p:cNvPr>
          <p:cNvSpPr/>
          <p:nvPr/>
        </p:nvSpPr>
        <p:spPr>
          <a:xfrm>
            <a:off x="3641787" y="294015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Александр Суворов-Рымникский</a:t>
            </a:r>
          </a:p>
        </p:txBody>
      </p:sp>
      <p:sp>
        <p:nvSpPr>
          <p:cNvPr id="16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79D290DC-A5A7-4879-A9ED-7F4D4D0DBFCF}"/>
              </a:ext>
            </a:extLst>
          </p:cNvPr>
          <p:cNvSpPr/>
          <p:nvPr/>
        </p:nvSpPr>
        <p:spPr>
          <a:xfrm>
            <a:off x="3642581" y="376786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Григорий Потёмкин-Таврический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xmlns="" id="{A87325D8-1D87-449A-94BA-3C546A799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13925" y="700089"/>
            <a:ext cx="1682363" cy="224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21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94295" y="988281"/>
            <a:ext cx="5473700" cy="2874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За всю историю ордена Святого Георгия полными </a:t>
            </a: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его кавалерами стали только 4 человека. </a:t>
            </a:r>
          </a:p>
          <a:p>
            <a:pPr defTabSz="914377">
              <a:lnSpc>
                <a:spcPct val="125000"/>
              </a:lnSpc>
            </a:pPr>
            <a:endParaRPr lang="ru-RU" sz="1400" dirty="0">
              <a:solidFill>
                <a:prstClr val="black"/>
              </a:solidFill>
            </a:endParaRP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Кроме </a:t>
            </a:r>
            <a:r>
              <a:rPr lang="ru-RU" dirty="0"/>
              <a:t>Михаила Кутузова, Михаила Барклая-де-Толли и Ивана Дибич-Забалканского полным кавалером ордена Святого Георгия был генерал-фельдмаршал, генерал-адъютант </a:t>
            </a:r>
            <a:r>
              <a:rPr lang="ru-RU" b="1" dirty="0"/>
              <a:t>Иван Паскевич-Эриванский, князь Варшавский</a:t>
            </a:r>
            <a:r>
              <a:rPr lang="ru-RU" dirty="0"/>
              <a:t>.</a:t>
            </a:r>
          </a:p>
          <a:p>
            <a:pPr defTabSz="914377">
              <a:lnSpc>
                <a:spcPct val="125000"/>
              </a:lnSpc>
            </a:pPr>
            <a:endParaRPr lang="ru-RU" dirty="0"/>
          </a:p>
          <a:p>
            <a:pPr defTabSz="914377">
              <a:lnSpc>
                <a:spcPct val="125000"/>
              </a:lnSpc>
            </a:pPr>
            <a:r>
              <a:rPr lang="ru-RU" dirty="0"/>
              <a:t>Его основной биограф писал, что «князь Варшавский, по значению своему в государстве, в среде русских подданных </a:t>
            </a:r>
          </a:p>
          <a:p>
            <a:pPr defTabSz="914377">
              <a:lnSpc>
                <a:spcPct val="125000"/>
              </a:lnSpc>
            </a:pPr>
            <a:r>
              <a:rPr lang="ru-RU" dirty="0"/>
              <a:t>не имел себе равного».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693CABD4-F478-40C1-9302-E952E37ED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138" y="700088"/>
            <a:ext cx="1682363" cy="224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564785E4-2B76-4EC0-ADA5-0FE01801B256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84203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081310" y="900193"/>
            <a:ext cx="5502329" cy="3322148"/>
            <a:chOff x="719138" y="1165527"/>
            <a:chExt cx="4265464" cy="3322148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19138" y="1546292"/>
              <a:ext cx="4265464" cy="294138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За всю историю ордена Святого Георгия полными 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его кавалерами стали только 4 человека. </a:t>
              </a:r>
            </a:p>
            <a:p>
              <a:pPr defTabSz="914377">
                <a:lnSpc>
                  <a:spcPct val="125000"/>
                </a:lnSpc>
              </a:pPr>
              <a:endParaRPr lang="ru-RU" sz="1400" dirty="0">
                <a:solidFill>
                  <a:prstClr val="black"/>
                </a:solidFill>
              </a:endParaRP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Кроме Михаила Кутузова, Михаила Барклая-де-Толли и Ивана Дибич-Забалканского полным кавалером ордена Святого Георгия был генерал-фельдмаршал, генерал-адъютант Иван Паскевич-Эриванский, князь Варшавский.</a:t>
              </a:r>
            </a:p>
            <a:p>
              <a:pPr defTabSz="914377">
                <a:lnSpc>
                  <a:spcPct val="125000"/>
                </a:lnSpc>
              </a:pPr>
              <a:endParaRPr lang="ru-RU" sz="1400" dirty="0">
                <a:solidFill>
                  <a:prstClr val="black"/>
                </a:solidFill>
              </a:endParaRP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Его основной биограф писал, что «князь Варшавский, по значению своему в государстве, в среде русских подданных 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не имел себе равного».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9138" y="1165527"/>
              <a:ext cx="1583155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/>
              <a:r>
                <a:rPr lang="ru-RU" sz="160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13E75F0B-5B67-419A-B79B-F3AC273B8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138" y="700088"/>
            <a:ext cx="1682363" cy="224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FA18A7D5-08A0-4F82-A995-92E3658902F7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125359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19137" y="1176025"/>
            <a:ext cx="5474556" cy="55399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800" b="1" dirty="0">
                <a:latin typeface="+mj-lt"/>
              </a:rPr>
              <a:t>Кто</a:t>
            </a:r>
            <a:r>
              <a:rPr lang="ru-RU" sz="1800" dirty="0">
                <a:latin typeface="+mj-lt"/>
              </a:rPr>
              <a:t> в 2008 году стал первым георгиевским кавалером Российской Федерации? </a:t>
            </a:r>
          </a:p>
        </p:txBody>
      </p:sp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719138" y="292898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+mj-lt"/>
              </a:rPr>
              <a:t>Михаил Ефимович Фрадков</a:t>
            </a:r>
          </a:p>
        </p:txBody>
      </p:sp>
      <p:sp>
        <p:nvSpPr>
          <p:cNvPr id="11" name="Скругленный прямоугольник 10">
            <a:hlinkClick r:id="rId3" action="ppaction://hlinksldjump"/>
          </p:cNvPr>
          <p:cNvSpPr/>
          <p:nvPr/>
        </p:nvSpPr>
        <p:spPr>
          <a:xfrm>
            <a:off x="719932" y="375669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400">
                <a:solidFill>
                  <a:schemeClr val="tx1"/>
                </a:solidFill>
                <a:latin typeface="+mj-lt"/>
              </a:rPr>
              <a:t>Сергей Афанасьевич Макаров</a:t>
            </a:r>
          </a:p>
        </p:txBody>
      </p:sp>
      <p:sp>
        <p:nvSpPr>
          <p:cNvPr id="14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xmlns="" id="{B3329568-C76C-4B41-B7CF-972A745ED744}"/>
              </a:ext>
            </a:extLst>
          </p:cNvPr>
          <p:cNvSpPr/>
          <p:nvPr/>
        </p:nvSpPr>
        <p:spPr>
          <a:xfrm>
            <a:off x="3641787" y="294015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+mj-lt"/>
              </a:rPr>
              <a:t>Сергей Владимирович </a:t>
            </a:r>
            <a:r>
              <a:rPr lang="ru-RU" sz="1400" dirty="0" err="1">
                <a:solidFill>
                  <a:schemeClr val="tx1"/>
                </a:solidFill>
                <a:latin typeface="+mj-lt"/>
              </a:rPr>
              <a:t>Суровикин</a:t>
            </a:r>
            <a:r>
              <a:rPr lang="ru-RU" sz="140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6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79D290DC-A5A7-4879-A9ED-7F4D4D0DBFCF}"/>
              </a:ext>
            </a:extLst>
          </p:cNvPr>
          <p:cNvSpPr/>
          <p:nvPr/>
        </p:nvSpPr>
        <p:spPr>
          <a:xfrm>
            <a:off x="3642581" y="376786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+mj-lt"/>
              </a:rPr>
              <a:t>Виктор Васильевич Золотов</a:t>
            </a:r>
          </a:p>
        </p:txBody>
      </p:sp>
      <p:pic>
        <p:nvPicPr>
          <p:cNvPr id="20484" name="Picture 4" descr="Картинки по запросу Серге́й Афана́сьевич Мака́ров">
            <a:extLst>
              <a:ext uri="{FF2B5EF4-FFF2-40B4-BE49-F238E27FC236}">
                <a16:creationId xmlns:a16="http://schemas.microsoft.com/office/drawing/2014/main" xmlns="" id="{06C8250F-B0F3-4BBF-A297-EC020BF39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65586" y="709092"/>
            <a:ext cx="1759277" cy="255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33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94294" y="988281"/>
            <a:ext cx="5521055" cy="2402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18 августа 2008 года за мужество, отвагу и самоотверженность, проявленные при исполнении воинского долга в Северо-Кавказском регионе орденом Святого Георгия IV степени </a:t>
            </a: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№ 002 был награждён командующий войсками Северо-Кавказского военного округа генерал-полковник </a:t>
            </a:r>
            <a:r>
              <a:rPr lang="ru-RU" sz="1400" b="1" dirty="0">
                <a:solidFill>
                  <a:prstClr val="black"/>
                </a:solidFill>
              </a:rPr>
              <a:t>Сергей </a:t>
            </a:r>
          </a:p>
          <a:p>
            <a:pPr defTabSz="914377">
              <a:lnSpc>
                <a:spcPct val="125000"/>
              </a:lnSpc>
            </a:pPr>
            <a:r>
              <a:rPr lang="ru-RU" sz="1400" b="1" dirty="0">
                <a:solidFill>
                  <a:prstClr val="black"/>
                </a:solidFill>
              </a:rPr>
              <a:t>Афанасьевич Макаров</a:t>
            </a:r>
            <a:r>
              <a:rPr lang="ru-RU" sz="1400" dirty="0">
                <a:solidFill>
                  <a:prstClr val="black"/>
                </a:solidFill>
              </a:rPr>
              <a:t>.</a:t>
            </a:r>
          </a:p>
          <a:p>
            <a:pPr defTabSz="914377">
              <a:lnSpc>
                <a:spcPct val="125000"/>
              </a:lnSpc>
            </a:pPr>
            <a:endParaRPr lang="ru-RU" sz="1400" dirty="0">
              <a:solidFill>
                <a:prstClr val="black"/>
              </a:solidFill>
            </a:endParaRP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Он стал первым георгиевским кавалером Российской Федерации.</a:t>
            </a:r>
          </a:p>
        </p:txBody>
      </p:sp>
      <p:pic>
        <p:nvPicPr>
          <p:cNvPr id="8" name="Picture 4" descr="Картинки по запросу Серге́й Афана́сьевич Мака́ров">
            <a:extLst>
              <a:ext uri="{FF2B5EF4-FFF2-40B4-BE49-F238E27FC236}">
                <a16:creationId xmlns:a16="http://schemas.microsoft.com/office/drawing/2014/main" xmlns="" id="{8F5B2F7C-1445-4189-BE9E-7680BA2FF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1034" y="700088"/>
            <a:ext cx="1759277" cy="255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F3B2BD3F-C195-4CA4-B516-CCF062B26D8E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95926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081310" y="900193"/>
            <a:ext cx="5502329" cy="2783539"/>
            <a:chOff x="719138" y="1165527"/>
            <a:chExt cx="4265464" cy="2783539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19138" y="1546292"/>
              <a:ext cx="4265464" cy="2402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18 августа 2008 года за мужество, отвагу и самоотверженность, проявленные при исполнении воинского долга в Северо-Кавказском регионе орденом Святого Георгия IV степени 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№ 002 был награждён командующий войсками Северо-Кавказского военного округа генерал-полковник </a:t>
              </a:r>
              <a:r>
                <a:rPr lang="ru-RU" sz="1400" b="1" dirty="0">
                  <a:solidFill>
                    <a:prstClr val="black"/>
                  </a:solidFill>
                </a:rPr>
                <a:t>Сергей 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b="1" dirty="0">
                  <a:solidFill>
                    <a:prstClr val="black"/>
                  </a:solidFill>
                </a:rPr>
                <a:t>Афанасьевич Макаров.</a:t>
              </a:r>
            </a:p>
            <a:p>
              <a:pPr defTabSz="914377">
                <a:lnSpc>
                  <a:spcPct val="125000"/>
                </a:lnSpc>
              </a:pPr>
              <a:endParaRPr lang="ru-RU" sz="1400" dirty="0">
                <a:solidFill>
                  <a:prstClr val="black"/>
                </a:solidFill>
              </a:endParaRP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Он стал первым георгиевским кавалером Российской Федерации.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9138" y="1165527"/>
              <a:ext cx="2010166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/>
              <a:r>
                <a:rPr lang="ru-RU" sz="160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pic>
        <p:nvPicPr>
          <p:cNvPr id="13" name="Picture 4" descr="Картинки по запросу Серге́й Афана́сьевич Мака́ров">
            <a:extLst>
              <a:ext uri="{FF2B5EF4-FFF2-40B4-BE49-F238E27FC236}">
                <a16:creationId xmlns:a16="http://schemas.microsoft.com/office/drawing/2014/main" xmlns="" id="{883F1520-2378-4D16-8881-35268937C9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1034" y="700088"/>
            <a:ext cx="1759277" cy="255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2C6A34FF-BAFB-40BC-A13E-DCA4F7AF3257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2848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23104" y="1144461"/>
            <a:ext cx="5474556" cy="8309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800" b="1" dirty="0">
                <a:latin typeface="+mj-lt"/>
              </a:rPr>
              <a:t>Кто</a:t>
            </a:r>
            <a:r>
              <a:rPr lang="ru-RU" sz="1800" dirty="0">
                <a:latin typeface="+mj-lt"/>
              </a:rPr>
              <a:t> из граждан Российской Федерации награждён орденом Святого Георгия</a:t>
            </a:r>
          </a:p>
          <a:p>
            <a:r>
              <a:rPr lang="en-US" sz="1800" dirty="0">
                <a:latin typeface="+mj-lt"/>
              </a:rPr>
              <a:t>IV </a:t>
            </a:r>
            <a:r>
              <a:rPr lang="ru-RU" sz="1800" dirty="0">
                <a:latin typeface="+mj-lt"/>
              </a:rPr>
              <a:t>степени</a:t>
            </a:r>
            <a:r>
              <a:rPr lang="en-US" sz="1800" dirty="0">
                <a:latin typeface="+mj-lt"/>
              </a:rPr>
              <a:t> </a:t>
            </a:r>
            <a:r>
              <a:rPr lang="ru-RU" sz="1800" dirty="0">
                <a:latin typeface="+mj-lt"/>
              </a:rPr>
              <a:t>под номером 001?  </a:t>
            </a:r>
          </a:p>
        </p:txBody>
      </p:sp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719138" y="292898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Михаил Ефимович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Фрадков</a:t>
            </a:r>
          </a:p>
        </p:txBody>
      </p:sp>
      <p:sp>
        <p:nvSpPr>
          <p:cNvPr id="11" name="Скругленный прямоугольник 10">
            <a:hlinkClick r:id="rId2" action="ppaction://hlinksldjump"/>
          </p:cNvPr>
          <p:cNvSpPr/>
          <p:nvPr/>
        </p:nvSpPr>
        <p:spPr>
          <a:xfrm>
            <a:off x="719932" y="375669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Дмитрий Анатольевич Медведев </a:t>
            </a:r>
          </a:p>
        </p:txBody>
      </p:sp>
      <p:sp>
        <p:nvSpPr>
          <p:cNvPr id="14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xmlns="" id="{B3329568-C76C-4B41-B7CF-972A745ED744}"/>
              </a:ext>
            </a:extLst>
          </p:cNvPr>
          <p:cNvSpPr/>
          <p:nvPr/>
        </p:nvSpPr>
        <p:spPr>
          <a:xfrm>
            <a:off x="3641787" y="294015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Владимир Владимирович Путин</a:t>
            </a:r>
          </a:p>
        </p:txBody>
      </p:sp>
      <p:sp>
        <p:nvSpPr>
          <p:cNvPr id="16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79D290DC-A5A7-4879-A9ED-7F4D4D0DBFCF}"/>
              </a:ext>
            </a:extLst>
          </p:cNvPr>
          <p:cNvSpPr/>
          <p:nvPr/>
        </p:nvSpPr>
        <p:spPr>
          <a:xfrm>
            <a:off x="3642581" y="376786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Никто. Это эталонный образец</a:t>
            </a:r>
          </a:p>
        </p:txBody>
      </p:sp>
      <p:pic>
        <p:nvPicPr>
          <p:cNvPr id="12" name="Рисунок 11" descr="Изображение выглядит как сидит, черный, бел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ACCB9DF7-AB4F-4DF8-AF3E-A16EC05C9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0101" y="735013"/>
            <a:ext cx="1522683" cy="336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94295" y="988281"/>
            <a:ext cx="5473700" cy="15948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Эталонные образцы современных орденов Святого Георгия всех степеней имеют номер 001. </a:t>
            </a:r>
          </a:p>
          <a:p>
            <a:pPr defTabSz="914377">
              <a:lnSpc>
                <a:spcPct val="125000"/>
              </a:lnSpc>
            </a:pPr>
            <a:endParaRPr lang="ru-RU" sz="1400" dirty="0">
              <a:solidFill>
                <a:prstClr val="black"/>
              </a:solidFill>
            </a:endParaRPr>
          </a:p>
          <a:p>
            <a:pPr defTabSz="914377">
              <a:lnSpc>
                <a:spcPct val="125000"/>
              </a:lnSpc>
            </a:pPr>
            <a:r>
              <a:rPr lang="ru-RU" sz="1400" b="1" dirty="0">
                <a:solidFill>
                  <a:prstClr val="black"/>
                </a:solidFill>
              </a:rPr>
              <a:t>Их не вручают никому</a:t>
            </a:r>
            <a:r>
              <a:rPr lang="ru-RU" sz="1400" dirty="0">
                <a:solidFill>
                  <a:prstClr val="black"/>
                </a:solidFill>
              </a:rPr>
              <a:t>. Первый георгиевский кавалер Российской Федерации награждён орденом Святого</a:t>
            </a: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Георгия IV степени под номером 002.</a:t>
            </a:r>
          </a:p>
        </p:txBody>
      </p:sp>
      <p:pic>
        <p:nvPicPr>
          <p:cNvPr id="8" name="Рисунок 7" descr="Изображение выглядит как сидит, черный, бел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F755D111-D24A-47EE-9198-3E301F199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6" y="687565"/>
            <a:ext cx="1422104" cy="3141485"/>
          </a:xfrm>
          <a:prstGeom prst="rect">
            <a:avLst/>
          </a:prstGeom>
        </p:spPr>
      </p:pic>
      <p:sp>
        <p:nvSpPr>
          <p:cNvPr id="9" name="Скругленный прямоугольник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44349519-22D9-4196-BC57-03D873F4C414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268460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52000" b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Рисунок 125" descr="Изображение выглядит как зонт, висит, сидит, черный&#10;&#10;Автоматически созданное описание">
            <a:hlinkClick r:id="rId4" action="ppaction://hlinksldjump"/>
            <a:extLst>
              <a:ext uri="{FF2B5EF4-FFF2-40B4-BE49-F238E27FC236}">
                <a16:creationId xmlns:a16="http://schemas.microsoft.com/office/drawing/2014/main" xmlns="" id="{EE4331D0-596F-431C-912D-CCC9FDFAD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481" y="772814"/>
            <a:ext cx="252000" cy="549818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6222481" y="732724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8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19136" y="732724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</a:t>
            </a:r>
          </a:p>
        </p:txBody>
      </p:sp>
      <p:pic>
        <p:nvPicPr>
          <p:cNvPr id="79" name="Рисунок 78" descr="Изображение выглядит как зонт, висит, сидит, черный&#10;&#10;Автоматически созданное описание">
            <a:hlinkClick r:id="rId6" action="ppaction://hlinksldjump"/>
            <a:extLst>
              <a:ext uri="{FF2B5EF4-FFF2-40B4-BE49-F238E27FC236}">
                <a16:creationId xmlns:a16="http://schemas.microsoft.com/office/drawing/2014/main" xmlns="" id="{FA542F46-3713-4635-A13D-B94D51450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0519" y="772814"/>
            <a:ext cx="252000" cy="54981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зонт, висит, сидит, черный&#10;&#10;Автоматически созданное описание">
            <a:hlinkClick r:id="rId7" action="ppaction://hlinksldjump"/>
            <a:extLst>
              <a:ext uri="{FF2B5EF4-FFF2-40B4-BE49-F238E27FC236}">
                <a16:creationId xmlns:a16="http://schemas.microsoft.com/office/drawing/2014/main" xmlns="" id="{9DC6A4EE-C0FE-4D0C-8D2D-F6F0F022E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8906" y="1534828"/>
            <a:ext cx="252000" cy="549818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зонт, висит, сидит, черный&#10;&#10;Автоматически созданное описание">
            <a:hlinkClick r:id="rId8" action="ppaction://hlinksldjump"/>
            <a:extLst>
              <a:ext uri="{FF2B5EF4-FFF2-40B4-BE49-F238E27FC236}">
                <a16:creationId xmlns:a16="http://schemas.microsoft.com/office/drawing/2014/main" xmlns="" id="{4164E271-B8B4-4394-A703-E94FF2FC4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0519" y="3818516"/>
            <a:ext cx="252000" cy="549818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зонт, висит, сидит, черный&#10;&#10;Автоматически созданное описание">
            <a:hlinkClick r:id="rId9" action="ppaction://hlinksldjump"/>
            <a:extLst>
              <a:ext uri="{FF2B5EF4-FFF2-40B4-BE49-F238E27FC236}">
                <a16:creationId xmlns:a16="http://schemas.microsoft.com/office/drawing/2014/main" xmlns="" id="{1D093EFF-7282-4A6C-A326-33B05B4AFF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905" y="1551585"/>
            <a:ext cx="252000" cy="549818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зонт, висит, сидит, черный&#10;&#10;Автоматически созданное описание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758087C-C6E4-474F-B38D-DC054286F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717" y="3823155"/>
            <a:ext cx="252000" cy="549818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зонт, висит, сидит, черный&#10;&#10;Автоматически созданное описание">
            <a:hlinkClick r:id="rId11" action="ppaction://hlinksldjump"/>
            <a:extLst>
              <a:ext uri="{FF2B5EF4-FFF2-40B4-BE49-F238E27FC236}">
                <a16:creationId xmlns:a16="http://schemas.microsoft.com/office/drawing/2014/main" xmlns="" id="{1970E0F8-209F-4D07-AAE6-D175C2EDC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3863" y="772814"/>
            <a:ext cx="252000" cy="549818"/>
          </a:xfrm>
          <a:prstGeom prst="rect">
            <a:avLst/>
          </a:prstGeom>
        </p:spPr>
      </p:pic>
      <p:pic>
        <p:nvPicPr>
          <p:cNvPr id="78" name="Рисунок 77" descr="Изображение выглядит как зонт, висит, сидит, черный&#10;&#10;Автоматически созданное описание">
            <a:hlinkClick r:id="rId12" action="ppaction://hlinksldjump"/>
            <a:extLst>
              <a:ext uri="{FF2B5EF4-FFF2-40B4-BE49-F238E27FC236}">
                <a16:creationId xmlns:a16="http://schemas.microsoft.com/office/drawing/2014/main" xmlns="" id="{89973CA2-7C6A-4A66-8344-49BB35E8E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096" y="772814"/>
            <a:ext cx="252000" cy="549818"/>
          </a:xfrm>
          <a:prstGeom prst="rect">
            <a:avLst/>
          </a:prstGeom>
        </p:spPr>
      </p:pic>
      <p:pic>
        <p:nvPicPr>
          <p:cNvPr id="80" name="Рисунок 79" descr="Изображение выглядит как зонт, висит, сидит, черный&#10;&#10;Автоматически созданное описание">
            <a:hlinkClick r:id="rId13" action="ppaction://hlinksldjump"/>
            <a:extLst>
              <a:ext uri="{FF2B5EF4-FFF2-40B4-BE49-F238E27FC236}">
                <a16:creationId xmlns:a16="http://schemas.microsoft.com/office/drawing/2014/main" xmlns="" id="{BDBC9D0F-18C5-403C-933A-E0642BE47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0519" y="2290597"/>
            <a:ext cx="252000" cy="54981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зонт, висит, сидит, черный&#10;&#10;Автоматически созданное описание">
            <a:hlinkClick r:id="rId14" action="ppaction://hlinksldjump"/>
            <a:extLst>
              <a:ext uri="{FF2B5EF4-FFF2-40B4-BE49-F238E27FC236}">
                <a16:creationId xmlns:a16="http://schemas.microsoft.com/office/drawing/2014/main" xmlns="" id="{94BD6402-4915-4B3A-88F7-F4B9B7D27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818" y="2324863"/>
            <a:ext cx="252000" cy="549818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зонт, висит, сидит, черный&#10;&#10;Автоматически созданное описание">
            <a:hlinkClick r:id="rId15" action="ppaction://hlinksldjump"/>
            <a:extLst>
              <a:ext uri="{FF2B5EF4-FFF2-40B4-BE49-F238E27FC236}">
                <a16:creationId xmlns:a16="http://schemas.microsoft.com/office/drawing/2014/main" xmlns="" id="{67732B1E-382E-4EDC-B0C9-F40F377FD5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717" y="1540796"/>
            <a:ext cx="252000" cy="549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зонт, висит, сидит, черный&#10;&#10;Автоматически созданное описание">
            <a:hlinkClick r:id="rId16" action="ppaction://hlinksldjump"/>
            <a:extLst>
              <a:ext uri="{FF2B5EF4-FFF2-40B4-BE49-F238E27FC236}">
                <a16:creationId xmlns:a16="http://schemas.microsoft.com/office/drawing/2014/main" xmlns="" id="{D208A354-6C37-406D-92DA-06BFA3870E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407" y="3098945"/>
            <a:ext cx="252000" cy="549818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зонт, висит, сидит, черный&#10;&#10;Автоматически созданное описание">
            <a:hlinkClick r:id="rId17" action="ppaction://hlinksldjump"/>
            <a:extLst>
              <a:ext uri="{FF2B5EF4-FFF2-40B4-BE49-F238E27FC236}">
                <a16:creationId xmlns:a16="http://schemas.microsoft.com/office/drawing/2014/main" xmlns="" id="{13888323-E9CA-464A-948F-77FDA6DD7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3863" y="2290597"/>
            <a:ext cx="252000" cy="54981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онт, висит, сидит, черный&#10;&#10;Автоматически созданное описание">
            <a:hlinkClick r:id="rId18" action="ppaction://hlinksldjump"/>
            <a:extLst>
              <a:ext uri="{FF2B5EF4-FFF2-40B4-BE49-F238E27FC236}">
                <a16:creationId xmlns:a16="http://schemas.microsoft.com/office/drawing/2014/main" xmlns="" id="{F5B563F5-5CF6-4962-9B5F-73EDE3922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650" y="2292672"/>
            <a:ext cx="252000" cy="549818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зонт, висит, сидит, черный&#10;&#10;Автоматически созданное описание">
            <a:hlinkClick r:id="rId19" action="ppaction://hlinksldjump"/>
            <a:extLst>
              <a:ext uri="{FF2B5EF4-FFF2-40B4-BE49-F238E27FC236}">
                <a16:creationId xmlns:a16="http://schemas.microsoft.com/office/drawing/2014/main" xmlns="" id="{8C441A0D-4EB1-4202-B25D-A4C2D7BBE3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0660" y="2324863"/>
            <a:ext cx="252000" cy="549818"/>
          </a:xfrm>
          <a:prstGeom prst="rect">
            <a:avLst/>
          </a:prstGeom>
        </p:spPr>
      </p:pic>
      <p:pic>
        <p:nvPicPr>
          <p:cNvPr id="117" name="Рисунок 116" descr="Изображение выглядит как зонт, висит, сидит, черный&#10;&#10;Автоматически созданное описание">
            <a:hlinkClick r:id="rId20" action="ppaction://hlinksldjump"/>
            <a:extLst>
              <a:ext uri="{FF2B5EF4-FFF2-40B4-BE49-F238E27FC236}">
                <a16:creationId xmlns:a16="http://schemas.microsoft.com/office/drawing/2014/main" xmlns="" id="{58047AB7-C7D4-4E2F-A2F8-8858EB64C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5288" y="3061012"/>
            <a:ext cx="252000" cy="549818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зонт, висит, сидит, черный&#10;&#10;Автоматически созданное описание">
            <a:hlinkClick r:id="rId21" action="ppaction://hlinksldjump"/>
            <a:extLst>
              <a:ext uri="{FF2B5EF4-FFF2-40B4-BE49-F238E27FC236}">
                <a16:creationId xmlns:a16="http://schemas.microsoft.com/office/drawing/2014/main" xmlns="" id="{E42CDB25-DDA6-4CC7-BAC2-20A2A13DC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3801" y="3061012"/>
            <a:ext cx="252000" cy="549818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зонт, висит, сидит, черный&#10;&#10;Автоматически созданное описание">
            <a:hlinkClick r:id="rId22" action="ppaction://hlinksldjump"/>
            <a:extLst>
              <a:ext uri="{FF2B5EF4-FFF2-40B4-BE49-F238E27FC236}">
                <a16:creationId xmlns:a16="http://schemas.microsoft.com/office/drawing/2014/main" xmlns="" id="{966A2BE2-9C4D-4C9A-98AC-E7B825560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4425" y="3076540"/>
            <a:ext cx="252000" cy="549818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зонт, висит, сидит, черный&#10;&#10;Автоматически созданное описание">
            <a:hlinkClick r:id="rId23" action="ppaction://hlinksldjump"/>
            <a:extLst>
              <a:ext uri="{FF2B5EF4-FFF2-40B4-BE49-F238E27FC236}">
                <a16:creationId xmlns:a16="http://schemas.microsoft.com/office/drawing/2014/main" xmlns="" id="{92616A76-C021-490F-8317-1BFAC2A0A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328" y="3823155"/>
            <a:ext cx="252000" cy="549818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зонт, висит, сидит, черный&#10;&#10;Автоматически созданное описание">
            <a:hlinkClick r:id="rId24" action="ppaction://hlinksldjump"/>
            <a:extLst>
              <a:ext uri="{FF2B5EF4-FFF2-40B4-BE49-F238E27FC236}">
                <a16:creationId xmlns:a16="http://schemas.microsoft.com/office/drawing/2014/main" xmlns="" id="{B41BEB99-B1F7-463C-87D8-D5D75F101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3602" y="3067113"/>
            <a:ext cx="252000" cy="549818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зонт, висит, сидит, черный&#10;&#10;Автоматически созданное описание">
            <a:hlinkClick r:id="rId25" action="ppaction://hlinksldjump"/>
            <a:extLst>
              <a:ext uri="{FF2B5EF4-FFF2-40B4-BE49-F238E27FC236}">
                <a16:creationId xmlns:a16="http://schemas.microsoft.com/office/drawing/2014/main" xmlns="" id="{8C1FF1B9-35C2-489D-A987-EA3BA98CCE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905" y="3801822"/>
            <a:ext cx="252000" cy="549818"/>
          </a:xfrm>
          <a:prstGeom prst="rect">
            <a:avLst/>
          </a:prstGeom>
        </p:spPr>
      </p:pic>
      <p:pic>
        <p:nvPicPr>
          <p:cNvPr id="125" name="Рисунок 124" descr="Изображение выглядит как зонт, висит, сидит, черный&#10;&#10;Автоматически созданное описание">
            <a:hlinkClick r:id="rId26" action="ppaction://hlinksldjump"/>
            <a:extLst>
              <a:ext uri="{FF2B5EF4-FFF2-40B4-BE49-F238E27FC236}">
                <a16:creationId xmlns:a16="http://schemas.microsoft.com/office/drawing/2014/main" xmlns="" id="{D6402230-D61A-4A28-9D33-0504D4E64C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5288" y="3813408"/>
            <a:ext cx="252000" cy="549818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зонт, висит, сидит, черный&#10;&#10;Автоматически созданное описание">
            <a:hlinkClick r:id="rId27" action="ppaction://hlinksldjump"/>
            <a:extLst>
              <a:ext uri="{FF2B5EF4-FFF2-40B4-BE49-F238E27FC236}">
                <a16:creationId xmlns:a16="http://schemas.microsoft.com/office/drawing/2014/main" xmlns="" id="{0CA726C8-DA41-43BC-9560-2282CA0C9D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096" y="3818516"/>
            <a:ext cx="252000" cy="549818"/>
          </a:xfrm>
          <a:prstGeom prst="rect">
            <a:avLst/>
          </a:prstGeom>
        </p:spPr>
      </p:pic>
      <p:pic>
        <p:nvPicPr>
          <p:cNvPr id="128" name="Рисунок 127" descr="Изображение выглядит как зонт, висит, сидит, черный&#10;&#10;Автоматически созданное описание">
            <a:hlinkClick r:id="rId28" action="ppaction://hlinksldjump"/>
            <a:extLst>
              <a:ext uri="{FF2B5EF4-FFF2-40B4-BE49-F238E27FC236}">
                <a16:creationId xmlns:a16="http://schemas.microsoft.com/office/drawing/2014/main" xmlns="" id="{F6B5DBB5-511D-4714-B20F-E9CDD2BE9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328" y="1539314"/>
            <a:ext cx="252000" cy="549818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зонт, висит, сидит, черный&#10;&#10;Автоматически созданное описание">
            <a:hlinkClick r:id="rId29" action="ppaction://hlinksldjump"/>
            <a:extLst>
              <a:ext uri="{FF2B5EF4-FFF2-40B4-BE49-F238E27FC236}">
                <a16:creationId xmlns:a16="http://schemas.microsoft.com/office/drawing/2014/main" xmlns="" id="{E601750C-176B-4094-9B56-B3D40E4F57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328" y="3067113"/>
            <a:ext cx="252000" cy="549818"/>
          </a:xfrm>
          <a:prstGeom prst="rect">
            <a:avLst/>
          </a:prstGeom>
        </p:spPr>
      </p:pic>
      <p:pic>
        <p:nvPicPr>
          <p:cNvPr id="130" name="Рисунок 129" descr="Изображение выглядит как зонт, висит, сидит, черный&#10;&#10;Автоматически созданное описание">
            <a:hlinkClick r:id="rId30" action="ppaction://hlinksldjump"/>
            <a:extLst>
              <a:ext uri="{FF2B5EF4-FFF2-40B4-BE49-F238E27FC236}">
                <a16:creationId xmlns:a16="http://schemas.microsoft.com/office/drawing/2014/main" xmlns="" id="{5E4928C2-780C-4317-AF02-AE987AFF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4061" y="1534828"/>
            <a:ext cx="252000" cy="549818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зонт, висит, сидит, черный&#10;&#10;Автоматически созданное описание">
            <a:hlinkClick r:id="rId31" action="ppaction://hlinksldjump"/>
            <a:extLst>
              <a:ext uri="{FF2B5EF4-FFF2-40B4-BE49-F238E27FC236}">
                <a16:creationId xmlns:a16="http://schemas.microsoft.com/office/drawing/2014/main" xmlns="" id="{0C273F91-BFC4-4C0F-A853-6DA10E095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905" y="772814"/>
            <a:ext cx="252000" cy="549818"/>
          </a:xfrm>
          <a:prstGeom prst="rect">
            <a:avLst/>
          </a:prstGeom>
        </p:spPr>
      </p:pic>
      <p:pic>
        <p:nvPicPr>
          <p:cNvPr id="132" name="Рисунок 131" descr="Изображение выглядит как зонт, висит, сидит, черный&#10;&#10;Автоматически созданное описание">
            <a:hlinkClick r:id="rId32" action="ppaction://hlinksldjump"/>
            <a:extLst>
              <a:ext uri="{FF2B5EF4-FFF2-40B4-BE49-F238E27FC236}">
                <a16:creationId xmlns:a16="http://schemas.microsoft.com/office/drawing/2014/main" xmlns="" id="{9BBBD0CB-672D-480D-AC78-363216AC92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096" y="2291204"/>
            <a:ext cx="252000" cy="549818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зонт, висит, сидит, черный&#10;&#10;Автоматически созданное описание">
            <a:hlinkClick r:id="rId33" action="ppaction://hlinksldjump"/>
            <a:extLst>
              <a:ext uri="{FF2B5EF4-FFF2-40B4-BE49-F238E27FC236}">
                <a16:creationId xmlns:a16="http://schemas.microsoft.com/office/drawing/2014/main" xmlns="" id="{576EFD1E-4D4E-4BEF-89D5-E7428357E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136" y="1551585"/>
            <a:ext cx="252000" cy="549818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зонт, висит, сидит, черный&#10;&#10;Автоматически созданное описание">
            <a:hlinkClick r:id="rId34" action="ppaction://hlinksldjump"/>
            <a:extLst>
              <a:ext uri="{FF2B5EF4-FFF2-40B4-BE49-F238E27FC236}">
                <a16:creationId xmlns:a16="http://schemas.microsoft.com/office/drawing/2014/main" xmlns="" id="{542A8E33-10C8-44C8-8195-127B6652F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3602" y="3813408"/>
            <a:ext cx="252000" cy="549818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2291521" y="732724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3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863905" y="1494737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15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505329" y="732724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077713" y="732724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863905" y="732724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650097" y="732724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6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436289" y="732724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7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008673" y="732724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9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794863" y="732724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10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19137" y="1494737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11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505329" y="1494737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12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291521" y="1494737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13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077713" y="1494737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14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650097" y="1494737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16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436289" y="1494737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17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222481" y="1494737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18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008673" y="1494737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19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794863" y="1494737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20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19137" y="2256750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21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505329" y="2256750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22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291521" y="2256750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23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077713" y="2256750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24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863905" y="2256750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25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4650097" y="2256750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26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5436289" y="2256750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27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6222481" y="2256750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28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008673" y="2256750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29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7794863" y="2256750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30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719137" y="3018763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31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1505329" y="3018763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32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2291521" y="3018763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33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077713" y="3018763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34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863905" y="3018763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35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4650097" y="3018763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36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5436289" y="3018763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37</a:t>
            </a: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6222481" y="3018763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38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7008673" y="3018763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39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7794863" y="3018763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40</a:t>
            </a:r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719137" y="3780776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41</a:t>
            </a: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1505329" y="3780776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42</a:t>
            </a:r>
          </a:p>
        </p:txBody>
      </p:sp>
      <p:sp>
        <p:nvSpPr>
          <p:cNvPr id="87" name="Скругленный прямоугольник 86"/>
          <p:cNvSpPr/>
          <p:nvPr/>
        </p:nvSpPr>
        <p:spPr>
          <a:xfrm>
            <a:off x="2291521" y="3780776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43</a:t>
            </a:r>
          </a:p>
        </p:txBody>
      </p:sp>
      <p:sp>
        <p:nvSpPr>
          <p:cNvPr id="88" name="Скругленный прямоугольник 87"/>
          <p:cNvSpPr/>
          <p:nvPr/>
        </p:nvSpPr>
        <p:spPr>
          <a:xfrm>
            <a:off x="3077713" y="3780776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44</a:t>
            </a:r>
          </a:p>
        </p:txBody>
      </p:sp>
      <p:sp>
        <p:nvSpPr>
          <p:cNvPr id="89" name="Скругленный прямоугольник 88"/>
          <p:cNvSpPr/>
          <p:nvPr/>
        </p:nvSpPr>
        <p:spPr>
          <a:xfrm>
            <a:off x="3863905" y="3780776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45</a:t>
            </a:r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4650097" y="3780776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46</a:t>
            </a:r>
          </a:p>
        </p:txBody>
      </p:sp>
      <p:sp>
        <p:nvSpPr>
          <p:cNvPr id="91" name="Скругленный прямоугольник 90"/>
          <p:cNvSpPr/>
          <p:nvPr/>
        </p:nvSpPr>
        <p:spPr>
          <a:xfrm>
            <a:off x="5436289" y="3780776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47</a:t>
            </a:r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6222481" y="3780776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48</a:t>
            </a:r>
          </a:p>
        </p:txBody>
      </p:sp>
      <p:sp>
        <p:nvSpPr>
          <p:cNvPr id="93" name="Скругленный прямоугольник 92"/>
          <p:cNvSpPr/>
          <p:nvPr/>
        </p:nvSpPr>
        <p:spPr>
          <a:xfrm>
            <a:off x="7008673" y="3780776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49</a:t>
            </a:r>
          </a:p>
        </p:txBody>
      </p:sp>
      <p:sp>
        <p:nvSpPr>
          <p:cNvPr id="94" name="Скругленный прямоугольник 93"/>
          <p:cNvSpPr/>
          <p:nvPr/>
        </p:nvSpPr>
        <p:spPr>
          <a:xfrm>
            <a:off x="7794863" y="3780776"/>
            <a:ext cx="630000" cy="63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50</a:t>
            </a:r>
          </a:p>
        </p:txBody>
      </p:sp>
      <p:sp>
        <p:nvSpPr>
          <p:cNvPr id="96" name="Скругленный прямоугольник 18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0115B971-1D44-4673-A1DC-A9AEDAF5AE89}"/>
              </a:ext>
            </a:extLst>
          </p:cNvPr>
          <p:cNvSpPr/>
          <p:nvPr/>
        </p:nvSpPr>
        <p:spPr>
          <a:xfrm>
            <a:off x="7117238" y="4577796"/>
            <a:ext cx="1667988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Завершить игру</a:t>
            </a:r>
          </a:p>
        </p:txBody>
      </p:sp>
    </p:spTree>
    <p:extLst>
      <p:ext uri="{BB962C8B-B14F-4D97-AF65-F5344CB8AC3E}">
        <p14:creationId xmlns:p14="http://schemas.microsoft.com/office/powerpoint/2010/main" val="318504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47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1" fill="hold">
                      <p:stCondLst>
                        <p:cond delay="0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22" grpId="0" animBg="1"/>
      <p:bldP spid="19" grpId="0" animBg="1"/>
      <p:bldP spid="16" grpId="0" animBg="1"/>
      <p:bldP spid="29" grpId="0" animBg="1"/>
      <p:bldP spid="13" grpId="0" animBg="1"/>
      <p:bldP spid="17" grpId="0" animBg="1"/>
      <p:bldP spid="18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081310" y="900193"/>
            <a:ext cx="5502329" cy="1975625"/>
            <a:chOff x="719138" y="1165527"/>
            <a:chExt cx="4265464" cy="1975625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19138" y="1546292"/>
              <a:ext cx="4265464" cy="159486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Эталонные образцы современных орденов Святого Георгия всех степеней имеют номер 001. </a:t>
              </a:r>
            </a:p>
            <a:p>
              <a:pPr defTabSz="914377">
                <a:lnSpc>
                  <a:spcPct val="125000"/>
                </a:lnSpc>
              </a:pPr>
              <a:endParaRPr lang="ru-RU" sz="1400" dirty="0">
                <a:solidFill>
                  <a:prstClr val="black"/>
                </a:solidFill>
              </a:endParaRPr>
            </a:p>
            <a:p>
              <a:pPr defTabSz="914377">
                <a:lnSpc>
                  <a:spcPct val="125000"/>
                </a:lnSpc>
              </a:pPr>
              <a:r>
                <a:rPr lang="ru-RU" sz="1400" b="1" dirty="0">
                  <a:solidFill>
                    <a:prstClr val="black"/>
                  </a:solidFill>
                </a:rPr>
                <a:t>Их не вручают никому</a:t>
              </a:r>
              <a:r>
                <a:rPr lang="ru-RU" sz="1400" dirty="0">
                  <a:solidFill>
                    <a:prstClr val="black"/>
                  </a:solidFill>
                </a:rPr>
                <a:t>. Первый георгиевский кавалер Российской Федерации награждён орденом Святого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Георгия IV степени под номером 002.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9138" y="1165527"/>
              <a:ext cx="2010166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/>
              <a:r>
                <a:rPr lang="ru-RU" sz="160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pic>
        <p:nvPicPr>
          <p:cNvPr id="13" name="Рисунок 12" descr="Изображение выглядит как сидит, черный, бел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084D1022-3111-4BB3-88FF-A6C77C31B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6" y="687565"/>
            <a:ext cx="1422104" cy="3141485"/>
          </a:xfrm>
          <a:prstGeom prst="rect">
            <a:avLst/>
          </a:prstGeom>
        </p:spPr>
      </p:pic>
      <p:sp>
        <p:nvSpPr>
          <p:cNvPr id="12" name="Скругленный прямоугольник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E5236654-EAD4-4CDE-BEDC-B389430BBBAA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410152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19137" y="1106753"/>
            <a:ext cx="5474556" cy="138499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800" b="1" dirty="0">
                <a:latin typeface="+mj-lt"/>
              </a:rPr>
              <a:t>Что </a:t>
            </a:r>
            <a:r>
              <a:rPr lang="ru-RU" sz="1800" dirty="0">
                <a:latin typeface="+mj-lt"/>
              </a:rPr>
              <a:t>с 1844 по 1913 год было изображено </a:t>
            </a:r>
          </a:p>
          <a:p>
            <a:r>
              <a:rPr lang="ru-RU" sz="1800" dirty="0">
                <a:latin typeface="+mj-lt"/>
              </a:rPr>
              <a:t>на ордене Святого Георгия вместо Святого Георгия, который вручался подданным нехристианской веры, «дабы не оскорблять чувства веры»?</a:t>
            </a:r>
          </a:p>
        </p:txBody>
      </p:sp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719138" y="292898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Герб России</a:t>
            </a:r>
          </a:p>
        </p:txBody>
      </p:sp>
      <p:sp>
        <p:nvSpPr>
          <p:cNvPr id="11" name="Скругленный прямоугольник 10">
            <a:hlinkClick r:id="rId3" action="ppaction://hlinksldjump"/>
          </p:cNvPr>
          <p:cNvSpPr/>
          <p:nvPr/>
        </p:nvSpPr>
        <p:spPr>
          <a:xfrm>
            <a:off x="719932" y="375669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Полумесяц</a:t>
            </a:r>
          </a:p>
        </p:txBody>
      </p:sp>
      <p:sp>
        <p:nvSpPr>
          <p:cNvPr id="14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B3329568-C76C-4B41-B7CF-972A745ED744}"/>
              </a:ext>
            </a:extLst>
          </p:cNvPr>
          <p:cNvSpPr/>
          <p:nvPr/>
        </p:nvSpPr>
        <p:spPr>
          <a:xfrm>
            <a:off x="3641787" y="294015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Красный крест</a:t>
            </a:r>
          </a:p>
        </p:txBody>
      </p:sp>
      <p:sp>
        <p:nvSpPr>
          <p:cNvPr id="16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79D290DC-A5A7-4879-A9ED-7F4D4D0DBFCF}"/>
              </a:ext>
            </a:extLst>
          </p:cNvPr>
          <p:cNvSpPr/>
          <p:nvPr/>
        </p:nvSpPr>
        <p:spPr>
          <a:xfrm>
            <a:off x="3642581" y="376786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Большая императорская корона</a:t>
            </a: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xmlns="" id="{E8D9E361-BF33-42BF-86E2-774D599C8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260" y="700089"/>
            <a:ext cx="1639603" cy="227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9A97E2F2-9385-4D92-96FB-A8D18DCF6CDC}"/>
              </a:ext>
            </a:extLst>
          </p:cNvPr>
          <p:cNvSpPr/>
          <p:nvPr/>
        </p:nvSpPr>
        <p:spPr>
          <a:xfrm>
            <a:off x="7374480" y="1911585"/>
            <a:ext cx="461161" cy="445117"/>
          </a:xfrm>
          <a:prstGeom prst="ellipse">
            <a:avLst/>
          </a:prstGeom>
          <a:solidFill>
            <a:srgbClr val="0071C1"/>
          </a:solidFill>
          <a:ln>
            <a:solidFill>
              <a:srgbClr val="007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36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94295" y="988281"/>
            <a:ext cx="5473700" cy="2402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Начиная с царствования Николая I, нехристианские </a:t>
            </a: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подданные награждались орденом, на котором вместо христианского Святого Георгия был изображён </a:t>
            </a:r>
            <a:r>
              <a:rPr lang="ru-RU" sz="1400" b="1" dirty="0">
                <a:solidFill>
                  <a:prstClr val="black"/>
                </a:solidFill>
              </a:rPr>
              <a:t>герб </a:t>
            </a:r>
          </a:p>
          <a:p>
            <a:pPr defTabSz="914377">
              <a:lnSpc>
                <a:spcPct val="125000"/>
              </a:lnSpc>
            </a:pPr>
            <a:r>
              <a:rPr lang="ru-RU" sz="1400" b="1" dirty="0">
                <a:solidFill>
                  <a:prstClr val="black"/>
                </a:solidFill>
              </a:rPr>
              <a:t>России</a:t>
            </a:r>
            <a:r>
              <a:rPr lang="ru-RU" sz="1400" dirty="0">
                <a:solidFill>
                  <a:prstClr val="black"/>
                </a:solidFill>
              </a:rPr>
              <a:t>. </a:t>
            </a:r>
          </a:p>
          <a:p>
            <a:pPr defTabSz="914377">
              <a:lnSpc>
                <a:spcPct val="125000"/>
              </a:lnSpc>
            </a:pPr>
            <a:endParaRPr lang="ru-RU" sz="1400" dirty="0">
              <a:solidFill>
                <a:prstClr val="black"/>
              </a:solidFill>
            </a:endParaRP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Но в 1913 году было принято решение изготавливать Георгиевские кресты и для христиан, и для нехристиан </a:t>
            </a: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с изображением Святого Георгия, потому что знак </a:t>
            </a: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отличия сам по себе был в форме креста.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B1C586C8-32D9-445D-98ED-A4DDE3748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954657"/>
            <a:ext cx="2062162" cy="285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C4721DF5-06CC-41F2-9A5D-20B530A0AA5F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86292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081310" y="900193"/>
            <a:ext cx="5502329" cy="2783539"/>
            <a:chOff x="719138" y="1165527"/>
            <a:chExt cx="4265464" cy="2783539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19138" y="1546292"/>
              <a:ext cx="4265464" cy="2402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Начиная с царствования Николая I, нехристианские 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подданные награждались орденом, на котором вместо христианского Святого Георгия был изображён </a:t>
              </a:r>
              <a:r>
                <a:rPr lang="ru-RU" sz="1400" b="1" dirty="0">
                  <a:solidFill>
                    <a:prstClr val="black"/>
                  </a:solidFill>
                </a:rPr>
                <a:t>герб 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b="1" dirty="0">
                  <a:solidFill>
                    <a:prstClr val="black"/>
                  </a:solidFill>
                </a:rPr>
                <a:t>России</a:t>
              </a:r>
              <a:r>
                <a:rPr lang="ru-RU" sz="1400" dirty="0">
                  <a:solidFill>
                    <a:prstClr val="black"/>
                  </a:solidFill>
                </a:rPr>
                <a:t>. </a:t>
              </a:r>
            </a:p>
            <a:p>
              <a:pPr defTabSz="914377">
                <a:lnSpc>
                  <a:spcPct val="125000"/>
                </a:lnSpc>
              </a:pPr>
              <a:endParaRPr lang="ru-RU" sz="1400" dirty="0">
                <a:solidFill>
                  <a:prstClr val="black"/>
                </a:solidFill>
              </a:endParaRP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Но в 1913 году было принято решение изготавливать Георгиевские кресты и для христиан, и для не христиан 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с изображением Святого Георгия, потому что знак 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отличия сам по себе был в форме креста.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9138" y="1165527"/>
              <a:ext cx="1585641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/>
              <a:r>
                <a:rPr lang="ru-RU" sz="160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718BFB3B-C0E4-4F00-9F6D-EAA411230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954657"/>
            <a:ext cx="2062162" cy="285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605C8AC1-0CDB-448E-B06E-77574660E0BC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252562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23899" y="1137414"/>
            <a:ext cx="5474556" cy="110799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800" dirty="0">
                <a:latin typeface="+mj-lt"/>
              </a:rPr>
              <a:t>Какой российский </a:t>
            </a:r>
            <a:r>
              <a:rPr lang="ru-RU" sz="1800" b="1" dirty="0">
                <a:latin typeface="+mj-lt"/>
              </a:rPr>
              <a:t>император</a:t>
            </a:r>
            <a:r>
              <a:rPr lang="ru-RU" sz="1800" dirty="0">
                <a:latin typeface="+mj-lt"/>
              </a:rPr>
              <a:t> получил орден Святого Георгия IV степени за посещение передовых позиций во время Первой мировой войны? </a:t>
            </a:r>
          </a:p>
        </p:txBody>
      </p:sp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719138" y="292898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Николай </a:t>
            </a:r>
            <a:r>
              <a:rPr lang="en-US" sz="1200">
                <a:solidFill>
                  <a:schemeClr val="tx1"/>
                </a:solidFill>
              </a:rPr>
              <a:t>I </a:t>
            </a:r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>
            <a:hlinkClick r:id="rId2" action="ppaction://hlinksldjump"/>
          </p:cNvPr>
          <p:cNvSpPr/>
          <p:nvPr/>
        </p:nvSpPr>
        <p:spPr>
          <a:xfrm>
            <a:off x="719932" y="375669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Александр </a:t>
            </a:r>
            <a:r>
              <a:rPr lang="en-US" sz="1200">
                <a:solidFill>
                  <a:schemeClr val="tx1"/>
                </a:solidFill>
              </a:rPr>
              <a:t>III</a:t>
            </a:r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B3329568-C76C-4B41-B7CF-972A745ED744}"/>
              </a:ext>
            </a:extLst>
          </p:cNvPr>
          <p:cNvSpPr/>
          <p:nvPr/>
        </p:nvSpPr>
        <p:spPr>
          <a:xfrm>
            <a:off x="3641787" y="294015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Николай </a:t>
            </a:r>
            <a:r>
              <a:rPr lang="en-US" sz="1200">
                <a:solidFill>
                  <a:schemeClr val="tx1"/>
                </a:solidFill>
              </a:rPr>
              <a:t>II </a:t>
            </a:r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79D290DC-A5A7-4879-A9ED-7F4D4D0DBFCF}"/>
              </a:ext>
            </a:extLst>
          </p:cNvPr>
          <p:cNvSpPr/>
          <p:nvPr/>
        </p:nvSpPr>
        <p:spPr>
          <a:xfrm>
            <a:off x="3642581" y="376786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Александр </a:t>
            </a:r>
            <a:r>
              <a:rPr lang="en-US" sz="1200">
                <a:solidFill>
                  <a:schemeClr val="tx1"/>
                </a:solidFill>
              </a:rPr>
              <a:t>II</a:t>
            </a:r>
            <a:endParaRPr lang="ru-RU" sz="1200">
              <a:solidFill>
                <a:schemeClr val="tx1"/>
              </a:solidFill>
            </a:endParaRPr>
          </a:p>
        </p:txBody>
      </p:sp>
      <p:pic>
        <p:nvPicPr>
          <p:cNvPr id="29698" name="Picture 2" descr="Николай II">
            <a:extLst>
              <a:ext uri="{FF2B5EF4-FFF2-40B4-BE49-F238E27FC236}">
                <a16:creationId xmlns:a16="http://schemas.microsoft.com/office/drawing/2014/main" xmlns="" id="{921FF076-897C-4BF9-83E1-83AA57155E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31999" y="700089"/>
            <a:ext cx="1692863" cy="216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16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94295" y="988281"/>
            <a:ext cx="5473700" cy="29413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В начале октября 1915 года </a:t>
            </a:r>
            <a:r>
              <a:rPr lang="ru-RU" sz="1400" b="1" dirty="0">
                <a:solidFill>
                  <a:prstClr val="black"/>
                </a:solidFill>
              </a:rPr>
              <a:t>Николай II </a:t>
            </a:r>
            <a:r>
              <a:rPr lang="ru-RU" sz="1400" dirty="0">
                <a:solidFill>
                  <a:prstClr val="black"/>
                </a:solidFill>
              </a:rPr>
              <a:t>во время инспекционной поездки на Юго-Западный фронт оказался</a:t>
            </a: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в зоне «действенного» огня австрийской артиллерии, на расстоянии «6–7 вёрст от их позиций». </a:t>
            </a:r>
          </a:p>
          <a:p>
            <a:pPr defTabSz="914377">
              <a:lnSpc>
                <a:spcPct val="125000"/>
              </a:lnSpc>
            </a:pPr>
            <a:endParaRPr lang="ru-RU" sz="1400" dirty="0">
              <a:solidFill>
                <a:prstClr val="black"/>
              </a:solidFill>
            </a:endParaRP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Во время поездки он проводил смотры и церемониальные марши, посещал госпитали, встречался с командным составом.</a:t>
            </a:r>
          </a:p>
          <a:p>
            <a:pPr defTabSz="914377">
              <a:lnSpc>
                <a:spcPct val="125000"/>
              </a:lnSpc>
            </a:pPr>
            <a:endParaRPr lang="ru-RU" sz="1400" dirty="0">
              <a:solidFill>
                <a:prstClr val="black"/>
              </a:solidFill>
            </a:endParaRP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За посещение передовых позиций Николай </a:t>
            </a:r>
            <a:r>
              <a:rPr lang="en-US" sz="1400" dirty="0">
                <a:solidFill>
                  <a:prstClr val="black"/>
                </a:solidFill>
              </a:rPr>
              <a:t>II </a:t>
            </a:r>
            <a:r>
              <a:rPr lang="ru-RU" sz="1400" dirty="0">
                <a:solidFill>
                  <a:prstClr val="black"/>
                </a:solidFill>
              </a:rPr>
              <a:t>был удостоен ордена Святого Георгия </a:t>
            </a:r>
            <a:r>
              <a:rPr lang="en-US" sz="1400" dirty="0">
                <a:solidFill>
                  <a:prstClr val="black"/>
                </a:solidFill>
              </a:rPr>
              <a:t>IV </a:t>
            </a:r>
            <a:r>
              <a:rPr lang="ru-RU" sz="1400" dirty="0">
                <a:solidFill>
                  <a:prstClr val="black"/>
                </a:solidFill>
              </a:rPr>
              <a:t>степени.</a:t>
            </a:r>
          </a:p>
        </p:txBody>
      </p:sp>
      <p:pic>
        <p:nvPicPr>
          <p:cNvPr id="8" name="Picture 2" descr="Николай II">
            <a:extLst>
              <a:ext uri="{FF2B5EF4-FFF2-40B4-BE49-F238E27FC236}">
                <a16:creationId xmlns:a16="http://schemas.microsoft.com/office/drawing/2014/main" xmlns="" id="{9F6AEE68-598D-459F-AE05-1551B0746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138" y="710057"/>
            <a:ext cx="1692863" cy="216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72FAD8D3-3DBD-48A7-94A2-FE4FEB792A9F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221473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081310" y="900193"/>
            <a:ext cx="5502329" cy="3322148"/>
            <a:chOff x="719138" y="1165527"/>
            <a:chExt cx="4265464" cy="3322148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19138" y="1546292"/>
              <a:ext cx="4265464" cy="294138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В начале октября 1915 года Николай II во время инспекционной поездки на Юго-Западный фронт оказался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в зоне «действенного» огня австрийской артиллерии, на расстоянии «6–7 вёрст от их позиций». </a:t>
              </a:r>
            </a:p>
            <a:p>
              <a:pPr defTabSz="914377">
                <a:lnSpc>
                  <a:spcPct val="125000"/>
                </a:lnSpc>
              </a:pPr>
              <a:endParaRPr lang="ru-RU" sz="1400" dirty="0">
                <a:solidFill>
                  <a:prstClr val="black"/>
                </a:solidFill>
              </a:endParaRP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Во время поездки он проводил смотры и церемониальные марши, посещал госпитали, встречался с командным составом.</a:t>
              </a:r>
            </a:p>
            <a:p>
              <a:pPr defTabSz="914377">
                <a:lnSpc>
                  <a:spcPct val="125000"/>
                </a:lnSpc>
              </a:pPr>
              <a:endParaRPr lang="ru-RU" sz="1400" dirty="0">
                <a:solidFill>
                  <a:prstClr val="black"/>
                </a:solidFill>
              </a:endParaRP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За посещение передовых позиций Николай II был удостоен ордена Святого Георгия IV степени.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9138" y="1165527"/>
              <a:ext cx="2010166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/>
              <a:r>
                <a:rPr lang="ru-RU" sz="160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pic>
        <p:nvPicPr>
          <p:cNvPr id="13" name="Picture 2" descr="Николай II">
            <a:extLst>
              <a:ext uri="{FF2B5EF4-FFF2-40B4-BE49-F238E27FC236}">
                <a16:creationId xmlns:a16="http://schemas.microsoft.com/office/drawing/2014/main" xmlns="" id="{69FE1F6C-B2D4-405F-9CF4-630741E415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138" y="710057"/>
            <a:ext cx="1692863" cy="216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A76C9BE5-5926-4B7D-94B5-E6BD529AB081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158586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06903" y="1106517"/>
            <a:ext cx="5474556" cy="110799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800" dirty="0">
                <a:latin typeface="+mj-lt"/>
              </a:rPr>
              <a:t>Какой</a:t>
            </a:r>
            <a:r>
              <a:rPr lang="en-US" sz="1800" dirty="0">
                <a:latin typeface="+mj-lt"/>
              </a:rPr>
              <a:t> </a:t>
            </a:r>
            <a:r>
              <a:rPr lang="ru-RU" sz="1800" b="1" dirty="0">
                <a:latin typeface="+mj-lt"/>
              </a:rPr>
              <a:t>российский император, будучи цесаревичем, </a:t>
            </a:r>
            <a:r>
              <a:rPr lang="ru-RU" sz="1800" dirty="0">
                <a:latin typeface="+mj-lt"/>
              </a:rPr>
              <a:t>получил орден Святого Георгия </a:t>
            </a:r>
            <a:r>
              <a:rPr lang="en-US" sz="1800" dirty="0">
                <a:latin typeface="+mj-lt"/>
              </a:rPr>
              <a:t>IV </a:t>
            </a:r>
            <a:r>
              <a:rPr lang="ru-RU" sz="1800" dirty="0">
                <a:latin typeface="+mj-lt"/>
              </a:rPr>
              <a:t>степени за личное мужество, проявленное во время схватки с кавказскими горцами?</a:t>
            </a:r>
          </a:p>
        </p:txBody>
      </p:sp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719138" y="292898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Александр </a:t>
            </a:r>
            <a:r>
              <a:rPr lang="en-US" sz="1200">
                <a:solidFill>
                  <a:schemeClr val="tx1"/>
                </a:solidFill>
              </a:rPr>
              <a:t>I </a:t>
            </a:r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>
            <a:hlinkClick r:id="rId2" action="ppaction://hlinksldjump"/>
          </p:cNvPr>
          <p:cNvSpPr/>
          <p:nvPr/>
        </p:nvSpPr>
        <p:spPr>
          <a:xfrm>
            <a:off x="719932" y="375669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Николай </a:t>
            </a:r>
            <a:r>
              <a:rPr lang="en-US" sz="1200">
                <a:solidFill>
                  <a:schemeClr val="tx1"/>
                </a:solidFill>
              </a:rPr>
              <a:t>II </a:t>
            </a:r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xmlns="" id="{B3329568-C76C-4B41-B7CF-972A745ED744}"/>
              </a:ext>
            </a:extLst>
          </p:cNvPr>
          <p:cNvSpPr/>
          <p:nvPr/>
        </p:nvSpPr>
        <p:spPr>
          <a:xfrm>
            <a:off x="3641787" y="294015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Александр </a:t>
            </a:r>
            <a:r>
              <a:rPr lang="en-US" sz="1200">
                <a:solidFill>
                  <a:schemeClr val="tx1"/>
                </a:solidFill>
              </a:rPr>
              <a:t>III </a:t>
            </a:r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79D290DC-A5A7-4879-A9ED-7F4D4D0DBFCF}"/>
              </a:ext>
            </a:extLst>
          </p:cNvPr>
          <p:cNvSpPr/>
          <p:nvPr/>
        </p:nvSpPr>
        <p:spPr>
          <a:xfrm>
            <a:off x="3642581" y="376786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Александр </a:t>
            </a:r>
            <a:r>
              <a:rPr lang="en-US" sz="1200">
                <a:solidFill>
                  <a:schemeClr val="tx1"/>
                </a:solidFill>
              </a:rPr>
              <a:t>II </a:t>
            </a:r>
            <a:endParaRPr lang="ru-RU" sz="1200">
              <a:solidFill>
                <a:schemeClr val="tx1"/>
              </a:solidFill>
            </a:endParaRPr>
          </a:p>
        </p:txBody>
      </p:sp>
      <p:pic>
        <p:nvPicPr>
          <p:cNvPr id="32770" name="Picture 2" descr="Александр II Николаевич">
            <a:extLst>
              <a:ext uri="{FF2B5EF4-FFF2-40B4-BE49-F238E27FC236}">
                <a16:creationId xmlns:a16="http://schemas.microsoft.com/office/drawing/2014/main" xmlns="" id="{354D656F-A9E1-4675-953A-7875215FFF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41766" y="700088"/>
            <a:ext cx="1695331" cy="233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73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94295" y="988281"/>
            <a:ext cx="5473700" cy="21334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В 1850 году Николай I отправил 32-летнего сына Александра на Кавказ, где наследник престола участвовал в схватке с горцами. </a:t>
            </a:r>
          </a:p>
          <a:p>
            <a:pPr defTabSz="914377">
              <a:lnSpc>
                <a:spcPct val="125000"/>
              </a:lnSpc>
            </a:pPr>
            <a:endParaRPr lang="ru-RU" sz="1400" dirty="0">
              <a:solidFill>
                <a:prstClr val="black"/>
              </a:solidFill>
            </a:endParaRP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За личное мужество «в деле против кавказских горцев» </a:t>
            </a: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в ходе Кавказской войны цесаревич Александр Николаевич, будущий император </a:t>
            </a:r>
            <a:r>
              <a:rPr lang="ru-RU" sz="1400" b="1" dirty="0">
                <a:solidFill>
                  <a:prstClr val="black"/>
                </a:solidFill>
              </a:rPr>
              <a:t>Александр II</a:t>
            </a:r>
            <a:r>
              <a:rPr lang="ru-RU" sz="1400" dirty="0">
                <a:solidFill>
                  <a:prstClr val="black"/>
                </a:solidFill>
              </a:rPr>
              <a:t>, был награждён орденом Святого Георгия IV степени.</a:t>
            </a:r>
          </a:p>
        </p:txBody>
      </p:sp>
      <p:pic>
        <p:nvPicPr>
          <p:cNvPr id="8" name="Picture 2" descr="Александр II Николаевич">
            <a:extLst>
              <a:ext uri="{FF2B5EF4-FFF2-40B4-BE49-F238E27FC236}">
                <a16:creationId xmlns:a16="http://schemas.microsoft.com/office/drawing/2014/main" xmlns="" id="{89C047FF-7931-4D75-9696-4E3E213F1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138" y="700088"/>
            <a:ext cx="1695331" cy="233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0341AA71-5294-4261-8B53-E27E92EE7768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217288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081310" y="900193"/>
            <a:ext cx="5502329" cy="2514234"/>
            <a:chOff x="719138" y="1165527"/>
            <a:chExt cx="4265464" cy="2514234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19138" y="1546292"/>
              <a:ext cx="4265464" cy="213346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В 1850 году Николай I отправил 32-летнего сына Александра на Кавказ, где наследник престола участвовал в схватке 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с горцами. </a:t>
              </a:r>
            </a:p>
            <a:p>
              <a:pPr defTabSz="914377">
                <a:lnSpc>
                  <a:spcPct val="125000"/>
                </a:lnSpc>
              </a:pPr>
              <a:endParaRPr lang="ru-RU" sz="1400" dirty="0">
                <a:solidFill>
                  <a:prstClr val="black"/>
                </a:solidFill>
              </a:endParaRP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За личное мужество «в деле против кавказских горцев» 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в ходе Кавказской войны 1817–1864 годов цесаревич Александр Николаевич, будущий император </a:t>
              </a:r>
              <a:r>
                <a:rPr lang="ru-RU" sz="1400" b="1" dirty="0">
                  <a:solidFill>
                    <a:prstClr val="black"/>
                  </a:solidFill>
                </a:rPr>
                <a:t>Александр II</a:t>
              </a:r>
              <a:r>
                <a:rPr lang="ru-RU" sz="1400" dirty="0">
                  <a:solidFill>
                    <a:prstClr val="black"/>
                  </a:solidFill>
                </a:rPr>
                <a:t>,</a:t>
              </a:r>
              <a:r>
                <a:rPr lang="ru-RU" sz="1400" b="1" dirty="0">
                  <a:solidFill>
                    <a:prstClr val="black"/>
                  </a:solidFill>
                </a:rPr>
                <a:t> 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был награждён орденом Святого Георгия IV степени.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9138" y="1165527"/>
              <a:ext cx="2010166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/>
              <a:r>
                <a:rPr lang="ru-RU" sz="160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pic>
        <p:nvPicPr>
          <p:cNvPr id="12" name="Picture 2" descr="Александр II Николаевич">
            <a:extLst>
              <a:ext uri="{FF2B5EF4-FFF2-40B4-BE49-F238E27FC236}">
                <a16:creationId xmlns:a16="http://schemas.microsoft.com/office/drawing/2014/main" xmlns="" id="{32839D53-0E44-4179-8EB0-FB31053B8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138" y="700088"/>
            <a:ext cx="1695331" cy="233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820F5D15-E6CB-4D05-9C2A-0DBFB6986DF6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51498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52000" b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23899" y="1129392"/>
            <a:ext cx="5474556" cy="55399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800" b="1" dirty="0">
                <a:latin typeface="+mj-lt"/>
              </a:rPr>
              <a:t>Почему</a:t>
            </a:r>
            <a:r>
              <a:rPr lang="ru-RU" sz="1800" dirty="0">
                <a:latin typeface="+mj-lt"/>
              </a:rPr>
              <a:t> День Героев Отечества отмечается</a:t>
            </a:r>
          </a:p>
          <a:p>
            <a:r>
              <a:rPr lang="ru-RU" sz="1800" dirty="0">
                <a:latin typeface="+mj-lt"/>
              </a:rPr>
              <a:t>9 декабря?</a:t>
            </a: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719138" y="292898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В честь учреждения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ордена Святого Георгия</a:t>
            </a:r>
          </a:p>
        </p:txBody>
      </p:sp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719932" y="375669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В честь победы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в Куликовской битве</a:t>
            </a:r>
          </a:p>
        </p:txBody>
      </p:sp>
      <p:sp>
        <p:nvSpPr>
          <p:cNvPr id="14" name="Скругленный прямоугольник 12">
            <a:hlinkClick r:id="rId4" action="ppaction://hlinksldjump"/>
            <a:extLst>
              <a:ext uri="{FF2B5EF4-FFF2-40B4-BE49-F238E27FC236}">
                <a16:creationId xmlns:a16="http://schemas.microsoft.com/office/drawing/2014/main" xmlns="" id="{B3329568-C76C-4B41-B7CF-972A745ED744}"/>
              </a:ext>
            </a:extLst>
          </p:cNvPr>
          <p:cNvSpPr/>
          <p:nvPr/>
        </p:nvSpPr>
        <p:spPr>
          <a:xfrm>
            <a:off x="3641787" y="294015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В честь победы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в Полтавском сражении</a:t>
            </a:r>
          </a:p>
        </p:txBody>
      </p:sp>
      <p:sp>
        <p:nvSpPr>
          <p:cNvPr id="16" name="Скругленный прямоугольник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D290DC-A5A7-4879-A9ED-7F4D4D0DBFCF}"/>
              </a:ext>
            </a:extLst>
          </p:cNvPr>
          <p:cNvSpPr/>
          <p:nvPr/>
        </p:nvSpPr>
        <p:spPr>
          <a:xfrm>
            <a:off x="3642581" y="376786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В честь учреждения ордена Александра Невского</a:t>
            </a:r>
          </a:p>
        </p:txBody>
      </p:sp>
      <p:pic>
        <p:nvPicPr>
          <p:cNvPr id="1026" name="Picture 2" descr="Звезда и крест ордена Св. Георгия 1-й степени">
            <a:extLst>
              <a:ext uri="{FF2B5EF4-FFF2-40B4-BE49-F238E27FC236}">
                <a16:creationId xmlns:a16="http://schemas.microsoft.com/office/drawing/2014/main" xmlns="" id="{0E0788BD-48B9-469E-8D31-225BC28B0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200" y="706438"/>
            <a:ext cx="1478663" cy="238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76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53572" y="1147164"/>
            <a:ext cx="5474556" cy="138499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800" dirty="0">
                <a:latin typeface="+mj-lt"/>
              </a:rPr>
              <a:t>Какой </a:t>
            </a:r>
            <a:r>
              <a:rPr lang="ru-RU" sz="1800" b="1" dirty="0">
                <a:latin typeface="+mj-lt"/>
              </a:rPr>
              <a:t>российский император</a:t>
            </a:r>
            <a:r>
              <a:rPr lang="ru-RU" sz="1800" dirty="0">
                <a:latin typeface="+mj-lt"/>
              </a:rPr>
              <a:t>, будучи цесаревичем, получил орден Святого Георгия </a:t>
            </a:r>
            <a:r>
              <a:rPr lang="en-US" sz="1800" dirty="0">
                <a:latin typeface="+mj-lt"/>
              </a:rPr>
              <a:t>II</a:t>
            </a:r>
            <a:r>
              <a:rPr lang="ru-RU" sz="1800" dirty="0">
                <a:latin typeface="+mj-lt"/>
              </a:rPr>
              <a:t> степени за</a:t>
            </a:r>
            <a:r>
              <a:rPr lang="en-US" sz="1800" dirty="0">
                <a:latin typeface="+mj-lt"/>
              </a:rPr>
              <a:t> </a:t>
            </a:r>
            <a:r>
              <a:rPr lang="ru-RU" sz="1800" dirty="0">
                <a:latin typeface="+mj-lt"/>
              </a:rPr>
              <a:t>участие в боевых действиях </a:t>
            </a:r>
          </a:p>
          <a:p>
            <a:r>
              <a:rPr lang="ru-RU" sz="1800" dirty="0">
                <a:latin typeface="+mj-lt"/>
              </a:rPr>
              <a:t>во время Русско-турецкой войны </a:t>
            </a:r>
          </a:p>
          <a:p>
            <a:r>
              <a:rPr lang="ru-RU" sz="1800" dirty="0">
                <a:latin typeface="+mj-lt"/>
              </a:rPr>
              <a:t>1877–1878 годов?</a:t>
            </a:r>
          </a:p>
        </p:txBody>
      </p:sp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719138" y="292898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Александр </a:t>
            </a:r>
            <a:r>
              <a:rPr lang="en-US" sz="1200">
                <a:solidFill>
                  <a:schemeClr val="tx1"/>
                </a:solidFill>
              </a:rPr>
              <a:t>I </a:t>
            </a:r>
          </a:p>
        </p:txBody>
      </p:sp>
      <p:sp>
        <p:nvSpPr>
          <p:cNvPr id="11" name="Скругленный прямоугольник 10">
            <a:hlinkClick r:id="rId2" action="ppaction://hlinksldjump"/>
          </p:cNvPr>
          <p:cNvSpPr/>
          <p:nvPr/>
        </p:nvSpPr>
        <p:spPr>
          <a:xfrm>
            <a:off x="719932" y="375669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Николай </a:t>
            </a:r>
            <a:r>
              <a:rPr lang="en-US" sz="1200">
                <a:solidFill>
                  <a:schemeClr val="tx1"/>
                </a:solidFill>
              </a:rPr>
              <a:t>II </a:t>
            </a:r>
          </a:p>
        </p:txBody>
      </p:sp>
      <p:sp>
        <p:nvSpPr>
          <p:cNvPr id="14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B3329568-C76C-4B41-B7CF-972A745ED744}"/>
              </a:ext>
            </a:extLst>
          </p:cNvPr>
          <p:cNvSpPr/>
          <p:nvPr/>
        </p:nvSpPr>
        <p:spPr>
          <a:xfrm>
            <a:off x="3641787" y="294015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Александр </a:t>
            </a:r>
            <a:r>
              <a:rPr lang="en-US" sz="1200">
                <a:solidFill>
                  <a:schemeClr val="tx1"/>
                </a:solidFill>
              </a:rPr>
              <a:t>III </a:t>
            </a:r>
          </a:p>
        </p:txBody>
      </p:sp>
      <p:sp>
        <p:nvSpPr>
          <p:cNvPr id="16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79D290DC-A5A7-4879-A9ED-7F4D4D0DBFCF}"/>
              </a:ext>
            </a:extLst>
          </p:cNvPr>
          <p:cNvSpPr/>
          <p:nvPr/>
        </p:nvSpPr>
        <p:spPr>
          <a:xfrm>
            <a:off x="3642581" y="376786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Александр </a:t>
            </a:r>
            <a:r>
              <a:rPr lang="en-US" sz="1200">
                <a:solidFill>
                  <a:schemeClr val="tx1"/>
                </a:solidFill>
              </a:rPr>
              <a:t>II </a:t>
            </a:r>
          </a:p>
        </p:txBody>
      </p:sp>
      <p:pic>
        <p:nvPicPr>
          <p:cNvPr id="35842" name="Picture 2" descr="Александр III">
            <a:extLst>
              <a:ext uri="{FF2B5EF4-FFF2-40B4-BE49-F238E27FC236}">
                <a16:creationId xmlns:a16="http://schemas.microsoft.com/office/drawing/2014/main" xmlns="" id="{ABD33DF2-B55B-4980-AA0E-B29619B7BA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56141" y="700088"/>
            <a:ext cx="1668722" cy="2424112"/>
          </a:xfrm>
          <a:prstGeom prst="flowChart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60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94295" y="988281"/>
            <a:ext cx="5473700" cy="29413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Во время Русско-турецкой войны 1877–1878 годов Великий князь Александр Александрович, будущий император </a:t>
            </a:r>
            <a:r>
              <a:rPr lang="ru-RU" sz="1400" b="1" dirty="0">
                <a:solidFill>
                  <a:prstClr val="black"/>
                </a:solidFill>
              </a:rPr>
              <a:t>Александр </a:t>
            </a:r>
            <a:r>
              <a:rPr lang="en-US" sz="1400" b="1" dirty="0">
                <a:solidFill>
                  <a:prstClr val="black"/>
                </a:solidFill>
              </a:rPr>
              <a:t>III</a:t>
            </a:r>
            <a:r>
              <a:rPr lang="en-US" sz="1400" dirty="0">
                <a:solidFill>
                  <a:prstClr val="black"/>
                </a:solidFill>
              </a:rPr>
              <a:t>,</a:t>
            </a:r>
            <a:r>
              <a:rPr lang="ru-RU" sz="1400" dirty="0">
                <a:solidFill>
                  <a:prstClr val="black"/>
                </a:solidFill>
              </a:rPr>
              <a:t> командовал </a:t>
            </a:r>
            <a:r>
              <a:rPr lang="ru-RU" sz="1400" dirty="0" err="1">
                <a:solidFill>
                  <a:prstClr val="black"/>
                </a:solidFill>
              </a:rPr>
              <a:t>Рущукским</a:t>
            </a:r>
            <a:r>
              <a:rPr lang="ru-RU" sz="1400" dirty="0">
                <a:solidFill>
                  <a:prstClr val="black"/>
                </a:solidFill>
              </a:rPr>
              <a:t> отрядом, который был сосредоточен на Дунайском плацдарме.</a:t>
            </a:r>
            <a:endParaRPr lang="en-US" sz="1400" dirty="0">
              <a:solidFill>
                <a:prstClr val="black"/>
              </a:solidFill>
            </a:endParaRPr>
          </a:p>
          <a:p>
            <a:pPr defTabSz="914377">
              <a:lnSpc>
                <a:spcPct val="125000"/>
              </a:lnSpc>
            </a:pPr>
            <a:endParaRPr lang="ru-RU" sz="1400" dirty="0">
              <a:solidFill>
                <a:prstClr val="black"/>
              </a:solidFill>
            </a:endParaRP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«За блистательное выполнение трудной задачи удержания </a:t>
            </a:r>
            <a:endParaRPr lang="en-US" sz="1400" dirty="0">
              <a:solidFill>
                <a:prstClr val="black"/>
              </a:solidFill>
            </a:endParaRP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в течение 5 месяцев превосходящих сил неприятеля </a:t>
            </a:r>
            <a:endParaRPr lang="en-US" sz="1400" dirty="0">
              <a:solidFill>
                <a:prstClr val="black"/>
              </a:solidFill>
            </a:endParaRP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от прорыва избранных нами на реке </a:t>
            </a:r>
            <a:r>
              <a:rPr lang="ru-RU" sz="1400" dirty="0" err="1">
                <a:solidFill>
                  <a:prstClr val="black"/>
                </a:solidFill>
              </a:rPr>
              <a:t>Ловче</a:t>
            </a:r>
            <a:r>
              <a:rPr lang="ru-RU" sz="1400" dirty="0">
                <a:solidFill>
                  <a:prstClr val="black"/>
                </a:solidFill>
              </a:rPr>
              <a:t> позиций и за отбитие 30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ноября 1877 года атаки на </a:t>
            </a:r>
            <a:r>
              <a:rPr lang="ru-RU" sz="1400" dirty="0" err="1">
                <a:solidFill>
                  <a:prstClr val="black"/>
                </a:solidFill>
              </a:rPr>
              <a:t>Мечку</a:t>
            </a:r>
            <a:r>
              <a:rPr lang="ru-RU" sz="1400" dirty="0">
                <a:solidFill>
                  <a:prstClr val="black"/>
                </a:solidFill>
              </a:rPr>
              <a:t>» цесаревич Александр Александрович получил орден Святого Георгия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II степени.</a:t>
            </a:r>
          </a:p>
        </p:txBody>
      </p:sp>
      <p:pic>
        <p:nvPicPr>
          <p:cNvPr id="8" name="Picture 2" descr="Александр III">
            <a:extLst>
              <a:ext uri="{FF2B5EF4-FFF2-40B4-BE49-F238E27FC236}">
                <a16:creationId xmlns:a16="http://schemas.microsoft.com/office/drawing/2014/main" xmlns="" id="{D2709FEC-B2C7-41E4-8945-B4FB46E4B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138" y="700088"/>
            <a:ext cx="1668722" cy="2424112"/>
          </a:xfrm>
          <a:prstGeom prst="flowChart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CE1FAA67-D712-4D6B-9EC8-946E7FD89B85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54791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081310" y="900193"/>
            <a:ext cx="5502329" cy="3343114"/>
            <a:chOff x="719138" y="1165527"/>
            <a:chExt cx="4265464" cy="3343114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19138" y="1546292"/>
              <a:ext cx="4265464" cy="29623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Во время Русско-турецкой войны 1877–1878 годов Великий князь Александр Александрович, будущий император </a:t>
              </a:r>
              <a:r>
                <a:rPr lang="ru-RU" sz="1400" b="1" dirty="0">
                  <a:solidFill>
                    <a:prstClr val="black"/>
                  </a:solidFill>
                </a:rPr>
                <a:t>Александр III</a:t>
              </a:r>
              <a:r>
                <a:rPr lang="ru-RU" sz="1400" dirty="0">
                  <a:solidFill>
                    <a:prstClr val="black"/>
                  </a:solidFill>
                </a:rPr>
                <a:t>, командовал </a:t>
              </a:r>
              <a:r>
                <a:rPr lang="ru-RU" sz="1400" dirty="0" err="1">
                  <a:solidFill>
                    <a:prstClr val="black"/>
                  </a:solidFill>
                </a:rPr>
                <a:t>Рущукским</a:t>
              </a:r>
              <a:r>
                <a:rPr lang="ru-RU" sz="1400" dirty="0">
                  <a:solidFill>
                    <a:prstClr val="black"/>
                  </a:solidFill>
                </a:rPr>
                <a:t> отрядом, который был сосредоточен на Дунайском плацдарме.</a:t>
              </a:r>
            </a:p>
            <a:p>
              <a:pPr defTabSz="914377">
                <a:lnSpc>
                  <a:spcPct val="125000"/>
                </a:lnSpc>
              </a:pPr>
              <a:endParaRPr lang="ru-RU" sz="1400" dirty="0">
                <a:solidFill>
                  <a:prstClr val="black"/>
                </a:solidFill>
              </a:endParaRP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«За блистательное выполнение трудной задачи удержания, 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в течение 5 месяцев, превосходящих сил неприятеля 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от прорыва избранных нами на реке </a:t>
              </a:r>
              <a:r>
                <a:rPr lang="ru-RU" sz="1400" dirty="0" err="1">
                  <a:solidFill>
                    <a:prstClr val="black"/>
                  </a:solidFill>
                </a:rPr>
                <a:t>Ловче</a:t>
              </a:r>
              <a:r>
                <a:rPr lang="ru-RU" sz="1400" dirty="0">
                  <a:solidFill>
                    <a:prstClr val="black"/>
                  </a:solidFill>
                </a:rPr>
                <a:t> позиций и за отбитие, 30 ноября 1877 года, атаки на </a:t>
              </a:r>
              <a:r>
                <a:rPr lang="ru-RU" sz="1400" dirty="0" err="1">
                  <a:solidFill>
                    <a:prstClr val="black"/>
                  </a:solidFill>
                </a:rPr>
                <a:t>Мечку</a:t>
              </a:r>
              <a:r>
                <a:rPr lang="ru-RU" sz="1400" dirty="0">
                  <a:solidFill>
                    <a:prstClr val="black"/>
                  </a:solidFill>
                </a:rPr>
                <a:t>» цесаревич Александр Александрович получил орден Святого Георгия 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II степени.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9138" y="1165527"/>
              <a:ext cx="2010166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/>
              <a:r>
                <a:rPr lang="ru-RU" sz="160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pic>
        <p:nvPicPr>
          <p:cNvPr id="12" name="Picture 2" descr="Александр III">
            <a:extLst>
              <a:ext uri="{FF2B5EF4-FFF2-40B4-BE49-F238E27FC236}">
                <a16:creationId xmlns:a16="http://schemas.microsoft.com/office/drawing/2014/main" xmlns="" id="{2F346A13-7F82-4C2A-BF03-1CD27E102C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138" y="700088"/>
            <a:ext cx="1668722" cy="2424112"/>
          </a:xfrm>
          <a:prstGeom prst="flowChart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C2A75539-3110-40AC-A49C-192758518012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22531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19137" y="1146729"/>
            <a:ext cx="5000626" cy="55399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800" b="1" dirty="0">
                <a:latin typeface="+mj-lt"/>
              </a:rPr>
              <a:t>Кто </a:t>
            </a:r>
            <a:r>
              <a:rPr lang="ru-RU" sz="1800" dirty="0">
                <a:latin typeface="+mj-lt"/>
              </a:rPr>
              <a:t>стал первым кавалером </a:t>
            </a:r>
            <a:r>
              <a:rPr lang="en-US" sz="1800" dirty="0">
                <a:latin typeface="+mj-lt"/>
              </a:rPr>
              <a:t>I </a:t>
            </a:r>
            <a:r>
              <a:rPr lang="ru-RU" sz="1800" dirty="0">
                <a:latin typeface="+mj-lt"/>
              </a:rPr>
              <a:t>степени ордена Святого Георгия?</a:t>
            </a:r>
          </a:p>
        </p:txBody>
      </p:sp>
      <p:sp>
        <p:nvSpPr>
          <p:cNvPr id="1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xmlns="" id="{61CF77E7-C471-46F1-98F6-C88C6CCFBF98}"/>
              </a:ext>
            </a:extLst>
          </p:cNvPr>
          <p:cNvSpPr/>
          <p:nvPr/>
        </p:nvSpPr>
        <p:spPr>
          <a:xfrm>
            <a:off x="719138" y="292898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Фёдор </a:t>
            </a:r>
            <a:r>
              <a:rPr lang="ru-RU" sz="1200" err="1">
                <a:solidFill>
                  <a:schemeClr val="tx1"/>
                </a:solidFill>
              </a:rPr>
              <a:t>Фабрициан</a:t>
            </a:r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0F62898E-7FD3-4CD9-B0BD-A6B52C004BE8}"/>
              </a:ext>
            </a:extLst>
          </p:cNvPr>
          <p:cNvSpPr/>
          <p:nvPr/>
        </p:nvSpPr>
        <p:spPr>
          <a:xfrm>
            <a:off x="719932" y="375669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Григорий Потёмкин</a:t>
            </a:r>
          </a:p>
        </p:txBody>
      </p:sp>
      <p:sp>
        <p:nvSpPr>
          <p:cNvPr id="16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B43A4D01-F1E8-4743-B909-8BE90B7FDD24}"/>
              </a:ext>
            </a:extLst>
          </p:cNvPr>
          <p:cNvSpPr/>
          <p:nvPr/>
        </p:nvSpPr>
        <p:spPr>
          <a:xfrm>
            <a:off x="3641787" y="294015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Пётр Румянцев</a:t>
            </a:r>
          </a:p>
        </p:txBody>
      </p:sp>
      <p:sp>
        <p:nvSpPr>
          <p:cNvPr id="17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90100F9F-9338-4387-AE04-7E17300D4C93}"/>
              </a:ext>
            </a:extLst>
          </p:cNvPr>
          <p:cNvSpPr/>
          <p:nvPr/>
        </p:nvSpPr>
        <p:spPr>
          <a:xfrm>
            <a:off x="3642581" y="376786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Алексей Орлов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21A33E98-4BEA-4818-BA09-6F959CDFC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580" y="700088"/>
            <a:ext cx="1674283" cy="229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0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94295" y="988281"/>
            <a:ext cx="5473700" cy="13255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Первым кавалером I степени ордена Святого Георгия стал </a:t>
            </a:r>
            <a:r>
              <a:rPr lang="ru-RU" sz="1400" b="1" dirty="0">
                <a:solidFill>
                  <a:prstClr val="black"/>
                </a:solidFill>
              </a:rPr>
              <a:t>Пётр Александрович Румянцев</a:t>
            </a:r>
            <a:r>
              <a:rPr lang="ru-RU" sz="1400" dirty="0">
                <a:solidFill>
                  <a:prstClr val="black"/>
                </a:solidFill>
              </a:rPr>
              <a:t>.</a:t>
            </a:r>
          </a:p>
          <a:p>
            <a:pPr defTabSz="914377">
              <a:lnSpc>
                <a:spcPct val="125000"/>
              </a:lnSpc>
            </a:pPr>
            <a:endParaRPr lang="ru-RU" sz="1400" dirty="0">
              <a:solidFill>
                <a:prstClr val="black"/>
              </a:solidFill>
            </a:endParaRP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Он был удостоен этого за сокрушительный разгром турецких войск при Рябой Могиле, Ларге и </a:t>
            </a:r>
            <a:r>
              <a:rPr lang="ru-RU" sz="1400" dirty="0" err="1">
                <a:solidFill>
                  <a:prstClr val="black"/>
                </a:solidFill>
              </a:rPr>
              <a:t>Кагуле</a:t>
            </a:r>
            <a:r>
              <a:rPr lang="ru-RU" sz="1400" dirty="0">
                <a:solidFill>
                  <a:prstClr val="black"/>
                </a:solidFill>
              </a:rPr>
              <a:t> летом 1770 года.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DB85EB7A-BC00-44E0-82C2-45793C301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700088"/>
            <a:ext cx="1674283" cy="229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9321C0AC-9049-4B24-817A-1CAE6A5B9C18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9440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081310" y="900193"/>
            <a:ext cx="5502329" cy="1706321"/>
            <a:chOff x="719138" y="1165527"/>
            <a:chExt cx="4265464" cy="1706321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19138" y="1546292"/>
              <a:ext cx="4265464" cy="132555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Первым кавалером I степени ордена Святого Георгия стал </a:t>
              </a:r>
              <a:r>
                <a:rPr lang="ru-RU" sz="1400" b="1" dirty="0">
                  <a:solidFill>
                    <a:prstClr val="black"/>
                  </a:solidFill>
                </a:rPr>
                <a:t>Пётр Александрович Румянцев</a:t>
              </a:r>
              <a:r>
                <a:rPr lang="ru-RU" sz="1400" dirty="0">
                  <a:solidFill>
                    <a:prstClr val="black"/>
                  </a:solidFill>
                </a:rPr>
                <a:t>.</a:t>
              </a:r>
            </a:p>
            <a:p>
              <a:pPr defTabSz="914377">
                <a:lnSpc>
                  <a:spcPct val="125000"/>
                </a:lnSpc>
              </a:pPr>
              <a:endParaRPr lang="ru-RU" sz="1400" dirty="0">
                <a:solidFill>
                  <a:prstClr val="black"/>
                </a:solidFill>
              </a:endParaRP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Он был удостоен этого за сокрушительный разгром турецких войск при Рябой Могиле, Ларге и </a:t>
              </a:r>
              <a:r>
                <a:rPr lang="ru-RU" sz="1400" dirty="0" err="1">
                  <a:solidFill>
                    <a:prstClr val="black"/>
                  </a:solidFill>
                </a:rPr>
                <a:t>Кагуле</a:t>
              </a:r>
              <a:r>
                <a:rPr lang="ru-RU" sz="1400" dirty="0">
                  <a:solidFill>
                    <a:prstClr val="black"/>
                  </a:solidFill>
                </a:rPr>
                <a:t> летом 1770 года.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9138" y="1165527"/>
              <a:ext cx="2010166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/>
              <a:r>
                <a:rPr lang="ru-RU" sz="160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C5000793-34A1-4C60-ABBA-D7EA79318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700088"/>
            <a:ext cx="1674283" cy="229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CBC42A75-75E6-4972-B162-EB28599BA197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17451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57384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12789" y="983643"/>
            <a:ext cx="5094121" cy="172354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600" dirty="0">
                <a:latin typeface="+mj-lt"/>
              </a:rPr>
              <a:t>Какой </a:t>
            </a:r>
            <a:r>
              <a:rPr lang="ru-RU" sz="1600" b="1" dirty="0">
                <a:latin typeface="+mj-lt"/>
              </a:rPr>
              <a:t>русский военачальник</a:t>
            </a:r>
            <a:r>
              <a:rPr lang="ru-RU" sz="1600" dirty="0">
                <a:latin typeface="+mj-lt"/>
              </a:rPr>
              <a:t>, участник Среднеазиатских завоеваний Российской империи и Русско-турецкой войны </a:t>
            </a:r>
          </a:p>
          <a:p>
            <a:r>
              <a:rPr lang="ru-RU" sz="1600" dirty="0">
                <a:latin typeface="+mj-lt"/>
              </a:rPr>
              <a:t>1877—1878 годов, освободитель Болгарии,  вошедший в историю как «Белый генерал», </a:t>
            </a:r>
          </a:p>
          <a:p>
            <a:r>
              <a:rPr lang="ru-RU" sz="1600" dirty="0">
                <a:latin typeface="+mj-lt"/>
              </a:rPr>
              <a:t>был кавалером ордена Святого Георгия</a:t>
            </a:r>
          </a:p>
          <a:p>
            <a:r>
              <a:rPr lang="ru-RU" sz="1600" dirty="0">
                <a:latin typeface="+mj-lt"/>
              </a:rPr>
              <a:t>трёх степеней?</a:t>
            </a:r>
            <a:endParaRPr lang="ru-RU" sz="1600" b="1" dirty="0">
              <a:latin typeface="+mj-lt"/>
            </a:endParaRPr>
          </a:p>
        </p:txBody>
      </p:sp>
      <p:sp>
        <p:nvSpPr>
          <p:cNvPr id="1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xmlns="" id="{61CF77E7-C471-46F1-98F6-C88C6CCFBF98}"/>
              </a:ext>
            </a:extLst>
          </p:cNvPr>
          <p:cNvSpPr/>
          <p:nvPr/>
        </p:nvSpPr>
        <p:spPr>
          <a:xfrm>
            <a:off x="719138" y="292898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Михаил Скобелев</a:t>
            </a:r>
          </a:p>
        </p:txBody>
      </p:sp>
      <p:sp>
        <p:nvSpPr>
          <p:cNvPr id="14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0F62898E-7FD3-4CD9-B0BD-A6B52C004BE8}"/>
              </a:ext>
            </a:extLst>
          </p:cNvPr>
          <p:cNvSpPr/>
          <p:nvPr/>
        </p:nvSpPr>
        <p:spPr>
          <a:xfrm>
            <a:off x="719932" y="375669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Александр Барятинский</a:t>
            </a:r>
          </a:p>
        </p:txBody>
      </p:sp>
      <p:sp>
        <p:nvSpPr>
          <p:cNvPr id="16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B43A4D01-F1E8-4743-B909-8BE90B7FDD24}"/>
              </a:ext>
            </a:extLst>
          </p:cNvPr>
          <p:cNvSpPr/>
          <p:nvPr/>
        </p:nvSpPr>
        <p:spPr>
          <a:xfrm>
            <a:off x="3641787" y="294015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Иосиф Гурко</a:t>
            </a:r>
          </a:p>
        </p:txBody>
      </p:sp>
      <p:sp>
        <p:nvSpPr>
          <p:cNvPr id="17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90100F9F-9338-4387-AE04-7E17300D4C93}"/>
              </a:ext>
            </a:extLst>
          </p:cNvPr>
          <p:cNvSpPr/>
          <p:nvPr/>
        </p:nvSpPr>
        <p:spPr>
          <a:xfrm>
            <a:off x="3642581" y="376786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Александр Суворов</a:t>
            </a:r>
          </a:p>
        </p:txBody>
      </p:sp>
      <p:pic>
        <p:nvPicPr>
          <p:cNvPr id="3074" name="Picture 2" descr="Михаил Дмитриевич Скобелев">
            <a:extLst>
              <a:ext uri="{FF2B5EF4-FFF2-40B4-BE49-F238E27FC236}">
                <a16:creationId xmlns:a16="http://schemas.microsoft.com/office/drawing/2014/main" xmlns="" id="{1BA81E78-2C0D-4069-8487-299D6AAF6D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38822" y="714515"/>
            <a:ext cx="1692388" cy="249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45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94295" y="988281"/>
            <a:ext cx="5473700" cy="7869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Генерал от инфантерии (пехоты) </a:t>
            </a:r>
            <a:r>
              <a:rPr lang="ru-RU" sz="1400" b="1" dirty="0">
                <a:solidFill>
                  <a:prstClr val="black"/>
                </a:solidFill>
              </a:rPr>
              <a:t>Михаил Дмитриевич Скобелев </a:t>
            </a:r>
            <a:r>
              <a:rPr lang="ru-RU" sz="1400" dirty="0">
                <a:solidFill>
                  <a:prstClr val="black"/>
                </a:solidFill>
              </a:rPr>
              <a:t>был</a:t>
            </a:r>
            <a:r>
              <a:rPr lang="ru-RU" sz="1400" b="1" dirty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кавалером ордена Святого Георгия трёх </a:t>
            </a: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степеней (</a:t>
            </a:r>
            <a:r>
              <a:rPr lang="en-US" sz="1400" dirty="0"/>
              <a:t>II</a:t>
            </a:r>
            <a:r>
              <a:rPr lang="ru-RU" sz="1400" dirty="0"/>
              <a:t>, </a:t>
            </a:r>
            <a:r>
              <a:rPr lang="en-US" sz="1400" dirty="0"/>
              <a:t>III</a:t>
            </a:r>
            <a:r>
              <a:rPr lang="ru-RU" sz="1400" dirty="0"/>
              <a:t> и </a:t>
            </a:r>
            <a:r>
              <a:rPr lang="en-US" sz="1400" dirty="0"/>
              <a:t>IV</a:t>
            </a:r>
            <a:r>
              <a:rPr lang="ru-RU" sz="1400" dirty="0"/>
              <a:t>)</a:t>
            </a:r>
            <a:r>
              <a:rPr lang="ru-RU" sz="1400" dirty="0">
                <a:solidFill>
                  <a:prstClr val="black"/>
                </a:solidFill>
              </a:rPr>
              <a:t>. </a:t>
            </a:r>
          </a:p>
        </p:txBody>
      </p:sp>
      <p:pic>
        <p:nvPicPr>
          <p:cNvPr id="8" name="Picture 2" descr="Михаил Дмитриевич Скобелев">
            <a:extLst>
              <a:ext uri="{FF2B5EF4-FFF2-40B4-BE49-F238E27FC236}">
                <a16:creationId xmlns:a16="http://schemas.microsoft.com/office/drawing/2014/main" xmlns="" id="{50015246-4166-4E14-8B37-11057A449C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612" y="700088"/>
            <a:ext cx="1692388" cy="249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ACCD9C25-AF45-4057-B68C-694F6DFCD735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98554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081310" y="900193"/>
            <a:ext cx="5502329" cy="1167712"/>
            <a:chOff x="719138" y="1165527"/>
            <a:chExt cx="4265464" cy="1167712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19138" y="1546292"/>
              <a:ext cx="4265464" cy="78694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Генерал от инфантерии (пехоты) </a:t>
              </a:r>
              <a:r>
                <a:rPr lang="ru-RU" sz="1400" b="1" dirty="0">
                  <a:solidFill>
                    <a:prstClr val="black"/>
                  </a:solidFill>
                </a:rPr>
                <a:t>Михаил Дмитриевич Скобелев </a:t>
              </a:r>
              <a:r>
                <a:rPr lang="ru-RU" sz="1400" dirty="0">
                  <a:solidFill>
                    <a:prstClr val="black"/>
                  </a:solidFill>
                </a:rPr>
                <a:t>был кавалером ордена Святого Георгия трёх 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степеней (II, III и IV).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9138" y="1165527"/>
              <a:ext cx="2010166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/>
              <a:r>
                <a:rPr lang="ru-RU" sz="160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pic>
        <p:nvPicPr>
          <p:cNvPr id="12" name="Picture 2" descr="Михаил Дмитриевич Скобелев">
            <a:extLst>
              <a:ext uri="{FF2B5EF4-FFF2-40B4-BE49-F238E27FC236}">
                <a16:creationId xmlns:a16="http://schemas.microsoft.com/office/drawing/2014/main" xmlns="" id="{378331F5-5290-4FD5-8C61-658917356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612" y="700088"/>
            <a:ext cx="1692388" cy="249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B0E1FBB8-1FCF-4DEE-8C32-345DC0DF2059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429274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12686" y="1143615"/>
            <a:ext cx="5000626" cy="110799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800" dirty="0">
                <a:latin typeface="+mj-lt"/>
              </a:rPr>
              <a:t>Назовите </a:t>
            </a:r>
            <a:r>
              <a:rPr lang="ru-RU" sz="1800" b="1" dirty="0">
                <a:latin typeface="+mj-lt"/>
              </a:rPr>
              <a:t>сестру милосердия</a:t>
            </a:r>
            <a:r>
              <a:rPr lang="ru-RU" sz="1800" dirty="0">
                <a:latin typeface="+mj-lt"/>
              </a:rPr>
              <a:t>,</a:t>
            </a:r>
            <a:r>
              <a:rPr lang="en-US" sz="1800" dirty="0">
                <a:latin typeface="+mj-lt"/>
              </a:rPr>
              <a:t> </a:t>
            </a:r>
            <a:r>
              <a:rPr lang="ru-RU" sz="1800" dirty="0">
                <a:latin typeface="+mj-lt"/>
              </a:rPr>
              <a:t>ставшую единственной в Российской империи женщиной, награждённой военным орденом Святого Георгия </a:t>
            </a:r>
            <a:r>
              <a:rPr lang="en-US" sz="1800" dirty="0">
                <a:latin typeface="+mj-lt"/>
              </a:rPr>
              <a:t>IV </a:t>
            </a:r>
            <a:r>
              <a:rPr lang="ru-RU" sz="1800" dirty="0">
                <a:latin typeface="+mj-lt"/>
              </a:rPr>
              <a:t>степени</a:t>
            </a:r>
            <a:r>
              <a:rPr lang="en-US" sz="1800" dirty="0">
                <a:latin typeface="+mj-lt"/>
              </a:rPr>
              <a:t>.</a:t>
            </a:r>
            <a:r>
              <a:rPr lang="ru-RU" sz="1800" dirty="0">
                <a:latin typeface="+mj-lt"/>
              </a:rPr>
              <a:t> </a:t>
            </a:r>
          </a:p>
        </p:txBody>
      </p:sp>
      <p:sp>
        <p:nvSpPr>
          <p:cNvPr id="1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xmlns="" id="{61CF77E7-C471-46F1-98F6-C88C6CCFBF98}"/>
              </a:ext>
            </a:extLst>
          </p:cNvPr>
          <p:cNvSpPr/>
          <p:nvPr/>
        </p:nvSpPr>
        <p:spPr>
          <a:xfrm>
            <a:off x="719138" y="292898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Римма Иванова </a:t>
            </a:r>
          </a:p>
        </p:txBody>
      </p:sp>
      <p:sp>
        <p:nvSpPr>
          <p:cNvPr id="14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0F62898E-7FD3-4CD9-B0BD-A6B52C004BE8}"/>
              </a:ext>
            </a:extLst>
          </p:cNvPr>
          <p:cNvSpPr/>
          <p:nvPr/>
        </p:nvSpPr>
        <p:spPr>
          <a:xfrm>
            <a:off x="719932" y="375669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Даша Михайлова</a:t>
            </a:r>
          </a:p>
        </p:txBody>
      </p:sp>
      <p:sp>
        <p:nvSpPr>
          <p:cNvPr id="16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B43A4D01-F1E8-4743-B909-8BE90B7FDD24}"/>
              </a:ext>
            </a:extLst>
          </p:cNvPr>
          <p:cNvSpPr/>
          <p:nvPr/>
        </p:nvSpPr>
        <p:spPr>
          <a:xfrm>
            <a:off x="3641787" y="294015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Мария София Амалия</a:t>
            </a:r>
          </a:p>
        </p:txBody>
      </p:sp>
      <p:sp>
        <p:nvSpPr>
          <p:cNvPr id="17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90100F9F-9338-4387-AE04-7E17300D4C93}"/>
              </a:ext>
            </a:extLst>
          </p:cNvPr>
          <p:cNvSpPr/>
          <p:nvPr/>
        </p:nvSpPr>
        <p:spPr>
          <a:xfrm>
            <a:off x="3642581" y="376786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Анастасия Романова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29F1A34-AA70-4CC4-AE04-7D4B269B45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809"/>
          <a:stretch/>
        </p:blipFill>
        <p:spPr>
          <a:xfrm>
            <a:off x="6765307" y="700088"/>
            <a:ext cx="1666007" cy="222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6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52000" b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11" name="Скругленный прямоугольник 10">
            <a:hlinkClick r:id="rId3" action="ppaction://hlinksldjump"/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152776" y="988281"/>
            <a:ext cx="5315220" cy="29413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В 1769 году Екатериной </a:t>
            </a:r>
            <a:r>
              <a:rPr lang="en-US" sz="1400" dirty="0">
                <a:solidFill>
                  <a:prstClr val="black"/>
                </a:solidFill>
              </a:rPr>
              <a:t>II </a:t>
            </a:r>
            <a:r>
              <a:rPr lang="ru-RU" sz="1400" dirty="0">
                <a:solidFill>
                  <a:prstClr val="black"/>
                </a:solidFill>
              </a:rPr>
              <a:t>была учреждена высшая воинская награда Российской империи – Императорский Военный орден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Святого Великомученика и Победоносца Георгия.</a:t>
            </a:r>
          </a:p>
          <a:p>
            <a:pPr defTabSz="914377">
              <a:lnSpc>
                <a:spcPct val="125000"/>
              </a:lnSpc>
            </a:pPr>
            <a:endParaRPr lang="ru-RU" sz="1400" dirty="0">
              <a:solidFill>
                <a:prstClr val="black"/>
              </a:solidFill>
            </a:endParaRP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По юлианскому календарю эта дата отмечалась </a:t>
            </a:r>
            <a:r>
              <a:rPr lang="ru-RU" sz="1400" b="1" dirty="0">
                <a:solidFill>
                  <a:prstClr val="black"/>
                </a:solidFill>
              </a:rPr>
              <a:t>26 ноября. </a:t>
            </a: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По григорианскому – праздник приходился на 7 декабря </a:t>
            </a: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в XVIII веке, 8 декабря в XIX веке, 9 декабря в XX веке. </a:t>
            </a: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В XXI веке этой дате также соответствует 9 декабря.</a:t>
            </a:r>
          </a:p>
          <a:p>
            <a:pPr defTabSz="914377">
              <a:lnSpc>
                <a:spcPct val="125000"/>
              </a:lnSpc>
            </a:pPr>
            <a:endParaRPr lang="ru-RU" sz="1400" dirty="0">
              <a:solidFill>
                <a:prstClr val="black"/>
              </a:solidFill>
            </a:endParaRP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Дата праздника приурочена ко дню великомученика святого Георгия Победоносца.</a:t>
            </a:r>
          </a:p>
        </p:txBody>
      </p:sp>
      <p:pic>
        <p:nvPicPr>
          <p:cNvPr id="12" name="Picture 2" descr="Звезда и крест ордена Св. Георгия 1-й степени">
            <a:extLst>
              <a:ext uri="{FF2B5EF4-FFF2-40B4-BE49-F238E27FC236}">
                <a16:creationId xmlns:a16="http://schemas.microsoft.com/office/drawing/2014/main" xmlns="" id="{41B08793-DCB1-498A-B288-500DC8CB8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700088"/>
            <a:ext cx="1478663" cy="238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7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94295" y="988281"/>
            <a:ext cx="5473700" cy="2402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17 сентября 1915 года указом Николая II, в виде исключения, </a:t>
            </a:r>
            <a:r>
              <a:rPr lang="ru-RU" sz="1400" b="1" dirty="0">
                <a:solidFill>
                  <a:prstClr val="black"/>
                </a:solidFill>
              </a:rPr>
              <a:t>Римма Михайловна Иванова </a:t>
            </a:r>
            <a:r>
              <a:rPr lang="ru-RU" sz="1400" dirty="0">
                <a:solidFill>
                  <a:prstClr val="black"/>
                </a:solidFill>
              </a:rPr>
              <a:t>была посмертно награждена офицерским орденом Святого Георгия IV степени «за мужество и самоотвержение, оказанное в бою, когда после гибели всех командиров приняла командование ротой на себя; после боя скончалась от ран». </a:t>
            </a:r>
          </a:p>
          <a:p>
            <a:pPr defTabSz="914377">
              <a:lnSpc>
                <a:spcPct val="125000"/>
              </a:lnSpc>
            </a:pPr>
            <a:endParaRPr lang="ru-RU" sz="1400" dirty="0">
              <a:solidFill>
                <a:prstClr val="black"/>
              </a:solidFill>
            </a:endParaRP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Она стала единственной женщиной-кавалером ордена, удостоенной его посмертно.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B0799AE-D711-43FA-B7E3-092E4D0C07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09"/>
          <a:stretch/>
        </p:blipFill>
        <p:spPr>
          <a:xfrm>
            <a:off x="735747" y="700088"/>
            <a:ext cx="1666007" cy="2228899"/>
          </a:xfrm>
          <a:prstGeom prst="rect">
            <a:avLst/>
          </a:prstGeom>
        </p:spPr>
      </p:pic>
      <p:sp>
        <p:nvSpPr>
          <p:cNvPr id="9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F3CFD67F-4708-4B93-93C0-D465C3FB8C41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408068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071883" y="900193"/>
            <a:ext cx="5502329" cy="2783539"/>
            <a:chOff x="711830" y="1165527"/>
            <a:chExt cx="4265464" cy="2783539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11830" y="1546292"/>
              <a:ext cx="4265464" cy="2402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17 сентября 1915 года указом Николая II, в виде исключения, </a:t>
              </a:r>
              <a:r>
                <a:rPr lang="ru-RU" sz="1400" b="1" dirty="0">
                  <a:solidFill>
                    <a:prstClr val="black"/>
                  </a:solidFill>
                </a:rPr>
                <a:t>Римма Михайловна Иванова</a:t>
              </a:r>
              <a:r>
                <a:rPr lang="ru-RU" sz="1400" dirty="0">
                  <a:solidFill>
                    <a:prstClr val="black"/>
                  </a:solidFill>
                </a:rPr>
                <a:t> была посмертно награждена офицерским орденом Святого Георгия IV степени «за мужество и самоотвержение, оказанное в бою, когда после гибели всех командиров приняла командование ротой на себя; после боя скончалась от ран». </a:t>
              </a:r>
            </a:p>
            <a:p>
              <a:pPr defTabSz="914377">
                <a:lnSpc>
                  <a:spcPct val="125000"/>
                </a:lnSpc>
              </a:pPr>
              <a:endParaRPr lang="ru-RU" sz="1400" dirty="0">
                <a:solidFill>
                  <a:prstClr val="black"/>
                </a:solidFill>
              </a:endParaRP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Она стала единственной женщиной-кавалером ордена, удостоенной его посмертно.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9138" y="1165527"/>
              <a:ext cx="2010166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/>
              <a:r>
                <a:rPr lang="ru-RU" sz="160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6A2B9A1-44DB-4F1D-8FA7-59EE46E9DC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09"/>
          <a:stretch/>
        </p:blipFill>
        <p:spPr>
          <a:xfrm>
            <a:off x="719138" y="700088"/>
            <a:ext cx="1666007" cy="2228899"/>
          </a:xfrm>
          <a:prstGeom prst="rect">
            <a:avLst/>
          </a:prstGeom>
        </p:spPr>
      </p:pic>
      <p:sp>
        <p:nvSpPr>
          <p:cNvPr id="13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05E4B9CA-414F-4F61-8BED-76EFB138730B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232354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33424" y="1139151"/>
            <a:ext cx="5000626" cy="110799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800" dirty="0">
                <a:latin typeface="+mj-lt"/>
              </a:rPr>
              <a:t>Во время Первой мировой войны </a:t>
            </a:r>
            <a:r>
              <a:rPr lang="ru-RU" sz="1800" b="1" dirty="0">
                <a:latin typeface="+mj-lt"/>
              </a:rPr>
              <a:t>этот военачальник </a:t>
            </a:r>
            <a:r>
              <a:rPr lang="ru-RU" sz="1800" dirty="0">
                <a:latin typeface="+mj-lt"/>
              </a:rPr>
              <a:t>был последним </a:t>
            </a:r>
          </a:p>
          <a:p>
            <a:r>
              <a:rPr lang="ru-RU" sz="1800" dirty="0">
                <a:latin typeface="+mj-lt"/>
              </a:rPr>
              <a:t>в Российской империи кавалером </a:t>
            </a:r>
          </a:p>
          <a:p>
            <a:r>
              <a:rPr lang="ru-RU" sz="1800" dirty="0">
                <a:latin typeface="+mj-lt"/>
              </a:rPr>
              <a:t>ордена Святого Георгия </a:t>
            </a:r>
            <a:r>
              <a:rPr lang="en-US" sz="1800" dirty="0">
                <a:latin typeface="+mj-lt"/>
              </a:rPr>
              <a:t>II</a:t>
            </a:r>
            <a:r>
              <a:rPr lang="ru-RU" sz="1800" dirty="0">
                <a:latin typeface="+mj-lt"/>
              </a:rPr>
              <a:t> степени.  </a:t>
            </a:r>
          </a:p>
        </p:txBody>
      </p:sp>
      <p:sp>
        <p:nvSpPr>
          <p:cNvPr id="1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xmlns="" id="{61CF77E7-C471-46F1-98F6-C88C6CCFBF98}"/>
              </a:ext>
            </a:extLst>
          </p:cNvPr>
          <p:cNvSpPr/>
          <p:nvPr/>
        </p:nvSpPr>
        <p:spPr>
          <a:xfrm>
            <a:off x="719138" y="292898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Антон Деникин</a:t>
            </a:r>
          </a:p>
        </p:txBody>
      </p:sp>
      <p:sp>
        <p:nvSpPr>
          <p:cNvPr id="14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0F62898E-7FD3-4CD9-B0BD-A6B52C004BE8}"/>
              </a:ext>
            </a:extLst>
          </p:cNvPr>
          <p:cNvSpPr/>
          <p:nvPr/>
        </p:nvSpPr>
        <p:spPr>
          <a:xfrm>
            <a:off x="719932" y="375669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Лавр Корнилов</a:t>
            </a:r>
          </a:p>
        </p:txBody>
      </p:sp>
      <p:sp>
        <p:nvSpPr>
          <p:cNvPr id="16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xmlns="" id="{B43A4D01-F1E8-4743-B909-8BE90B7FDD24}"/>
              </a:ext>
            </a:extLst>
          </p:cNvPr>
          <p:cNvSpPr/>
          <p:nvPr/>
        </p:nvSpPr>
        <p:spPr>
          <a:xfrm>
            <a:off x="3641787" y="294015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Николай </a:t>
            </a:r>
            <a:r>
              <a:rPr lang="ru-RU" sz="1200" err="1">
                <a:solidFill>
                  <a:schemeClr val="tx1"/>
                </a:solidFill>
              </a:rPr>
              <a:t>Духонин</a:t>
            </a:r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90100F9F-9338-4387-AE04-7E17300D4C93}"/>
              </a:ext>
            </a:extLst>
          </p:cNvPr>
          <p:cNvSpPr/>
          <p:nvPr/>
        </p:nvSpPr>
        <p:spPr>
          <a:xfrm>
            <a:off x="3642581" y="376786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Николай Юденич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2476ED0-4E58-4F04-BFCF-174317FC68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8" t="4032" r="18456" b="26962"/>
          <a:stretch/>
        </p:blipFill>
        <p:spPr>
          <a:xfrm>
            <a:off x="6749826" y="710332"/>
            <a:ext cx="1693647" cy="221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0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94295" y="988281"/>
            <a:ext cx="5473700" cy="29413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В ходе Первой мировой войны орден Святого Георгия</a:t>
            </a: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I степени не выдавался. </a:t>
            </a:r>
          </a:p>
          <a:p>
            <a:pPr defTabSz="914377">
              <a:lnSpc>
                <a:spcPct val="125000"/>
              </a:lnSpc>
            </a:pPr>
            <a:endParaRPr lang="ru-RU" sz="1400" dirty="0">
              <a:solidFill>
                <a:prstClr val="black"/>
              </a:solidFill>
            </a:endParaRPr>
          </a:p>
          <a:p>
            <a:pPr defTabSz="914377">
              <a:lnSpc>
                <a:spcPct val="125000"/>
              </a:lnSpc>
            </a:pPr>
            <a:r>
              <a:rPr lang="en-US" sz="1400" dirty="0">
                <a:solidFill>
                  <a:prstClr val="black"/>
                </a:solidFill>
              </a:rPr>
              <a:t>II</a:t>
            </a:r>
            <a:r>
              <a:rPr lang="ru-RU" sz="1400" dirty="0">
                <a:solidFill>
                  <a:prstClr val="black"/>
                </a:solidFill>
              </a:rPr>
              <a:t> степень награды заслужили четверо российских подданных. Среди них командующие фронтами генералы Н. Иванов, </a:t>
            </a: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Н. Рузский, а также великий князь Николай Николаевич Младший.</a:t>
            </a:r>
          </a:p>
          <a:p>
            <a:pPr defTabSz="914377">
              <a:lnSpc>
                <a:spcPct val="125000"/>
              </a:lnSpc>
            </a:pPr>
            <a:endParaRPr lang="ru-RU" sz="1400" dirty="0">
              <a:solidFill>
                <a:prstClr val="black"/>
              </a:solidFill>
            </a:endParaRP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15 февраля 1916 года ордена Святого Георгия </a:t>
            </a:r>
            <a:r>
              <a:rPr lang="en-US" sz="1400" dirty="0">
                <a:solidFill>
                  <a:prstClr val="black"/>
                </a:solidFill>
              </a:rPr>
              <a:t>II </a:t>
            </a:r>
            <a:r>
              <a:rPr lang="ru-RU" sz="1400" dirty="0">
                <a:solidFill>
                  <a:prstClr val="black"/>
                </a:solidFill>
              </a:rPr>
              <a:t>степени был удостоен </a:t>
            </a:r>
            <a:r>
              <a:rPr lang="ru-RU" sz="1400" b="1" dirty="0">
                <a:solidFill>
                  <a:prstClr val="black"/>
                </a:solidFill>
              </a:rPr>
              <a:t>Николай Юденич</a:t>
            </a:r>
            <a:r>
              <a:rPr lang="ru-RU" sz="1400" dirty="0">
                <a:solidFill>
                  <a:prstClr val="black"/>
                </a:solidFill>
              </a:rPr>
              <a:t>. Он стал последним в Российской империи кавалером ордена Святого Георгия II степени.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0E91CB3-8E46-4536-AB46-D788425D28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8" t="4032" r="18456" b="26962"/>
          <a:stretch/>
        </p:blipFill>
        <p:spPr>
          <a:xfrm>
            <a:off x="718353" y="700088"/>
            <a:ext cx="1693647" cy="2218655"/>
          </a:xfrm>
          <a:prstGeom prst="rect">
            <a:avLst/>
          </a:prstGeom>
        </p:spPr>
      </p:pic>
      <p:sp>
        <p:nvSpPr>
          <p:cNvPr id="9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03829CDB-F416-4558-BD45-B19F6CED0807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2826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081310" y="900193"/>
            <a:ext cx="5502329" cy="3322148"/>
            <a:chOff x="719138" y="1165527"/>
            <a:chExt cx="4265464" cy="3322148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19138" y="1546292"/>
              <a:ext cx="4265464" cy="294138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В ходе Первой мировой войны орден Святого Георгия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I степени не выдавался. </a:t>
              </a:r>
            </a:p>
            <a:p>
              <a:pPr defTabSz="914377">
                <a:lnSpc>
                  <a:spcPct val="125000"/>
                </a:lnSpc>
              </a:pPr>
              <a:endParaRPr lang="ru-RU" sz="1400" dirty="0">
                <a:solidFill>
                  <a:prstClr val="black"/>
                </a:solidFill>
              </a:endParaRP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II степень награды заслужили четверо российских подданных. Среди них командующие фронтами генералы Н. Иванов, 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Н. Рузский, а также великий князь Николай Николаевич Младший.</a:t>
              </a:r>
            </a:p>
            <a:p>
              <a:pPr defTabSz="914377">
                <a:lnSpc>
                  <a:spcPct val="125000"/>
                </a:lnSpc>
              </a:pPr>
              <a:endParaRPr lang="ru-RU" sz="1400" dirty="0">
                <a:solidFill>
                  <a:prstClr val="black"/>
                </a:solidFill>
              </a:endParaRP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15 февраля 1916 года ордена Святого Георгия II степени был удостоен </a:t>
              </a:r>
              <a:r>
                <a:rPr lang="ru-RU" sz="1400" b="1" dirty="0">
                  <a:solidFill>
                    <a:prstClr val="black"/>
                  </a:solidFill>
                </a:rPr>
                <a:t>Николай Юденич</a:t>
              </a:r>
              <a:r>
                <a:rPr lang="ru-RU" sz="1400" dirty="0">
                  <a:solidFill>
                    <a:prstClr val="black"/>
                  </a:solidFill>
                </a:rPr>
                <a:t>. Он стал последним в Российской империи кавалером ордена Святого Георгия II степени.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9138" y="1165527"/>
              <a:ext cx="2010166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/>
              <a:r>
                <a:rPr lang="ru-RU" sz="160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3BA586E-1C1E-4EA4-9DB9-37902FD3FB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8" t="4032" r="18456" b="26962"/>
          <a:stretch/>
        </p:blipFill>
        <p:spPr>
          <a:xfrm>
            <a:off x="718353" y="700088"/>
            <a:ext cx="1693647" cy="2218655"/>
          </a:xfrm>
          <a:prstGeom prst="rect">
            <a:avLst/>
          </a:prstGeom>
        </p:spPr>
      </p:pic>
      <p:sp>
        <p:nvSpPr>
          <p:cNvPr id="13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6B34B04D-234E-4C38-AD0B-A2B319B3FC04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167150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19138" y="1137302"/>
            <a:ext cx="5000626" cy="55399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800" dirty="0">
                <a:latin typeface="+mj-lt"/>
              </a:rPr>
              <a:t>Именно такое </a:t>
            </a:r>
            <a:r>
              <a:rPr lang="ru-RU" sz="1800" b="1" dirty="0">
                <a:latin typeface="+mj-lt"/>
              </a:rPr>
              <a:t>количество</a:t>
            </a:r>
            <a:r>
              <a:rPr lang="ru-RU" sz="1800" dirty="0">
                <a:latin typeface="+mj-lt"/>
              </a:rPr>
              <a:t> степеней отличия имеет орден Святого Георгия.</a:t>
            </a:r>
          </a:p>
        </p:txBody>
      </p:sp>
      <p:sp>
        <p:nvSpPr>
          <p:cNvPr id="1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xmlns="" id="{61CF77E7-C471-46F1-98F6-C88C6CCFBF98}"/>
              </a:ext>
            </a:extLst>
          </p:cNvPr>
          <p:cNvSpPr/>
          <p:nvPr/>
        </p:nvSpPr>
        <p:spPr>
          <a:xfrm>
            <a:off x="719138" y="292898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0F62898E-7FD3-4CD9-B0BD-A6B52C004BE8}"/>
              </a:ext>
            </a:extLst>
          </p:cNvPr>
          <p:cNvSpPr/>
          <p:nvPr/>
        </p:nvSpPr>
        <p:spPr>
          <a:xfrm>
            <a:off x="719932" y="375669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B43A4D01-F1E8-4743-B909-8BE90B7FDD24}"/>
              </a:ext>
            </a:extLst>
          </p:cNvPr>
          <p:cNvSpPr/>
          <p:nvPr/>
        </p:nvSpPr>
        <p:spPr>
          <a:xfrm>
            <a:off x="3641787" y="294015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7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90100F9F-9338-4387-AE04-7E17300D4C93}"/>
              </a:ext>
            </a:extLst>
          </p:cNvPr>
          <p:cNvSpPr/>
          <p:nvPr/>
        </p:nvSpPr>
        <p:spPr>
          <a:xfrm>
            <a:off x="3642581" y="376786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1026" name="Picture 2" descr="0.Орден Св.Георгия">
            <a:extLst>
              <a:ext uri="{FF2B5EF4-FFF2-40B4-BE49-F238E27FC236}">
                <a16:creationId xmlns:a16="http://schemas.microsoft.com/office/drawing/2014/main" xmlns="" id="{238112A4-138B-44E1-8A9E-1B456D466F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1839" y="913400"/>
            <a:ext cx="1943023" cy="184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63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94295" y="988281"/>
            <a:ext cx="5473700" cy="29413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Военный орден Святого Великомученика и Победоносца Георгия как в Российской империи, так и в Российской Федерации был учреждён в</a:t>
            </a:r>
            <a:r>
              <a:rPr lang="ru-RU" sz="1400" b="1" dirty="0">
                <a:solidFill>
                  <a:prstClr val="black"/>
                </a:solidFill>
              </a:rPr>
              <a:t> четырёх </a:t>
            </a:r>
            <a:r>
              <a:rPr lang="ru-RU" sz="1400" dirty="0">
                <a:solidFill>
                  <a:prstClr val="black"/>
                </a:solidFill>
              </a:rPr>
              <a:t>степенях (классах).</a:t>
            </a:r>
          </a:p>
          <a:p>
            <a:pPr defTabSz="914377">
              <a:lnSpc>
                <a:spcPct val="125000"/>
              </a:lnSpc>
            </a:pPr>
            <a:endParaRPr lang="ru-RU" sz="1400" dirty="0">
              <a:solidFill>
                <a:prstClr val="black"/>
              </a:solidFill>
            </a:endParaRP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Восстановленный орден Святого Георгия обладает теми </a:t>
            </a: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же внешними признаками, что и в имперское время. </a:t>
            </a:r>
          </a:p>
          <a:p>
            <a:pPr defTabSz="914377">
              <a:lnSpc>
                <a:spcPct val="125000"/>
              </a:lnSpc>
            </a:pPr>
            <a:endParaRPr lang="ru-RU" sz="1400" dirty="0">
              <a:solidFill>
                <a:prstClr val="black"/>
              </a:solidFill>
            </a:endParaRP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Но, в отличие от прежнего ордена, немного изменён порядок награждения: все степени даются последовательно от низшей степени (IV) к высшей (I), а не только III и IV степени, как это было до 1917 года. </a:t>
            </a:r>
          </a:p>
        </p:txBody>
      </p:sp>
      <p:pic>
        <p:nvPicPr>
          <p:cNvPr id="8" name="Picture 2" descr="0.Орден Св.Георгия">
            <a:extLst>
              <a:ext uri="{FF2B5EF4-FFF2-40B4-BE49-F238E27FC236}">
                <a16:creationId xmlns:a16="http://schemas.microsoft.com/office/drawing/2014/main" xmlns="" id="{96529A07-0502-4556-A4A5-79CC9ABA97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042" y="1039855"/>
            <a:ext cx="1943023" cy="184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201ACE5B-96F3-49B9-B638-CC534AFC86B5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425504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081310" y="900193"/>
            <a:ext cx="5502329" cy="3322148"/>
            <a:chOff x="719138" y="1165527"/>
            <a:chExt cx="4265464" cy="3322148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19138" y="1546292"/>
              <a:ext cx="4265464" cy="294138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Военный орден Святого Великомученика и Победоносца Георгия как в Российской империи, так и в Российской Федерации был учреждён в </a:t>
              </a:r>
              <a:r>
                <a:rPr lang="ru-RU" sz="1400" b="1" dirty="0">
                  <a:solidFill>
                    <a:prstClr val="black"/>
                  </a:solidFill>
                </a:rPr>
                <a:t>четырёх </a:t>
              </a:r>
              <a:r>
                <a:rPr lang="ru-RU" sz="1400" dirty="0">
                  <a:solidFill>
                    <a:prstClr val="black"/>
                  </a:solidFill>
                </a:rPr>
                <a:t>степенях (классах).</a:t>
              </a:r>
            </a:p>
            <a:p>
              <a:pPr defTabSz="914377">
                <a:lnSpc>
                  <a:spcPct val="125000"/>
                </a:lnSpc>
              </a:pPr>
              <a:endParaRPr lang="ru-RU" sz="1400" dirty="0">
                <a:solidFill>
                  <a:prstClr val="black"/>
                </a:solidFill>
              </a:endParaRP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Восстановленный орден Святого Георгия обладает теми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же внешними признаками, что и в имперское время. </a:t>
              </a:r>
            </a:p>
            <a:p>
              <a:pPr defTabSz="914377">
                <a:lnSpc>
                  <a:spcPct val="125000"/>
                </a:lnSpc>
              </a:pPr>
              <a:endParaRPr lang="ru-RU" sz="1400" dirty="0">
                <a:solidFill>
                  <a:prstClr val="black"/>
                </a:solidFill>
              </a:endParaRP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Но, в отличие от прежнего ордена, немного изменён порядок награждения: все степени даются последовательно</a:t>
              </a:r>
              <a:r>
                <a:rPr lang="en-US" sz="1400" dirty="0">
                  <a:solidFill>
                    <a:prstClr val="black"/>
                  </a:solidFill>
                </a:rPr>
                <a:t> </a:t>
              </a:r>
              <a:r>
                <a:rPr lang="ru-RU" sz="1400" dirty="0">
                  <a:solidFill>
                    <a:prstClr val="black"/>
                  </a:solidFill>
                </a:rPr>
                <a:t>от низшей степени (IV) к высшей (I), а не только </a:t>
              </a:r>
              <a:r>
                <a:rPr lang="en-US" sz="1400" dirty="0">
                  <a:solidFill>
                    <a:prstClr val="black"/>
                  </a:solidFill>
                </a:rPr>
                <a:t>III</a:t>
              </a:r>
              <a:r>
                <a:rPr lang="ru-RU" sz="1400" dirty="0">
                  <a:solidFill>
                    <a:prstClr val="black"/>
                  </a:solidFill>
                </a:rPr>
                <a:t> и </a:t>
              </a:r>
              <a:r>
                <a:rPr lang="en-US" sz="1400" dirty="0">
                  <a:solidFill>
                    <a:prstClr val="black"/>
                  </a:solidFill>
                </a:rPr>
                <a:t>IV </a:t>
              </a:r>
              <a:r>
                <a:rPr lang="ru-RU" sz="1400" dirty="0">
                  <a:solidFill>
                    <a:prstClr val="black"/>
                  </a:solidFill>
                </a:rPr>
                <a:t>степени, как это было до 1917 года.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9138" y="1165527"/>
              <a:ext cx="2010166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/>
              <a:r>
                <a:rPr lang="ru-RU" sz="160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pic>
        <p:nvPicPr>
          <p:cNvPr id="13" name="Picture 2" descr="0.Орден Св.Георгия">
            <a:extLst>
              <a:ext uri="{FF2B5EF4-FFF2-40B4-BE49-F238E27FC236}">
                <a16:creationId xmlns:a16="http://schemas.microsoft.com/office/drawing/2014/main" xmlns="" id="{316B93F4-26C7-4E51-8C16-E1A5C10AA6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042" y="1039855"/>
            <a:ext cx="1943023" cy="184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18FCB797-4EE6-43F8-9D7B-45C0E3A6AAB4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206534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28564" y="1144461"/>
            <a:ext cx="5000626" cy="8309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800" b="1" dirty="0">
                <a:latin typeface="+mj-lt"/>
              </a:rPr>
              <a:t>Сколько человек </a:t>
            </a:r>
            <a:r>
              <a:rPr lang="ru-RU" sz="1800" dirty="0">
                <a:latin typeface="+mj-lt"/>
              </a:rPr>
              <a:t>в современной истории России были удостоены ордена Святого Георгия </a:t>
            </a:r>
            <a:r>
              <a:rPr lang="en-US" sz="1800" dirty="0">
                <a:latin typeface="+mj-lt"/>
              </a:rPr>
              <a:t>I </a:t>
            </a:r>
            <a:r>
              <a:rPr lang="ru-RU" sz="1800" dirty="0">
                <a:latin typeface="+mj-lt"/>
              </a:rPr>
              <a:t>степени? </a:t>
            </a:r>
          </a:p>
        </p:txBody>
      </p:sp>
      <p:sp>
        <p:nvSpPr>
          <p:cNvPr id="1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xmlns="" id="{61CF77E7-C471-46F1-98F6-C88C6CCFBF98}"/>
              </a:ext>
            </a:extLst>
          </p:cNvPr>
          <p:cNvSpPr/>
          <p:nvPr/>
        </p:nvSpPr>
        <p:spPr>
          <a:xfrm>
            <a:off x="719138" y="292898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0F62898E-7FD3-4CD9-B0BD-A6B52C004BE8}"/>
              </a:ext>
            </a:extLst>
          </p:cNvPr>
          <p:cNvSpPr/>
          <p:nvPr/>
        </p:nvSpPr>
        <p:spPr>
          <a:xfrm>
            <a:off x="719932" y="375669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6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xmlns="" id="{B43A4D01-F1E8-4743-B909-8BE90B7FDD24}"/>
              </a:ext>
            </a:extLst>
          </p:cNvPr>
          <p:cNvSpPr/>
          <p:nvPr/>
        </p:nvSpPr>
        <p:spPr>
          <a:xfrm>
            <a:off x="3641787" y="294015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7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90100F9F-9338-4387-AE04-7E17300D4C93}"/>
              </a:ext>
            </a:extLst>
          </p:cNvPr>
          <p:cNvSpPr/>
          <p:nvPr/>
        </p:nvSpPr>
        <p:spPr>
          <a:xfrm>
            <a:off x="3642581" y="376786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2F1B2F7F-70F9-418D-A915-D54C78AA9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491" y="700088"/>
            <a:ext cx="1816372" cy="257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43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94295" y="988281"/>
            <a:ext cx="5473700" cy="5176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Кавалера I степени ордена Святого Георгия в современной истории России </a:t>
            </a:r>
            <a:r>
              <a:rPr lang="ru-RU" sz="1400" b="1" dirty="0">
                <a:solidFill>
                  <a:prstClr val="black"/>
                </a:solidFill>
              </a:rPr>
              <a:t>пока нет</a:t>
            </a:r>
            <a:r>
              <a:rPr lang="ru-RU" sz="14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3DF47121-EF90-4A5B-A5F2-FF3F72FF1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700088"/>
            <a:ext cx="1816372" cy="257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9C927030-3F2B-4BA3-987B-35A0DB08728A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7157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52000" b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081310" y="900193"/>
            <a:ext cx="5502329" cy="3322148"/>
            <a:chOff x="719138" y="1165527"/>
            <a:chExt cx="4265464" cy="3322148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19138" y="1546292"/>
              <a:ext cx="4265464" cy="294138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В 1769 году</a:t>
              </a:r>
              <a:r>
                <a:rPr lang="en-US" sz="1400" dirty="0">
                  <a:solidFill>
                    <a:prstClr val="black"/>
                  </a:solidFill>
                </a:rPr>
                <a:t> </a:t>
              </a:r>
              <a:r>
                <a:rPr lang="ru-RU" sz="1400" dirty="0">
                  <a:solidFill>
                    <a:prstClr val="black"/>
                  </a:solidFill>
                </a:rPr>
                <a:t>Екатериной </a:t>
              </a:r>
              <a:r>
                <a:rPr lang="en-US" sz="1400" dirty="0">
                  <a:solidFill>
                    <a:prstClr val="black"/>
                  </a:solidFill>
                </a:rPr>
                <a:t>II </a:t>
              </a:r>
              <a:r>
                <a:rPr lang="ru-RU" sz="1400" dirty="0">
                  <a:solidFill>
                    <a:prstClr val="black"/>
                  </a:solidFill>
                </a:rPr>
                <a:t>была учреждена высшая воинская награда Российской империи – Императорский Военный орден</a:t>
              </a:r>
              <a:r>
                <a:rPr lang="en-US" sz="1400" dirty="0">
                  <a:solidFill>
                    <a:prstClr val="black"/>
                  </a:solidFill>
                </a:rPr>
                <a:t> </a:t>
              </a:r>
              <a:r>
                <a:rPr lang="ru-RU" sz="1400" dirty="0">
                  <a:solidFill>
                    <a:prstClr val="black"/>
                  </a:solidFill>
                </a:rPr>
                <a:t>Святого Великомученика и Победоносца Георгия.</a:t>
              </a:r>
            </a:p>
            <a:p>
              <a:pPr defTabSz="914377">
                <a:lnSpc>
                  <a:spcPct val="125000"/>
                </a:lnSpc>
              </a:pPr>
              <a:endParaRPr lang="ru-RU" sz="1400" dirty="0">
                <a:solidFill>
                  <a:prstClr val="black"/>
                </a:solidFill>
              </a:endParaRP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По юлианскому календарю эта дата отмечалась </a:t>
              </a:r>
              <a:r>
                <a:rPr lang="ru-RU" sz="1400" b="1" dirty="0">
                  <a:solidFill>
                    <a:prstClr val="black"/>
                  </a:solidFill>
                </a:rPr>
                <a:t>26 ноября</a:t>
              </a:r>
              <a:r>
                <a:rPr lang="ru-RU" sz="1400" dirty="0">
                  <a:solidFill>
                    <a:prstClr val="black"/>
                  </a:solidFill>
                </a:rPr>
                <a:t>. 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По новому стилю праздник приходился на 7 декабря 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в XVIII веке, 8 декабря в XIX веке, 9 декабря в XX веке. 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В XXI веке этой дате также соответствует 9 декабря.</a:t>
              </a:r>
            </a:p>
            <a:p>
              <a:pPr defTabSz="914377">
                <a:lnSpc>
                  <a:spcPct val="125000"/>
                </a:lnSpc>
              </a:pPr>
              <a:endParaRPr lang="ru-RU" sz="1400" dirty="0">
                <a:solidFill>
                  <a:prstClr val="black"/>
                </a:solidFill>
              </a:endParaRP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Дата праздника приурочена ко дню христианского святого, великомученика святого Георгия Победоносца.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9138" y="1165527"/>
              <a:ext cx="1585641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/>
              <a:r>
                <a:rPr lang="ru-RU" sz="1600">
                  <a:solidFill>
                    <a:prstClr val="black"/>
                  </a:solidFill>
                  <a:latin typeface="Roboto Slab"/>
                </a:rPr>
                <a:t>Правильный</a:t>
              </a:r>
              <a:r>
                <a:rPr lang="ru-RU" sz="1600" b="1">
                  <a:solidFill>
                    <a:prstClr val="black"/>
                  </a:solidFill>
                  <a:latin typeface="Roboto Slab"/>
                </a:rPr>
                <a:t> </a:t>
              </a:r>
              <a:r>
                <a:rPr lang="ru-RU" sz="1600">
                  <a:solidFill>
                    <a:prstClr val="black"/>
                  </a:solidFill>
                  <a:latin typeface="Roboto Slab"/>
                </a:rPr>
                <a:t>ответ</a:t>
              </a:r>
            </a:p>
          </p:txBody>
        </p:sp>
      </p:grpSp>
      <p:pic>
        <p:nvPicPr>
          <p:cNvPr id="12" name="Picture 2" descr="Звезда и крест ордена Св. Георгия 1-й степени">
            <a:extLst>
              <a:ext uri="{FF2B5EF4-FFF2-40B4-BE49-F238E27FC236}">
                <a16:creationId xmlns:a16="http://schemas.microsoft.com/office/drawing/2014/main" xmlns="" id="{D0B41643-C321-4E78-938D-126C218FD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700088"/>
            <a:ext cx="1478663" cy="238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1F6B6262-BC82-495E-B2FE-7A16B3DFD89C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298366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081310" y="900193"/>
            <a:ext cx="5502329" cy="898407"/>
            <a:chOff x="719138" y="1165527"/>
            <a:chExt cx="4265464" cy="898407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19138" y="1546292"/>
              <a:ext cx="4265464" cy="51764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77">
                <a:lnSpc>
                  <a:spcPct val="125000"/>
                </a:lnSpc>
              </a:pPr>
              <a:r>
                <a:rPr lang="ru-RU" sz="1400">
                  <a:solidFill>
                    <a:prstClr val="black"/>
                  </a:solidFill>
                </a:rPr>
                <a:t>Кавалера I степени ордена Святого Георгия в современной истории России </a:t>
              </a:r>
              <a:r>
                <a:rPr lang="ru-RU" sz="1400" b="1">
                  <a:solidFill>
                    <a:prstClr val="black"/>
                  </a:solidFill>
                </a:rPr>
                <a:t>пока нет</a:t>
              </a:r>
              <a:r>
                <a:rPr lang="ru-RU" sz="1400">
                  <a:solidFill>
                    <a:prstClr val="black"/>
                  </a:solidFill>
                </a:rPr>
                <a:t>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9138" y="1165527"/>
              <a:ext cx="2010166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/>
              <a:r>
                <a:rPr lang="ru-RU" sz="160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43864E19-B8A3-4471-B710-DA067EA84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700088"/>
            <a:ext cx="1816372" cy="257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81401D56-473B-45CF-8D68-75A72C85657C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258984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33424" y="1145085"/>
            <a:ext cx="5000626" cy="138499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800" dirty="0">
                <a:latin typeface="+mj-lt"/>
              </a:rPr>
              <a:t>В 1913 году высшая награда солдат и унтер-офицеров стала официально называться Георгиевский крест. </a:t>
            </a:r>
          </a:p>
          <a:p>
            <a:r>
              <a:rPr lang="ru-RU" sz="1800" dirty="0">
                <a:latin typeface="+mj-lt"/>
              </a:rPr>
              <a:t>А каково было её </a:t>
            </a:r>
            <a:r>
              <a:rPr lang="ru-RU" sz="1800" b="1" dirty="0">
                <a:latin typeface="+mj-lt"/>
              </a:rPr>
              <a:t>неофициальное название</a:t>
            </a:r>
            <a:r>
              <a:rPr lang="ru-RU" sz="1800" dirty="0">
                <a:latin typeface="+mj-lt"/>
              </a:rPr>
              <a:t>? </a:t>
            </a:r>
          </a:p>
        </p:txBody>
      </p:sp>
      <p:sp>
        <p:nvSpPr>
          <p:cNvPr id="1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xmlns="" id="{61CF77E7-C471-46F1-98F6-C88C6CCFBF98}"/>
              </a:ext>
            </a:extLst>
          </p:cNvPr>
          <p:cNvSpPr/>
          <p:nvPr/>
        </p:nvSpPr>
        <p:spPr>
          <a:xfrm>
            <a:off x="719138" y="292898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«Жорик»</a:t>
            </a:r>
          </a:p>
        </p:txBody>
      </p:sp>
      <p:sp>
        <p:nvSpPr>
          <p:cNvPr id="14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0F62898E-7FD3-4CD9-B0BD-A6B52C004BE8}"/>
              </a:ext>
            </a:extLst>
          </p:cNvPr>
          <p:cNvSpPr/>
          <p:nvPr/>
        </p:nvSpPr>
        <p:spPr>
          <a:xfrm>
            <a:off x="719932" y="375669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«Георгий»</a:t>
            </a:r>
          </a:p>
        </p:txBody>
      </p:sp>
      <p:sp>
        <p:nvSpPr>
          <p:cNvPr id="16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B43A4D01-F1E8-4743-B909-8BE90B7FDD24}"/>
              </a:ext>
            </a:extLst>
          </p:cNvPr>
          <p:cNvSpPr/>
          <p:nvPr/>
        </p:nvSpPr>
        <p:spPr>
          <a:xfrm>
            <a:off x="3641787" y="294015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«Егорий»</a:t>
            </a:r>
          </a:p>
        </p:txBody>
      </p:sp>
      <p:sp>
        <p:nvSpPr>
          <p:cNvPr id="17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90100F9F-9338-4387-AE04-7E17300D4C93}"/>
              </a:ext>
            </a:extLst>
          </p:cNvPr>
          <p:cNvSpPr/>
          <p:nvPr/>
        </p:nvSpPr>
        <p:spPr>
          <a:xfrm>
            <a:off x="3642581" y="376786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«Гоша»</a:t>
            </a:r>
          </a:p>
        </p:txBody>
      </p:sp>
      <p:pic>
        <p:nvPicPr>
          <p:cNvPr id="5122" name="Picture 2" descr="1.Георгиевский крест 3 степени.">
            <a:extLst>
              <a:ext uri="{FF2B5EF4-FFF2-40B4-BE49-F238E27FC236}">
                <a16:creationId xmlns:a16="http://schemas.microsoft.com/office/drawing/2014/main" xmlns="" id="{E970C208-5458-46BA-8D42-0BD7B5DB2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81567" y="376239"/>
            <a:ext cx="1543296" cy="281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36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94295" y="988281"/>
            <a:ext cx="5473700" cy="26720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С 1807 по 1917 год за боевые заслуги и храбрость низшим военным чинам вручался Знак отличия Военного ордена, который был причислен к ордену Святого Георгия. </a:t>
            </a:r>
          </a:p>
          <a:p>
            <a:pPr defTabSz="914377">
              <a:lnSpc>
                <a:spcPct val="125000"/>
              </a:lnSpc>
            </a:pPr>
            <a:endParaRPr lang="ru-RU" sz="1400" dirty="0">
              <a:solidFill>
                <a:prstClr val="black"/>
              </a:solidFill>
            </a:endParaRP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С 1913 года он официально назывался Георгиевский крест.</a:t>
            </a:r>
          </a:p>
          <a:p>
            <a:pPr defTabSz="914377">
              <a:lnSpc>
                <a:spcPct val="125000"/>
              </a:lnSpc>
            </a:pPr>
            <a:endParaRPr lang="ru-RU" sz="1400" dirty="0">
              <a:solidFill>
                <a:prstClr val="black"/>
              </a:solidFill>
            </a:endParaRP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Кроме своего официального названия Георгиевский крест имел и другие неофициальные наименования: Георгиевский крест 5-й степени, солдатский Георгиевский крест, солдатский Георгий, а также </a:t>
            </a:r>
            <a:r>
              <a:rPr lang="ru-RU" sz="1400" b="1" dirty="0">
                <a:solidFill>
                  <a:prstClr val="black"/>
                </a:solidFill>
              </a:rPr>
              <a:t>«Егорий»</a:t>
            </a:r>
            <a:r>
              <a:rPr lang="ru-RU" sz="14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8" name="Picture 2" descr="1.Георгиевский крест 3 степени.">
            <a:extLst>
              <a:ext uri="{FF2B5EF4-FFF2-40B4-BE49-F238E27FC236}">
                <a16:creationId xmlns:a16="http://schemas.microsoft.com/office/drawing/2014/main" xmlns="" id="{9EE3748D-BC10-46C0-9C17-344075165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138" y="700088"/>
            <a:ext cx="1543296" cy="281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279F50CC-2704-408C-8727-4DFACE5FC877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60120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081310" y="900193"/>
            <a:ext cx="5502329" cy="1437016"/>
            <a:chOff x="719138" y="1165527"/>
            <a:chExt cx="4265464" cy="143701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19138" y="1546292"/>
              <a:ext cx="4265464" cy="10562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Кроме своего официального названия Георгиевский крест имел и другие неофициальные наименования: Георгиевский крест 5-й степени, солдатский Георгиевский крест, солдатский Георгий, а также </a:t>
              </a:r>
              <a:r>
                <a:rPr lang="ru-RU" sz="1400" b="1" dirty="0">
                  <a:solidFill>
                    <a:prstClr val="black"/>
                  </a:solidFill>
                </a:rPr>
                <a:t>«Егорий»</a:t>
              </a:r>
              <a:r>
                <a:rPr lang="ru-RU" sz="1400" dirty="0">
                  <a:solidFill>
                    <a:prstClr val="black"/>
                  </a:solidFill>
                </a:rPr>
                <a:t>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9138" y="1165527"/>
              <a:ext cx="2010166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/>
              <a:r>
                <a:rPr lang="ru-RU" sz="160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pic>
        <p:nvPicPr>
          <p:cNvPr id="12" name="Picture 2" descr="1.Георгиевский крест 3 степени.">
            <a:extLst>
              <a:ext uri="{FF2B5EF4-FFF2-40B4-BE49-F238E27FC236}">
                <a16:creationId xmlns:a16="http://schemas.microsoft.com/office/drawing/2014/main" xmlns="" id="{A55E8B5F-F709-47C7-B00F-64ED388B2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138" y="700088"/>
            <a:ext cx="1543296" cy="281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F0172B56-98A3-4CCE-B8C0-9EC392894B41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23239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28564" y="1144461"/>
            <a:ext cx="5000626" cy="8309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800">
                <a:latin typeface="+mj-lt"/>
              </a:rPr>
              <a:t>Именно этот </a:t>
            </a:r>
            <a:r>
              <a:rPr lang="ru-RU" sz="1800" b="1">
                <a:latin typeface="+mj-lt"/>
              </a:rPr>
              <a:t>герой Семилетней войны </a:t>
            </a:r>
            <a:r>
              <a:rPr lang="ru-RU" sz="1800">
                <a:latin typeface="+mj-lt"/>
              </a:rPr>
              <a:t>разработал проект ордена Святого Георгия.</a:t>
            </a:r>
          </a:p>
        </p:txBody>
      </p:sp>
      <p:sp>
        <p:nvSpPr>
          <p:cNvPr id="1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xmlns="" id="{61CF77E7-C471-46F1-98F6-C88C6CCFBF98}"/>
              </a:ext>
            </a:extLst>
          </p:cNvPr>
          <p:cNvSpPr/>
          <p:nvPr/>
        </p:nvSpPr>
        <p:spPr>
          <a:xfrm>
            <a:off x="719138" y="292898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Пётр Салтыков</a:t>
            </a:r>
          </a:p>
        </p:txBody>
      </p:sp>
      <p:sp>
        <p:nvSpPr>
          <p:cNvPr id="14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0F62898E-7FD3-4CD9-B0BD-A6B52C004BE8}"/>
              </a:ext>
            </a:extLst>
          </p:cNvPr>
          <p:cNvSpPr/>
          <p:nvPr/>
        </p:nvSpPr>
        <p:spPr>
          <a:xfrm>
            <a:off x="719932" y="375669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Степан Апраксин</a:t>
            </a:r>
          </a:p>
        </p:txBody>
      </p:sp>
      <p:sp>
        <p:nvSpPr>
          <p:cNvPr id="16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B43A4D01-F1E8-4743-B909-8BE90B7FDD24}"/>
              </a:ext>
            </a:extLst>
          </p:cNvPr>
          <p:cNvSpPr/>
          <p:nvPr/>
        </p:nvSpPr>
        <p:spPr>
          <a:xfrm>
            <a:off x="3641787" y="294015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Захарий </a:t>
            </a:r>
            <a:r>
              <a:rPr lang="ru-RU" sz="1200" err="1">
                <a:solidFill>
                  <a:schemeClr val="tx1"/>
                </a:solidFill>
              </a:rPr>
              <a:t>Чернышёв</a:t>
            </a:r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90100F9F-9338-4387-AE04-7E17300D4C93}"/>
              </a:ext>
            </a:extLst>
          </p:cNvPr>
          <p:cNvSpPr/>
          <p:nvPr/>
        </p:nvSpPr>
        <p:spPr>
          <a:xfrm>
            <a:off x="3642581" y="376786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Пётр Румянцев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46AE7C68-7172-4FBA-BB60-900FC703FF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94143" y="376236"/>
            <a:ext cx="1530720" cy="219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21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94295" y="988281"/>
            <a:ext cx="5473700" cy="10562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>
                <a:solidFill>
                  <a:prstClr val="black"/>
                </a:solidFill>
              </a:rPr>
              <a:t>Проект ордена Святого Георгия был разработан русским генерал-фельдмаршалом </a:t>
            </a:r>
            <a:r>
              <a:rPr lang="ru-RU" sz="1400" b="1">
                <a:solidFill>
                  <a:prstClr val="black"/>
                </a:solidFill>
              </a:rPr>
              <a:t>Захарием Григорьевичем </a:t>
            </a:r>
            <a:r>
              <a:rPr lang="ru-RU" sz="1400" b="1" err="1">
                <a:solidFill>
                  <a:prstClr val="black"/>
                </a:solidFill>
              </a:rPr>
              <a:t>Чернышёвым</a:t>
            </a:r>
            <a:r>
              <a:rPr lang="ru-RU" sz="1400">
                <a:solidFill>
                  <a:prstClr val="black"/>
                </a:solidFill>
              </a:rPr>
              <a:t>, который прославился успешными </a:t>
            </a:r>
          </a:p>
          <a:p>
            <a:pPr defTabSz="914377">
              <a:lnSpc>
                <a:spcPct val="125000"/>
              </a:lnSpc>
            </a:pPr>
            <a:r>
              <a:rPr lang="ru-RU" sz="1400">
                <a:solidFill>
                  <a:prstClr val="black"/>
                </a:solidFill>
              </a:rPr>
              <a:t>действиями в годы Семилетней войны</a:t>
            </a:r>
            <a:r>
              <a:rPr lang="ru-RU" sz="1400" b="1">
                <a:solidFill>
                  <a:prstClr val="black"/>
                </a:solidFill>
              </a:rPr>
              <a:t>.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E6DC1AA6-12AD-42BE-AEA4-55DD577751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138" y="376238"/>
            <a:ext cx="1530720" cy="219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DE46BDB5-6FAE-4E9F-9ECE-4707A1860BB8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296064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081310" y="900193"/>
            <a:ext cx="5502329" cy="1437016"/>
            <a:chOff x="719138" y="1165527"/>
            <a:chExt cx="4265464" cy="143701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19138" y="1546292"/>
              <a:ext cx="4265464" cy="10562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Проект ордена Святого Георгия был разработан русским генерал-фельдмаршалом </a:t>
              </a:r>
              <a:r>
                <a:rPr lang="ru-RU" sz="1400" b="1" dirty="0">
                  <a:solidFill>
                    <a:prstClr val="black"/>
                  </a:solidFill>
                </a:rPr>
                <a:t>Захарием Григорьевичем </a:t>
              </a:r>
              <a:r>
                <a:rPr lang="ru-RU" sz="1400" b="1" dirty="0" err="1">
                  <a:solidFill>
                    <a:prstClr val="black"/>
                  </a:solidFill>
                </a:rPr>
                <a:t>Чернышёвым</a:t>
              </a:r>
              <a:r>
                <a:rPr lang="ru-RU" sz="1400" dirty="0">
                  <a:solidFill>
                    <a:prstClr val="black"/>
                  </a:solidFill>
                </a:rPr>
                <a:t>, который прославился успешными 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действиями в годы Семилетней войны.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9138" y="1165527"/>
              <a:ext cx="2010166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/>
              <a:r>
                <a:rPr lang="ru-RU" sz="160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3129A8F5-BA9C-4EEC-8446-30AFF60789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138" y="376238"/>
            <a:ext cx="1530720" cy="219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39852B9C-C147-43BE-AE29-C845B3580140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242006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19138" y="1087755"/>
            <a:ext cx="4960954" cy="147732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600" dirty="0">
                <a:latin typeface="+mj-lt"/>
              </a:rPr>
              <a:t>28 декабря 2017 года орден Святого Георгия</a:t>
            </a:r>
          </a:p>
          <a:p>
            <a:r>
              <a:rPr lang="ru-RU" sz="1600" dirty="0">
                <a:latin typeface="+mj-lt"/>
              </a:rPr>
              <a:t>IV степени был вручён подполковнику Денису </a:t>
            </a:r>
            <a:r>
              <a:rPr lang="ru-RU" sz="1600" dirty="0" err="1">
                <a:latin typeface="+mj-lt"/>
              </a:rPr>
              <a:t>Клетёнкину</a:t>
            </a:r>
            <a:r>
              <a:rPr lang="ru-RU" sz="1600" dirty="0">
                <a:latin typeface="+mj-lt"/>
              </a:rPr>
              <a:t> и генерал-лейтенанту Александру Лапину за честь и мужество, проявленные </a:t>
            </a:r>
          </a:p>
          <a:p>
            <a:r>
              <a:rPr lang="ru-RU" sz="1600" dirty="0">
                <a:latin typeface="+mj-lt"/>
              </a:rPr>
              <a:t>в боевых действиях на территории </a:t>
            </a:r>
            <a:r>
              <a:rPr lang="ru-RU" sz="1600" b="1" dirty="0">
                <a:latin typeface="+mj-lt"/>
              </a:rPr>
              <a:t>другого государства</a:t>
            </a:r>
            <a:r>
              <a:rPr lang="ru-RU" sz="1600" dirty="0">
                <a:latin typeface="+mj-lt"/>
              </a:rPr>
              <a:t>. А какого именно?</a:t>
            </a:r>
          </a:p>
        </p:txBody>
      </p:sp>
      <p:sp>
        <p:nvSpPr>
          <p:cNvPr id="1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xmlns="" id="{61CF77E7-C471-46F1-98F6-C88C6CCFBF98}"/>
              </a:ext>
            </a:extLst>
          </p:cNvPr>
          <p:cNvSpPr/>
          <p:nvPr/>
        </p:nvSpPr>
        <p:spPr>
          <a:xfrm>
            <a:off x="719138" y="292898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Мозамбик</a:t>
            </a:r>
          </a:p>
        </p:txBody>
      </p:sp>
      <p:sp>
        <p:nvSpPr>
          <p:cNvPr id="14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0F62898E-7FD3-4CD9-B0BD-A6B52C004BE8}"/>
              </a:ext>
            </a:extLst>
          </p:cNvPr>
          <p:cNvSpPr/>
          <p:nvPr/>
        </p:nvSpPr>
        <p:spPr>
          <a:xfrm>
            <a:off x="719932" y="375669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Северная Корея</a:t>
            </a:r>
          </a:p>
        </p:txBody>
      </p:sp>
      <p:sp>
        <p:nvSpPr>
          <p:cNvPr id="16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xmlns="" id="{B43A4D01-F1E8-4743-B909-8BE90B7FDD24}"/>
              </a:ext>
            </a:extLst>
          </p:cNvPr>
          <p:cNvSpPr/>
          <p:nvPr/>
        </p:nvSpPr>
        <p:spPr>
          <a:xfrm>
            <a:off x="3641787" y="294015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Южная Осетия</a:t>
            </a:r>
          </a:p>
        </p:txBody>
      </p:sp>
      <p:sp>
        <p:nvSpPr>
          <p:cNvPr id="17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90100F9F-9338-4387-AE04-7E17300D4C93}"/>
              </a:ext>
            </a:extLst>
          </p:cNvPr>
          <p:cNvSpPr/>
          <p:nvPr/>
        </p:nvSpPr>
        <p:spPr>
          <a:xfrm>
            <a:off x="3642581" y="376786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Сирия</a:t>
            </a:r>
          </a:p>
        </p:txBody>
      </p:sp>
      <p:pic>
        <p:nvPicPr>
          <p:cNvPr id="1030" name="Picture 6" descr="Картинки по запросу Алекса́ндр Па́влович Ла́пин">
            <a:extLst>
              <a:ext uri="{FF2B5EF4-FFF2-40B4-BE49-F238E27FC236}">
                <a16:creationId xmlns:a16="http://schemas.microsoft.com/office/drawing/2014/main" xmlns="" id="{FC2F3943-7FB7-42D1-A834-0F55400A35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3168" y="2312865"/>
            <a:ext cx="1241695" cy="213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DB1D678-FE19-482A-AFC4-5AD9C9632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7800" y="913708"/>
            <a:ext cx="910011" cy="201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58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94295" y="988281"/>
            <a:ext cx="5473700" cy="1864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28 декабря 2017 года орден Святого Георгия IV степени был вручён подполковнику Денису </a:t>
            </a:r>
            <a:r>
              <a:rPr lang="ru-RU" sz="1400" dirty="0" err="1">
                <a:solidFill>
                  <a:prstClr val="black"/>
                </a:solidFill>
              </a:rPr>
              <a:t>Клетёнкину</a:t>
            </a:r>
            <a:r>
              <a:rPr lang="ru-RU" sz="1400" dirty="0">
                <a:solidFill>
                  <a:prstClr val="black"/>
                </a:solidFill>
              </a:rPr>
              <a:t> и генерал-лейтенанту Александру Лапину за честь и мужество, проявленные в боевых действиях на территории </a:t>
            </a:r>
            <a:r>
              <a:rPr lang="ru-RU" sz="1400" b="1" dirty="0">
                <a:solidFill>
                  <a:prstClr val="black"/>
                </a:solidFill>
              </a:rPr>
              <a:t>Сирии</a:t>
            </a:r>
            <a:r>
              <a:rPr lang="ru-RU" sz="1400" dirty="0">
                <a:solidFill>
                  <a:prstClr val="black"/>
                </a:solidFill>
              </a:rPr>
              <a:t>.</a:t>
            </a:r>
          </a:p>
          <a:p>
            <a:pPr defTabSz="914377">
              <a:lnSpc>
                <a:spcPct val="125000"/>
              </a:lnSpc>
            </a:pPr>
            <a:endParaRPr lang="ru-RU" sz="1400" dirty="0">
              <a:solidFill>
                <a:prstClr val="black"/>
              </a:solidFill>
            </a:endParaRP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Президент Российской Федерации Владимир Путин лично награждал военнослужащих, отметив их мужество и силу.</a:t>
            </a:r>
          </a:p>
        </p:txBody>
      </p:sp>
      <p:pic>
        <p:nvPicPr>
          <p:cNvPr id="8" name="Picture 6" descr="Картинки по запросу Алекса́ндр Па́влович Ла́пин">
            <a:extLst>
              <a:ext uri="{FF2B5EF4-FFF2-40B4-BE49-F238E27FC236}">
                <a16:creationId xmlns:a16="http://schemas.microsoft.com/office/drawing/2014/main" xmlns="" id="{E19E34C0-43ED-4516-AA58-FA6728804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6341" y="1773093"/>
            <a:ext cx="1241695" cy="213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D7051636-BD11-4B0C-90D7-67779E6B8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0400" y="735013"/>
            <a:ext cx="910011" cy="201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A1C35F39-75C5-430F-A06D-D7E09D9DC857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260059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081310" y="900193"/>
            <a:ext cx="5502329" cy="2244930"/>
            <a:chOff x="719138" y="1165527"/>
            <a:chExt cx="4265464" cy="2244930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19138" y="1546292"/>
              <a:ext cx="4265464" cy="186416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28 декабря 2017 года орден Святого Георгия IV степени был вручён подполковнику Денису </a:t>
              </a:r>
              <a:r>
                <a:rPr lang="ru-RU" sz="1400" dirty="0" err="1">
                  <a:solidFill>
                    <a:prstClr val="black"/>
                  </a:solidFill>
                </a:rPr>
                <a:t>Клетёнкину</a:t>
              </a:r>
              <a:r>
                <a:rPr lang="ru-RU" sz="1400" dirty="0">
                  <a:solidFill>
                    <a:prstClr val="black"/>
                  </a:solidFill>
                </a:rPr>
                <a:t> и генерал-лейтенанту Александру Лапину за честь и мужество, проявленные в боевых действиях на территории </a:t>
              </a:r>
              <a:r>
                <a:rPr lang="ru-RU" sz="1400" b="1" dirty="0">
                  <a:solidFill>
                    <a:prstClr val="black"/>
                  </a:solidFill>
                </a:rPr>
                <a:t>Сирии</a:t>
              </a:r>
              <a:r>
                <a:rPr lang="ru-RU" sz="1400" dirty="0">
                  <a:solidFill>
                    <a:prstClr val="black"/>
                  </a:solidFill>
                </a:rPr>
                <a:t>.</a:t>
              </a:r>
            </a:p>
            <a:p>
              <a:pPr defTabSz="914377">
                <a:lnSpc>
                  <a:spcPct val="125000"/>
                </a:lnSpc>
              </a:pPr>
              <a:endParaRPr lang="ru-RU" sz="1400" dirty="0">
                <a:solidFill>
                  <a:prstClr val="black"/>
                </a:solidFill>
              </a:endParaRP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Президент Российской Федерации Владимир Путин лично награждал военнослужащих, отметив их мужество и силу.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9138" y="1165527"/>
              <a:ext cx="2010166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/>
              <a:r>
                <a:rPr lang="ru-RU" sz="160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pic>
        <p:nvPicPr>
          <p:cNvPr id="12" name="Picture 6" descr="Картинки по запросу Алекса́ндр Па́влович Ла́пин">
            <a:extLst>
              <a:ext uri="{FF2B5EF4-FFF2-40B4-BE49-F238E27FC236}">
                <a16:creationId xmlns:a16="http://schemas.microsoft.com/office/drawing/2014/main" xmlns="" id="{8C0A18B7-03DF-48CF-9E04-03002C68D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6341" y="1773093"/>
            <a:ext cx="1241695" cy="213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C33CBF9C-DC5E-4E1F-ABBC-18A7829E5E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0400" y="735013"/>
            <a:ext cx="910011" cy="201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C0526498-6792-493E-BDD9-F8C8DAAC8AB9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155640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53573" y="1132638"/>
            <a:ext cx="4980477" cy="8309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800" b="1">
                <a:latin typeface="+mj-lt"/>
              </a:rPr>
              <a:t>Когда</a:t>
            </a:r>
            <a:r>
              <a:rPr lang="ru-RU" sz="1800">
                <a:latin typeface="+mj-lt"/>
              </a:rPr>
              <a:t> в Российской империи в последний раз отмечался праздник Георгиевских кавалеров? </a:t>
            </a:r>
          </a:p>
        </p:txBody>
      </p:sp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719138" y="292898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26 ноября 1914 года </a:t>
            </a:r>
          </a:p>
        </p:txBody>
      </p:sp>
      <p:sp>
        <p:nvSpPr>
          <p:cNvPr id="11" name="Скругленный прямоугольник 10">
            <a:hlinkClick r:id="rId3" action="ppaction://hlinksldjump"/>
          </p:cNvPr>
          <p:cNvSpPr/>
          <p:nvPr/>
        </p:nvSpPr>
        <p:spPr>
          <a:xfrm>
            <a:off x="719932" y="375669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26 ноября 1916 года </a:t>
            </a:r>
          </a:p>
        </p:txBody>
      </p:sp>
      <p:sp>
        <p:nvSpPr>
          <p:cNvPr id="14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xmlns="" id="{B3329568-C76C-4B41-B7CF-972A745ED744}"/>
              </a:ext>
            </a:extLst>
          </p:cNvPr>
          <p:cNvSpPr/>
          <p:nvPr/>
        </p:nvSpPr>
        <p:spPr>
          <a:xfrm>
            <a:off x="3641787" y="294015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26 ноября 1915 года </a:t>
            </a:r>
          </a:p>
        </p:txBody>
      </p:sp>
      <p:sp>
        <p:nvSpPr>
          <p:cNvPr id="16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79D290DC-A5A7-4879-A9ED-7F4D4D0DBFCF}"/>
              </a:ext>
            </a:extLst>
          </p:cNvPr>
          <p:cNvSpPr/>
          <p:nvPr/>
        </p:nvSpPr>
        <p:spPr>
          <a:xfrm>
            <a:off x="3642581" y="376786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26 ноября 1917 года </a:t>
            </a:r>
          </a:p>
        </p:txBody>
      </p:sp>
      <p:pic>
        <p:nvPicPr>
          <p:cNvPr id="3076" name="Picture 4" descr="Картинки по запросу георгиевский кавалер">
            <a:extLst>
              <a:ext uri="{FF2B5EF4-FFF2-40B4-BE49-F238E27FC236}">
                <a16:creationId xmlns:a16="http://schemas.microsoft.com/office/drawing/2014/main" xmlns="" id="{F6CE3CE1-E46A-4194-92C3-D9E8207B4B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31999" y="728561"/>
            <a:ext cx="1692863" cy="246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48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19138" y="1145085"/>
            <a:ext cx="5361449" cy="138499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800" dirty="0">
                <a:latin typeface="+mj-lt"/>
              </a:rPr>
              <a:t>В память этого </a:t>
            </a:r>
            <a:r>
              <a:rPr lang="ru-RU" sz="1800" b="1" dirty="0">
                <a:latin typeface="+mj-lt"/>
              </a:rPr>
              <a:t>подполковника </a:t>
            </a:r>
            <a:r>
              <a:rPr lang="ru-RU" sz="1800" dirty="0">
                <a:latin typeface="+mj-lt"/>
              </a:rPr>
              <a:t>спецназа ВДВ, кавалера ордена Святого Георгия</a:t>
            </a:r>
          </a:p>
          <a:p>
            <a:r>
              <a:rPr lang="en-US" sz="1800" dirty="0">
                <a:latin typeface="+mj-lt"/>
              </a:rPr>
              <a:t>IV </a:t>
            </a:r>
            <a:r>
              <a:rPr lang="ru-RU" sz="1800" dirty="0">
                <a:latin typeface="+mj-lt"/>
              </a:rPr>
              <a:t>степени, Героя РФ в разных городах России проводятся турниры по рукопашному бою </a:t>
            </a:r>
          </a:p>
          <a:p>
            <a:r>
              <a:rPr lang="ru-RU" sz="1800" dirty="0">
                <a:latin typeface="+mj-lt"/>
              </a:rPr>
              <a:t>и смешанным единоборствам.</a:t>
            </a:r>
          </a:p>
        </p:txBody>
      </p:sp>
      <p:sp>
        <p:nvSpPr>
          <p:cNvPr id="1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xmlns="" id="{61CF77E7-C471-46F1-98F6-C88C6CCFBF98}"/>
              </a:ext>
            </a:extLst>
          </p:cNvPr>
          <p:cNvSpPr/>
          <p:nvPr/>
        </p:nvSpPr>
        <p:spPr>
          <a:xfrm>
            <a:off x="719138" y="292898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Анатолий Лебедь</a:t>
            </a:r>
          </a:p>
        </p:txBody>
      </p:sp>
      <p:sp>
        <p:nvSpPr>
          <p:cNvPr id="14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0F62898E-7FD3-4CD9-B0BD-A6B52C004BE8}"/>
              </a:ext>
            </a:extLst>
          </p:cNvPr>
          <p:cNvSpPr/>
          <p:nvPr/>
        </p:nvSpPr>
        <p:spPr>
          <a:xfrm>
            <a:off x="719932" y="375669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Александр Зелин</a:t>
            </a:r>
          </a:p>
        </p:txBody>
      </p:sp>
      <p:sp>
        <p:nvSpPr>
          <p:cNvPr id="16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B43A4D01-F1E8-4743-B909-8BE90B7FDD24}"/>
              </a:ext>
            </a:extLst>
          </p:cNvPr>
          <p:cNvSpPr/>
          <p:nvPr/>
        </p:nvSpPr>
        <p:spPr>
          <a:xfrm>
            <a:off x="3641787" y="294015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Владимир Болдырев</a:t>
            </a:r>
          </a:p>
        </p:txBody>
      </p:sp>
      <p:sp>
        <p:nvSpPr>
          <p:cNvPr id="17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90100F9F-9338-4387-AE04-7E17300D4C93}"/>
              </a:ext>
            </a:extLst>
          </p:cNvPr>
          <p:cNvSpPr/>
          <p:nvPr/>
        </p:nvSpPr>
        <p:spPr>
          <a:xfrm>
            <a:off x="3642581" y="376786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Юрий </a:t>
            </a:r>
            <a:r>
              <a:rPr lang="ru-RU" sz="1200" err="1">
                <a:solidFill>
                  <a:schemeClr val="tx1"/>
                </a:solidFill>
              </a:rPr>
              <a:t>Яровицкий</a:t>
            </a:r>
            <a:endParaRPr lang="ru-RU" sz="1200">
              <a:solidFill>
                <a:schemeClr val="tx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9996EA38-F42B-4D28-B18B-D4665CD2F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000" y="711923"/>
            <a:ext cx="1753714" cy="256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20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94295" y="988281"/>
            <a:ext cx="5473700" cy="26720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В 2005 году за мужество и героизм, проявленные при исполнении воинского долга в Северо-Кавказском регионе, капитану </a:t>
            </a:r>
            <a:r>
              <a:rPr lang="ru-RU" sz="1400" b="1" dirty="0">
                <a:solidFill>
                  <a:prstClr val="black"/>
                </a:solidFill>
              </a:rPr>
              <a:t>Лебедю Анатолию Вячеславовичу </a:t>
            </a:r>
            <a:r>
              <a:rPr lang="ru-RU" sz="1400" dirty="0">
                <a:solidFill>
                  <a:prstClr val="black"/>
                </a:solidFill>
              </a:rPr>
              <a:t>было присвоено звание Героя Российской Федерации, а </a:t>
            </a: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в 2008 году за успешное проведение операции в зоне конфликта в Южной Осетии он удостоился стать</a:t>
            </a: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кавалером ордена Святого Георгия IV степени.</a:t>
            </a:r>
          </a:p>
          <a:p>
            <a:pPr defTabSz="914377">
              <a:lnSpc>
                <a:spcPct val="125000"/>
              </a:lnSpc>
            </a:pPr>
            <a:endParaRPr lang="ru-RU" sz="1400" dirty="0">
              <a:solidFill>
                <a:prstClr val="black"/>
              </a:solidFill>
            </a:endParaRP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В его честь в разных городах России проводятся турниры</a:t>
            </a: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по рукопашному бою и смешанным единоборствам.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1596AC78-4EBD-4771-8CCC-7AD52B07B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700088"/>
            <a:ext cx="1753714" cy="256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28841A08-8856-49CE-9651-CC3A0BD6188C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86556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081310" y="900193"/>
            <a:ext cx="5502329" cy="3052843"/>
            <a:chOff x="719138" y="1165527"/>
            <a:chExt cx="4265464" cy="3052843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19138" y="1546292"/>
              <a:ext cx="4265464" cy="267207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В 2005 году за мужество и героизм, проявленные при исполнении воинского долга в Северо-Кавказском регионе, капитану </a:t>
              </a:r>
              <a:r>
                <a:rPr lang="ru-RU" sz="1400" b="1" dirty="0">
                  <a:solidFill>
                    <a:prstClr val="black"/>
                  </a:solidFill>
                </a:rPr>
                <a:t>Лебедю Анатолию Вячеславовичу </a:t>
              </a:r>
              <a:r>
                <a:rPr lang="ru-RU" sz="1400" dirty="0">
                  <a:solidFill>
                    <a:prstClr val="black"/>
                  </a:solidFill>
                </a:rPr>
                <a:t>было присвоено звание Героя Российской Федерации, а 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в 2008 году за успешное проведение операции в зоне конфликта в Южной Осетии он удостоился стать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кавалером ордена Святого Георгия IV степени.</a:t>
              </a:r>
            </a:p>
            <a:p>
              <a:pPr defTabSz="914377">
                <a:lnSpc>
                  <a:spcPct val="125000"/>
                </a:lnSpc>
              </a:pPr>
              <a:endParaRPr lang="ru-RU" sz="1400" dirty="0">
                <a:solidFill>
                  <a:prstClr val="black"/>
                </a:solidFill>
              </a:endParaRP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В его честь в разных городах России проводятся турниры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по рукопашному бою и смешанным единоборствам.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9138" y="1165527"/>
              <a:ext cx="2010166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/>
              <a:r>
                <a:rPr lang="ru-RU" sz="160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7CEA936E-6420-4001-8514-89902E0C5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700088"/>
            <a:ext cx="1753714" cy="256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46F158AC-A49A-4AAE-A757-E5C3441A6993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57957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33424" y="1140329"/>
            <a:ext cx="5000626" cy="166199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800" dirty="0">
                <a:latin typeface="+mj-lt"/>
              </a:rPr>
              <a:t>8 ноября 1943 года в СССР был учреждён военный орден I, II и III степени, который по своему статуту и цвету ленты почти полностью повторял Георгиевский крест и вручался только за личные заслуги.</a:t>
            </a:r>
          </a:p>
          <a:p>
            <a:r>
              <a:rPr lang="ru-RU" sz="1800" dirty="0">
                <a:latin typeface="+mj-lt"/>
              </a:rPr>
              <a:t>Назовите этот </a:t>
            </a:r>
            <a:r>
              <a:rPr lang="ru-RU" sz="1800" b="1" dirty="0">
                <a:latin typeface="+mj-lt"/>
              </a:rPr>
              <a:t>орден</a:t>
            </a:r>
            <a:r>
              <a:rPr lang="ru-RU" sz="1800" dirty="0">
                <a:latin typeface="+mj-lt"/>
              </a:rPr>
              <a:t>.</a:t>
            </a:r>
          </a:p>
        </p:txBody>
      </p:sp>
      <p:sp>
        <p:nvSpPr>
          <p:cNvPr id="1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xmlns="" id="{61CF77E7-C471-46F1-98F6-C88C6CCFBF98}"/>
              </a:ext>
            </a:extLst>
          </p:cNvPr>
          <p:cNvSpPr/>
          <p:nvPr/>
        </p:nvSpPr>
        <p:spPr>
          <a:xfrm>
            <a:off x="719138" y="292898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Орден Красного Знамени</a:t>
            </a:r>
          </a:p>
        </p:txBody>
      </p:sp>
      <p:sp>
        <p:nvSpPr>
          <p:cNvPr id="14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0F62898E-7FD3-4CD9-B0BD-A6B52C004BE8}"/>
              </a:ext>
            </a:extLst>
          </p:cNvPr>
          <p:cNvSpPr/>
          <p:nvPr/>
        </p:nvSpPr>
        <p:spPr>
          <a:xfrm>
            <a:off x="719932" y="375669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Орден Славы</a:t>
            </a:r>
          </a:p>
        </p:txBody>
      </p:sp>
      <p:sp>
        <p:nvSpPr>
          <p:cNvPr id="16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xmlns="" id="{B43A4D01-F1E8-4743-B909-8BE90B7FDD24}"/>
              </a:ext>
            </a:extLst>
          </p:cNvPr>
          <p:cNvSpPr/>
          <p:nvPr/>
        </p:nvSpPr>
        <p:spPr>
          <a:xfrm>
            <a:off x="3641787" y="294015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Орден Суворова</a:t>
            </a:r>
          </a:p>
        </p:txBody>
      </p:sp>
      <p:sp>
        <p:nvSpPr>
          <p:cNvPr id="17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90100F9F-9338-4387-AE04-7E17300D4C93}"/>
              </a:ext>
            </a:extLst>
          </p:cNvPr>
          <p:cNvSpPr/>
          <p:nvPr/>
        </p:nvSpPr>
        <p:spPr>
          <a:xfrm>
            <a:off x="3642581" y="376786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Орден Отечественной войны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5183329D-BAA1-4EC4-BFBF-6909667F8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000" y="875008"/>
            <a:ext cx="1575604" cy="320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F15B7DCC-536E-49EB-9C76-878C3C62777D}"/>
              </a:ext>
            </a:extLst>
          </p:cNvPr>
          <p:cNvSpPr/>
          <p:nvPr/>
        </p:nvSpPr>
        <p:spPr>
          <a:xfrm>
            <a:off x="7154945" y="3047198"/>
            <a:ext cx="691338" cy="720664"/>
          </a:xfrm>
          <a:prstGeom prst="ellipse">
            <a:avLst/>
          </a:prstGeom>
          <a:solidFill>
            <a:srgbClr val="0071C1"/>
          </a:solidFill>
          <a:ln>
            <a:solidFill>
              <a:srgbClr val="007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99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94295" y="988281"/>
            <a:ext cx="5473700" cy="26720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8 ноября 1943 года в СССР был учреждён </a:t>
            </a:r>
            <a:r>
              <a:rPr lang="ru-RU" sz="1400" b="1" dirty="0">
                <a:solidFill>
                  <a:prstClr val="black"/>
                </a:solidFill>
              </a:rPr>
              <a:t>орден Славы </a:t>
            </a: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I, II и III степени, который по своему статуту и цвету ленты почти полностью повторял Георгиевский крест.</a:t>
            </a:r>
          </a:p>
          <a:p>
            <a:pPr defTabSz="914377">
              <a:lnSpc>
                <a:spcPct val="125000"/>
              </a:lnSpc>
            </a:pPr>
            <a:endParaRPr lang="ru-RU" sz="1400" dirty="0">
              <a:solidFill>
                <a:prstClr val="black"/>
              </a:solidFill>
            </a:endParaRP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Им награждались военнослужащие рядового состава, сержанты и старшины Красной Армии, а в авиации – </a:t>
            </a: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и лица, имеющие звание младшего лейтенанта. </a:t>
            </a:r>
          </a:p>
          <a:p>
            <a:pPr defTabSz="914377">
              <a:lnSpc>
                <a:spcPct val="125000"/>
              </a:lnSpc>
            </a:pPr>
            <a:endParaRPr lang="ru-RU" sz="1400" dirty="0">
              <a:solidFill>
                <a:prstClr val="black"/>
              </a:solidFill>
            </a:endParaRP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Вручался только за личные заслуги, воинские части </a:t>
            </a: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и соединения им не награждались.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D41EE17C-F2D3-4FBF-8398-6412D38F2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96" y="723015"/>
            <a:ext cx="1575604" cy="320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1AA5642C-B3A4-4E16-953E-CA88A269D9DA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73176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081310" y="900193"/>
            <a:ext cx="5502329" cy="3052843"/>
            <a:chOff x="719138" y="1165527"/>
            <a:chExt cx="4265464" cy="3052843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19138" y="1546292"/>
              <a:ext cx="4265464" cy="267207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8 ноября 1943 года в СССР был учреждён </a:t>
              </a:r>
              <a:r>
                <a:rPr lang="ru-RU" sz="1400" b="1" dirty="0">
                  <a:solidFill>
                    <a:prstClr val="black"/>
                  </a:solidFill>
                </a:rPr>
                <a:t>орден Славы 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I, II и III степени, который по своему статуту и цвету ленты почти полностью повторял Георгиевский крест.</a:t>
              </a:r>
            </a:p>
            <a:p>
              <a:pPr defTabSz="914377">
                <a:lnSpc>
                  <a:spcPct val="125000"/>
                </a:lnSpc>
              </a:pPr>
              <a:endParaRPr lang="ru-RU" sz="1400" dirty="0">
                <a:solidFill>
                  <a:prstClr val="black"/>
                </a:solidFill>
              </a:endParaRP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Им награждались военнослужащие рядового состава, сержанты и старшины Красной Армии, а в авиации – 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и лица, имеющие звание младшего лейтенанта. </a:t>
              </a:r>
            </a:p>
            <a:p>
              <a:pPr defTabSz="914377">
                <a:lnSpc>
                  <a:spcPct val="125000"/>
                </a:lnSpc>
              </a:pPr>
              <a:endParaRPr lang="ru-RU" sz="1400" dirty="0">
                <a:solidFill>
                  <a:prstClr val="black"/>
                </a:solidFill>
              </a:endParaRP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Вручался только за личные заслуги, воинские части 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и соединения им не награждались.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9138" y="1165527"/>
              <a:ext cx="2010166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/>
              <a:r>
                <a:rPr lang="ru-RU" sz="160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E0986453-7C29-4BAD-953F-74F32361B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96" y="700088"/>
            <a:ext cx="1575604" cy="320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3544A44B-5E0D-48D0-8531-BEA768F3D405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238507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19138" y="1134983"/>
            <a:ext cx="5000626" cy="138499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800" dirty="0">
                <a:latin typeface="+mj-lt"/>
              </a:rPr>
              <a:t>Этот знаменитый русский и советский </a:t>
            </a:r>
            <a:r>
              <a:rPr lang="ru-RU" sz="1800" b="1" dirty="0">
                <a:latin typeface="+mj-lt"/>
              </a:rPr>
              <a:t>конструктор </a:t>
            </a:r>
            <a:r>
              <a:rPr lang="ru-RU" sz="1800" dirty="0">
                <a:latin typeface="+mj-lt"/>
              </a:rPr>
              <a:t>стрелкового оружия, дважды </a:t>
            </a:r>
          </a:p>
          <a:p>
            <a:r>
              <a:rPr lang="ru-RU" sz="1800" dirty="0">
                <a:latin typeface="+mj-lt"/>
              </a:rPr>
              <a:t>Герой Социалистического Труда одновременно являлся и Героем Российской Федерации. </a:t>
            </a:r>
          </a:p>
        </p:txBody>
      </p:sp>
      <p:sp>
        <p:nvSpPr>
          <p:cNvPr id="1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xmlns="" id="{61CF77E7-C471-46F1-98F6-C88C6CCFBF98}"/>
              </a:ext>
            </a:extLst>
          </p:cNvPr>
          <p:cNvSpPr/>
          <p:nvPr/>
        </p:nvSpPr>
        <p:spPr>
          <a:xfrm>
            <a:off x="719138" y="292898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Павел Сухой</a:t>
            </a:r>
          </a:p>
        </p:txBody>
      </p:sp>
      <p:sp>
        <p:nvSpPr>
          <p:cNvPr id="14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0F62898E-7FD3-4CD9-B0BD-A6B52C004BE8}"/>
              </a:ext>
            </a:extLst>
          </p:cNvPr>
          <p:cNvSpPr/>
          <p:nvPr/>
        </p:nvSpPr>
        <p:spPr>
          <a:xfrm>
            <a:off x="719932" y="375669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Андрей Туполев</a:t>
            </a:r>
          </a:p>
        </p:txBody>
      </p:sp>
      <p:sp>
        <p:nvSpPr>
          <p:cNvPr id="16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B43A4D01-F1E8-4743-B909-8BE90B7FDD24}"/>
              </a:ext>
            </a:extLst>
          </p:cNvPr>
          <p:cNvSpPr/>
          <p:nvPr/>
        </p:nvSpPr>
        <p:spPr>
          <a:xfrm>
            <a:off x="3641787" y="294015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Михаил Калашников</a:t>
            </a:r>
          </a:p>
        </p:txBody>
      </p:sp>
      <p:sp>
        <p:nvSpPr>
          <p:cNvPr id="17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90100F9F-9338-4387-AE04-7E17300D4C93}"/>
              </a:ext>
            </a:extLst>
          </p:cNvPr>
          <p:cNvSpPr/>
          <p:nvPr/>
        </p:nvSpPr>
        <p:spPr>
          <a:xfrm>
            <a:off x="3642581" y="376786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Николай Макаров</a:t>
            </a:r>
          </a:p>
        </p:txBody>
      </p:sp>
      <p:pic>
        <p:nvPicPr>
          <p:cNvPr id="8194" name="Picture 2" descr="Михаил Тимофеевич Калашников">
            <a:extLst>
              <a:ext uri="{FF2B5EF4-FFF2-40B4-BE49-F238E27FC236}">
                <a16:creationId xmlns:a16="http://schemas.microsoft.com/office/drawing/2014/main" xmlns="" id="{A449A53E-098D-427C-B1EE-EC863B323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544" y="707262"/>
            <a:ext cx="1650557" cy="232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94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94295" y="988281"/>
            <a:ext cx="5473700" cy="7869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Знаменитый конструктор-оружейник </a:t>
            </a:r>
            <a:r>
              <a:rPr lang="ru-RU" sz="1400" b="1" dirty="0">
                <a:solidFill>
                  <a:prstClr val="black"/>
                </a:solidFill>
              </a:rPr>
              <a:t>Михаил Тимофеевич Калашников </a:t>
            </a:r>
            <a:r>
              <a:rPr lang="ru-RU" sz="1400" dirty="0">
                <a:solidFill>
                  <a:prstClr val="black"/>
                </a:solidFill>
              </a:rPr>
              <a:t>являлся одновременно Героем Российской Федерации и дважды Героем Социалистического Труда.</a:t>
            </a:r>
          </a:p>
        </p:txBody>
      </p:sp>
      <p:pic>
        <p:nvPicPr>
          <p:cNvPr id="8" name="Picture 2" descr="Михаил Тимофеевич Калашников">
            <a:extLst>
              <a:ext uri="{FF2B5EF4-FFF2-40B4-BE49-F238E27FC236}">
                <a16:creationId xmlns:a16="http://schemas.microsoft.com/office/drawing/2014/main" xmlns="" id="{9973E858-E857-4F91-8B4A-B76632170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700088"/>
            <a:ext cx="1650557" cy="232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1CB14DB9-68FF-4BE5-9A43-A596FEC19225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05217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081310" y="900193"/>
            <a:ext cx="5502329" cy="1167712"/>
            <a:chOff x="719138" y="1165527"/>
            <a:chExt cx="4265464" cy="1167712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19138" y="1546292"/>
              <a:ext cx="4265464" cy="78694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Знаменитый конструктор-оружейник </a:t>
              </a:r>
              <a:r>
                <a:rPr lang="ru-RU" sz="1400" b="1" dirty="0">
                  <a:solidFill>
                    <a:prstClr val="black"/>
                  </a:solidFill>
                </a:rPr>
                <a:t>Михаил Тимофеевич Калашников </a:t>
              </a:r>
              <a:r>
                <a:rPr lang="ru-RU" sz="1400" dirty="0">
                  <a:solidFill>
                    <a:prstClr val="black"/>
                  </a:solidFill>
                </a:rPr>
                <a:t>являлся одновременно Героем Российской Федерации и дважды Героем Социалистического Труда.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9138" y="1165527"/>
              <a:ext cx="2010166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/>
              <a:r>
                <a:rPr lang="ru-RU" sz="160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pic>
        <p:nvPicPr>
          <p:cNvPr id="12" name="Picture 2" descr="Михаил Тимофеевич Калашников">
            <a:extLst>
              <a:ext uri="{FF2B5EF4-FFF2-40B4-BE49-F238E27FC236}">
                <a16:creationId xmlns:a16="http://schemas.microsoft.com/office/drawing/2014/main" xmlns="" id="{C8C3A771-F278-47B2-B72A-68D14FDA2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700088"/>
            <a:ext cx="1650557" cy="232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45330EE9-473D-423D-A7CA-D244B8160D08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19604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19138" y="1132450"/>
            <a:ext cx="5248029" cy="110799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800" dirty="0">
                <a:latin typeface="+mj-lt"/>
              </a:rPr>
              <a:t>Назовите </a:t>
            </a:r>
            <a:r>
              <a:rPr lang="ru-RU" sz="1800" b="1" dirty="0">
                <a:latin typeface="+mj-lt"/>
              </a:rPr>
              <a:t>лётчиков-космонавтов </a:t>
            </a:r>
            <a:r>
              <a:rPr lang="ru-RU" sz="1800" dirty="0">
                <a:latin typeface="+mj-lt"/>
              </a:rPr>
              <a:t>СССР </a:t>
            </a:r>
          </a:p>
          <a:p>
            <a:r>
              <a:rPr lang="ru-RU" sz="1800" dirty="0">
                <a:latin typeface="+mj-lt"/>
              </a:rPr>
              <a:t>и России, которые одновременно являются </a:t>
            </a:r>
          </a:p>
          <a:p>
            <a:r>
              <a:rPr lang="ru-RU" sz="1800" dirty="0">
                <a:latin typeface="+mj-lt"/>
              </a:rPr>
              <a:t>и Героями Советского Союза, и Героями Российской Федерации.</a:t>
            </a:r>
          </a:p>
        </p:txBody>
      </p:sp>
      <p:sp>
        <p:nvSpPr>
          <p:cNvPr id="1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xmlns="" id="{61CF77E7-C471-46F1-98F6-C88C6CCFBF98}"/>
              </a:ext>
            </a:extLst>
          </p:cNvPr>
          <p:cNvSpPr/>
          <p:nvPr/>
        </p:nvSpPr>
        <p:spPr>
          <a:xfrm>
            <a:off x="719138" y="292898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Герман Титов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и Георгий Гречко</a:t>
            </a:r>
          </a:p>
        </p:txBody>
      </p:sp>
      <p:sp>
        <p:nvSpPr>
          <p:cNvPr id="14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0F62898E-7FD3-4CD9-B0BD-A6B52C004BE8}"/>
              </a:ext>
            </a:extLst>
          </p:cNvPr>
          <p:cNvSpPr/>
          <p:nvPr/>
        </p:nvSpPr>
        <p:spPr>
          <a:xfrm>
            <a:off x="719932" y="375669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Алексей Леонов </a:t>
            </a:r>
          </a:p>
          <a:p>
            <a:pPr algn="ctr"/>
            <a:r>
              <a:rPr lang="ru-RU" sz="1200">
                <a:solidFill>
                  <a:schemeClr val="tx1"/>
                </a:solidFill>
              </a:rPr>
              <a:t>и Светлана Савицкая</a:t>
            </a:r>
          </a:p>
        </p:txBody>
      </p:sp>
      <p:sp>
        <p:nvSpPr>
          <p:cNvPr id="16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xmlns="" id="{B43A4D01-F1E8-4743-B909-8BE90B7FDD24}"/>
              </a:ext>
            </a:extLst>
          </p:cNvPr>
          <p:cNvSpPr/>
          <p:nvPr/>
        </p:nvSpPr>
        <p:spPr>
          <a:xfrm>
            <a:off x="3641787" y="294015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Юрий Маленченко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и Геннадий Падалка</a:t>
            </a:r>
          </a:p>
        </p:txBody>
      </p:sp>
      <p:sp>
        <p:nvSpPr>
          <p:cNvPr id="17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90100F9F-9338-4387-AE04-7E17300D4C93}"/>
              </a:ext>
            </a:extLst>
          </p:cNvPr>
          <p:cNvSpPr/>
          <p:nvPr/>
        </p:nvSpPr>
        <p:spPr>
          <a:xfrm>
            <a:off x="3642581" y="376786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Сергей Крикалёв</a:t>
            </a:r>
          </a:p>
          <a:p>
            <a:pPr algn="ctr"/>
            <a:r>
              <a:rPr lang="ru-RU" sz="1200">
                <a:solidFill>
                  <a:schemeClr val="tx1"/>
                </a:solidFill>
              </a:rPr>
              <a:t>и Валерий Поляков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xmlns="" id="{9B77240B-BB63-4BF8-B09C-BBC135E07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45412" y="700088"/>
            <a:ext cx="1455231" cy="210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xmlns="" id="{70CF1B03-0E5E-458F-9B90-6156F7605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774" y="2226539"/>
            <a:ext cx="1407629" cy="198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62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63413" y="988281"/>
            <a:ext cx="5404581" cy="1864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Последний раз в императорской России праздник Георгиевских кавалеров торжественно отмечался </a:t>
            </a:r>
          </a:p>
          <a:p>
            <a:pPr defTabSz="914377">
              <a:lnSpc>
                <a:spcPct val="125000"/>
              </a:lnSpc>
            </a:pPr>
            <a:r>
              <a:rPr lang="ru-RU" sz="1400" b="1" dirty="0">
                <a:solidFill>
                  <a:prstClr val="black"/>
                </a:solidFill>
              </a:rPr>
              <a:t>26 ноября 1916 года</a:t>
            </a:r>
            <a:r>
              <a:rPr lang="ru-RU" sz="1400" dirty="0">
                <a:solidFill>
                  <a:prstClr val="black"/>
                </a:solidFill>
              </a:rPr>
              <a:t>.</a:t>
            </a:r>
          </a:p>
          <a:p>
            <a:pPr defTabSz="914377">
              <a:lnSpc>
                <a:spcPct val="125000"/>
              </a:lnSpc>
            </a:pPr>
            <a:endParaRPr lang="ru-RU" sz="1400" dirty="0">
              <a:solidFill>
                <a:prstClr val="black"/>
              </a:solidFill>
            </a:endParaRP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После Октябрьского вооружённого восстания и прихода </a:t>
            </a: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к власти большевиков в 1917 году орден Святого Георгия, </a:t>
            </a: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а вместе с ним и праздник, были упразднены.</a:t>
            </a:r>
          </a:p>
        </p:txBody>
      </p:sp>
      <p:pic>
        <p:nvPicPr>
          <p:cNvPr id="9" name="Picture 4" descr="Картинки по запросу георгиевский кавалер">
            <a:extLst>
              <a:ext uri="{FF2B5EF4-FFF2-40B4-BE49-F238E27FC236}">
                <a16:creationId xmlns:a16="http://schemas.microsoft.com/office/drawing/2014/main" xmlns="" id="{3735DD96-7E7D-48F3-AEB1-CA22E5C0B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138" y="700088"/>
            <a:ext cx="1692863" cy="246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474F5611-686A-4A2B-8672-A0854333D39C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18003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94295" y="988281"/>
            <a:ext cx="5473700" cy="13255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Одновременно Героями Советского Союза и Героями Российской Федерации являются 4 человека: лётчики-космонавты СССР и России </a:t>
            </a:r>
            <a:r>
              <a:rPr lang="ru-RU" sz="1400" b="1" dirty="0">
                <a:solidFill>
                  <a:prstClr val="black"/>
                </a:solidFill>
              </a:rPr>
              <a:t>Сергей Крикалёв </a:t>
            </a:r>
            <a:r>
              <a:rPr lang="ru-RU" sz="1400" dirty="0">
                <a:solidFill>
                  <a:prstClr val="black"/>
                </a:solidFill>
              </a:rPr>
              <a:t>и</a:t>
            </a:r>
            <a:r>
              <a:rPr lang="ru-RU" sz="1400" b="1" dirty="0">
                <a:solidFill>
                  <a:prstClr val="black"/>
                </a:solidFill>
              </a:rPr>
              <a:t> Валерий Поляков</a:t>
            </a:r>
            <a:r>
              <a:rPr lang="ru-RU" sz="1400" dirty="0">
                <a:solidFill>
                  <a:prstClr val="black"/>
                </a:solidFill>
              </a:rPr>
              <a:t>, а также вертолётчик Николай Майданов </a:t>
            </a: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и полярник Артур Чилингаров.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B6620B05-752F-44EE-A5AD-7AC69DA1C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6894" y="376238"/>
            <a:ext cx="1367667" cy="197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A99E5E87-FBF1-417A-9472-088C00F42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377" y="1928707"/>
            <a:ext cx="1322930" cy="186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15B990E-7E10-4E22-98B3-703BB30645D4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242836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081310" y="900193"/>
            <a:ext cx="5502329" cy="1706321"/>
            <a:chOff x="719138" y="1165527"/>
            <a:chExt cx="4265464" cy="1706321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19138" y="1546292"/>
              <a:ext cx="4265464" cy="132555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Одновременно Героями Советского Союза и Героями Российской Федерации являются 4 человека: лётчики-космонавты СССР и России </a:t>
              </a:r>
              <a:r>
                <a:rPr lang="ru-RU" sz="1400" b="1" dirty="0">
                  <a:solidFill>
                    <a:prstClr val="black"/>
                  </a:solidFill>
                </a:rPr>
                <a:t>Сергей Крикалёв и Валерий Поляков</a:t>
              </a:r>
              <a:r>
                <a:rPr lang="ru-RU" sz="1400" dirty="0">
                  <a:solidFill>
                    <a:prstClr val="black"/>
                  </a:solidFill>
                </a:rPr>
                <a:t>, а также вертолётчик Николай Майданов 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и полярник Артур Чилингаров.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9138" y="1165527"/>
              <a:ext cx="2010166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/>
              <a:r>
                <a:rPr lang="ru-RU" sz="160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340B9703-09A5-4403-93C5-C7A5B464A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6894" y="376238"/>
            <a:ext cx="1367667" cy="197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5C881251-632E-421A-AB69-096519409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377" y="1928707"/>
            <a:ext cx="1322930" cy="186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2AB04507-4FA0-4F0B-99C7-A4541AB3D67C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63497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33424" y="1145085"/>
            <a:ext cx="5000626" cy="138499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800" dirty="0">
                <a:latin typeface="+mj-lt"/>
              </a:rPr>
              <a:t>Именно так называлась </a:t>
            </a:r>
            <a:r>
              <a:rPr lang="ru-RU" sz="1800" b="1" dirty="0">
                <a:latin typeface="+mj-lt"/>
              </a:rPr>
              <a:t>высшая степень отличия</a:t>
            </a:r>
            <a:r>
              <a:rPr lang="ru-RU" sz="1800" dirty="0">
                <a:latin typeface="+mj-lt"/>
              </a:rPr>
              <a:t> СССР, которой удостаивали за совершение подвига или выдающихся заслуг во время боевых действий, а также в мирное время.</a:t>
            </a:r>
          </a:p>
        </p:txBody>
      </p:sp>
      <p:sp>
        <p:nvSpPr>
          <p:cNvPr id="1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xmlns="" id="{61CF77E7-C471-46F1-98F6-C88C6CCFBF98}"/>
              </a:ext>
            </a:extLst>
          </p:cNvPr>
          <p:cNvSpPr/>
          <p:nvPr/>
        </p:nvSpPr>
        <p:spPr>
          <a:xfrm>
            <a:off x="719138" y="292898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Герой Советского Союза</a:t>
            </a:r>
          </a:p>
        </p:txBody>
      </p:sp>
      <p:sp>
        <p:nvSpPr>
          <p:cNvPr id="14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0F62898E-7FD3-4CD9-B0BD-A6B52C004BE8}"/>
              </a:ext>
            </a:extLst>
          </p:cNvPr>
          <p:cNvSpPr/>
          <p:nvPr/>
        </p:nvSpPr>
        <p:spPr>
          <a:xfrm>
            <a:off x="719932" y="375669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Герой войны</a:t>
            </a:r>
          </a:p>
        </p:txBody>
      </p:sp>
      <p:sp>
        <p:nvSpPr>
          <p:cNvPr id="16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B43A4D01-F1E8-4743-B909-8BE90B7FDD24}"/>
              </a:ext>
            </a:extLst>
          </p:cNvPr>
          <p:cNvSpPr/>
          <p:nvPr/>
        </p:nvSpPr>
        <p:spPr>
          <a:xfrm>
            <a:off x="3641787" y="294015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Герой Социалистического Труда</a:t>
            </a:r>
          </a:p>
        </p:txBody>
      </p:sp>
      <p:sp>
        <p:nvSpPr>
          <p:cNvPr id="17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90100F9F-9338-4387-AE04-7E17300D4C93}"/>
              </a:ext>
            </a:extLst>
          </p:cNvPr>
          <p:cNvSpPr/>
          <p:nvPr/>
        </p:nvSpPr>
        <p:spPr>
          <a:xfrm>
            <a:off x="3642581" y="376786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Герой пятилетки</a:t>
            </a:r>
          </a:p>
        </p:txBody>
      </p:sp>
      <p:pic>
        <p:nvPicPr>
          <p:cNvPr id="11" name="Рисунок 10" descr="Изображение выглядит как стол, сидит, маленький, телефон&#10;&#10;Автоматически созданное описание">
            <a:extLst>
              <a:ext uri="{FF2B5EF4-FFF2-40B4-BE49-F238E27FC236}">
                <a16:creationId xmlns:a16="http://schemas.microsoft.com/office/drawing/2014/main" xmlns="" id="{A1ABF1A3-5040-4CD9-9911-C44724862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368" y="673943"/>
            <a:ext cx="1820516" cy="323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8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94295" y="988281"/>
            <a:ext cx="5473700" cy="10562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Высшая степень отличия СССР, которой удостаивали за совершение подвига или выдающихся заслуг во время боевых действий, а также в мирное время получила </a:t>
            </a: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название </a:t>
            </a:r>
            <a:r>
              <a:rPr lang="ru-RU" sz="1400" b="1" dirty="0">
                <a:solidFill>
                  <a:prstClr val="black"/>
                </a:solidFill>
              </a:rPr>
              <a:t>Герой Советского Союза</a:t>
            </a:r>
            <a:r>
              <a:rPr lang="ru-RU" sz="14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9" name="Рисунок 8" descr="Изображение выглядит как стол, сидит, маленький, телефон&#10;&#10;Автоматически созданное описание">
            <a:extLst>
              <a:ext uri="{FF2B5EF4-FFF2-40B4-BE49-F238E27FC236}">
                <a16:creationId xmlns:a16="http://schemas.microsoft.com/office/drawing/2014/main" xmlns="" id="{E2ACC2D8-46FE-4723-8E5E-90C009294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05" y="538038"/>
            <a:ext cx="1820516" cy="3233672"/>
          </a:xfrm>
          <a:prstGeom prst="rect">
            <a:avLst/>
          </a:prstGeom>
        </p:spPr>
      </p:pic>
      <p:sp>
        <p:nvSpPr>
          <p:cNvPr id="12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87A62EEA-3826-4D3B-97F2-D1A909F20D97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168881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081310" y="900193"/>
            <a:ext cx="5502329" cy="1437016"/>
            <a:chOff x="719138" y="1165527"/>
            <a:chExt cx="4265464" cy="143701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19138" y="1546292"/>
              <a:ext cx="4265464" cy="10562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77">
                <a:lnSpc>
                  <a:spcPct val="125000"/>
                </a:lnSpc>
              </a:pPr>
              <a:r>
                <a:rPr lang="ru-RU" sz="1400">
                  <a:solidFill>
                    <a:prstClr val="black"/>
                  </a:solidFill>
                </a:rPr>
                <a:t>Высшая степень отличия СССР, которой удостаивали за совершение подвига или выдающихся заслуг во время боевых действий, а также в мирное время получила 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>
                  <a:solidFill>
                    <a:prstClr val="black"/>
                  </a:solidFill>
                </a:rPr>
                <a:t>название </a:t>
              </a:r>
              <a:r>
                <a:rPr lang="ru-RU" sz="1400" b="1">
                  <a:solidFill>
                    <a:prstClr val="black"/>
                  </a:solidFill>
                </a:rPr>
                <a:t>Герой Советского Союза</a:t>
              </a:r>
              <a:r>
                <a:rPr lang="ru-RU" sz="1400">
                  <a:solidFill>
                    <a:prstClr val="black"/>
                  </a:solidFill>
                </a:rPr>
                <a:t>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9138" y="1165527"/>
              <a:ext cx="2010166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/>
              <a:r>
                <a:rPr lang="ru-RU" sz="160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pic>
        <p:nvPicPr>
          <p:cNvPr id="12" name="Рисунок 11" descr="Изображение выглядит как стол, сидит, маленький, телефон&#10;&#10;Автоматически созданное описание">
            <a:extLst>
              <a:ext uri="{FF2B5EF4-FFF2-40B4-BE49-F238E27FC236}">
                <a16:creationId xmlns:a16="http://schemas.microsoft.com/office/drawing/2014/main" xmlns="" id="{E0DFC708-9BAC-4C81-B082-38E72F3C6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8" y="700088"/>
            <a:ext cx="1820516" cy="3233672"/>
          </a:xfrm>
          <a:prstGeom prst="rect">
            <a:avLst/>
          </a:prstGeom>
        </p:spPr>
      </p:pic>
      <p:sp>
        <p:nvSpPr>
          <p:cNvPr id="13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951BD304-E964-4458-8C4D-18627E18A17D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15216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23997" y="1144991"/>
            <a:ext cx="5000626" cy="55399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800" dirty="0">
                <a:latin typeface="+mj-lt"/>
              </a:rPr>
              <a:t>Именно </a:t>
            </a:r>
            <a:r>
              <a:rPr lang="ru-RU" sz="1800" b="1" dirty="0">
                <a:latin typeface="+mj-lt"/>
              </a:rPr>
              <a:t>столько </a:t>
            </a:r>
            <a:r>
              <a:rPr lang="ru-RU" sz="1800" dirty="0">
                <a:latin typeface="+mj-lt"/>
              </a:rPr>
              <a:t>человек были удостоены звания Герой России в 2018 году.</a:t>
            </a:r>
          </a:p>
        </p:txBody>
      </p:sp>
      <p:sp>
        <p:nvSpPr>
          <p:cNvPr id="1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xmlns="" id="{61CF77E7-C471-46F1-98F6-C88C6CCFBF98}"/>
              </a:ext>
            </a:extLst>
          </p:cNvPr>
          <p:cNvSpPr/>
          <p:nvPr/>
        </p:nvSpPr>
        <p:spPr>
          <a:xfrm>
            <a:off x="719138" y="292898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4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0F62898E-7FD3-4CD9-B0BD-A6B52C004BE8}"/>
              </a:ext>
            </a:extLst>
          </p:cNvPr>
          <p:cNvSpPr/>
          <p:nvPr/>
        </p:nvSpPr>
        <p:spPr>
          <a:xfrm>
            <a:off x="719932" y="375669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6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B43A4D01-F1E8-4743-B909-8BE90B7FDD24}"/>
              </a:ext>
            </a:extLst>
          </p:cNvPr>
          <p:cNvSpPr/>
          <p:nvPr/>
        </p:nvSpPr>
        <p:spPr>
          <a:xfrm>
            <a:off x="3641787" y="294015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7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90100F9F-9338-4387-AE04-7E17300D4C93}"/>
              </a:ext>
            </a:extLst>
          </p:cNvPr>
          <p:cNvSpPr/>
          <p:nvPr/>
        </p:nvSpPr>
        <p:spPr>
          <a:xfrm>
            <a:off x="3642581" y="376786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24</a:t>
            </a:r>
          </a:p>
        </p:txBody>
      </p:sp>
      <p:pic>
        <p:nvPicPr>
          <p:cNvPr id="11" name="Рисунок 10" descr="Изображение выглядит как стол, сидит, компьютер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242786A1-29C2-4F70-BADA-6672BC4CE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2242" y="902005"/>
            <a:ext cx="1838834" cy="293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94295" y="988281"/>
            <a:ext cx="5473700" cy="1864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В 2018 году звания Герой России были удостоены </a:t>
            </a:r>
            <a:r>
              <a:rPr lang="ru-RU" sz="1400" b="1" dirty="0">
                <a:solidFill>
                  <a:prstClr val="black"/>
                </a:solidFill>
              </a:rPr>
              <a:t>6 человек</a:t>
            </a:r>
            <a:r>
              <a:rPr lang="ru-RU" sz="1400" dirty="0">
                <a:solidFill>
                  <a:prstClr val="black"/>
                </a:solidFill>
              </a:rPr>
              <a:t>.</a:t>
            </a: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Среди них лётчик Роман </a:t>
            </a:r>
            <a:r>
              <a:rPr lang="ru-RU" sz="1400" dirty="0" err="1">
                <a:solidFill>
                  <a:prstClr val="black"/>
                </a:solidFill>
              </a:rPr>
              <a:t>Филипов</a:t>
            </a:r>
            <a:r>
              <a:rPr lang="ru-RU" sz="1400" dirty="0">
                <a:solidFill>
                  <a:prstClr val="black"/>
                </a:solidFill>
              </a:rPr>
              <a:t>, государственный деятель Юрий Борисов, государственный деятель Сергей Кириенко, инспектор по контролю за лесом </a:t>
            </a:r>
            <a:r>
              <a:rPr lang="ru-RU" sz="1400" dirty="0" err="1">
                <a:solidFill>
                  <a:prstClr val="black"/>
                </a:solidFill>
              </a:rPr>
              <a:t>Касумкентского</a:t>
            </a:r>
            <a:r>
              <a:rPr lang="ru-RU" sz="1400" dirty="0">
                <a:solidFill>
                  <a:prstClr val="black"/>
                </a:solidFill>
              </a:rPr>
              <a:t> лесничества Дагестана </a:t>
            </a:r>
            <a:r>
              <a:rPr lang="ru-RU" sz="1400" dirty="0" err="1">
                <a:solidFill>
                  <a:prstClr val="black"/>
                </a:solidFill>
              </a:rPr>
              <a:t>Зейнудин</a:t>
            </a:r>
            <a:r>
              <a:rPr lang="ru-RU" sz="1400" dirty="0">
                <a:solidFill>
                  <a:prstClr val="black"/>
                </a:solidFill>
              </a:rPr>
              <a:t> Батманов, офицер Военно-морского флота Николай Филин, а также космонавт-испытатель Сергей Рыжиков.</a:t>
            </a:r>
          </a:p>
        </p:txBody>
      </p:sp>
      <p:pic>
        <p:nvPicPr>
          <p:cNvPr id="8" name="Рисунок 7" descr="Изображение выглядит как стол, сидит, компьютер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A43924B7-C083-41E0-B473-0990C7E7D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118" y="899290"/>
            <a:ext cx="1838834" cy="2934703"/>
          </a:xfrm>
          <a:prstGeom prst="rect">
            <a:avLst/>
          </a:prstGeom>
        </p:spPr>
      </p:pic>
      <p:sp>
        <p:nvSpPr>
          <p:cNvPr id="9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23C8DDBC-E23A-4F72-9312-097D368BFAF2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5515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081310" y="900193"/>
            <a:ext cx="5502329" cy="2244930"/>
            <a:chOff x="719138" y="1165527"/>
            <a:chExt cx="4265464" cy="2244930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19138" y="1546292"/>
              <a:ext cx="4265464" cy="186416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77">
                <a:lnSpc>
                  <a:spcPct val="125000"/>
                </a:lnSpc>
              </a:pPr>
              <a:r>
                <a:rPr lang="ru-RU" sz="1400">
                  <a:solidFill>
                    <a:prstClr val="black"/>
                  </a:solidFill>
                </a:rPr>
                <a:t>В 2018 году звания Герой России были удостоены </a:t>
              </a:r>
              <a:r>
                <a:rPr lang="ru-RU" sz="1400" b="1">
                  <a:solidFill>
                    <a:prstClr val="black"/>
                  </a:solidFill>
                </a:rPr>
                <a:t>6 человек</a:t>
              </a:r>
              <a:r>
                <a:rPr lang="ru-RU" sz="1400">
                  <a:solidFill>
                    <a:prstClr val="black"/>
                  </a:solidFill>
                </a:rPr>
                <a:t>.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>
                  <a:solidFill>
                    <a:prstClr val="black"/>
                  </a:solidFill>
                </a:rPr>
                <a:t>Среди них лётчик Роман </a:t>
              </a:r>
              <a:r>
                <a:rPr lang="ru-RU" sz="1400" err="1">
                  <a:solidFill>
                    <a:prstClr val="black"/>
                  </a:solidFill>
                </a:rPr>
                <a:t>Филипов</a:t>
              </a:r>
              <a:r>
                <a:rPr lang="ru-RU" sz="1400">
                  <a:solidFill>
                    <a:prstClr val="black"/>
                  </a:solidFill>
                </a:rPr>
                <a:t>, государственный деятель Юрий Борисов, государственный деятель Сергей Кириенко, инспектор по контролю за лесом </a:t>
              </a:r>
              <a:r>
                <a:rPr lang="ru-RU" sz="1400" err="1">
                  <a:solidFill>
                    <a:prstClr val="black"/>
                  </a:solidFill>
                </a:rPr>
                <a:t>Касумкентского</a:t>
              </a:r>
              <a:r>
                <a:rPr lang="ru-RU" sz="1400">
                  <a:solidFill>
                    <a:prstClr val="black"/>
                  </a:solidFill>
                </a:rPr>
                <a:t> лесничества Дагестана </a:t>
              </a:r>
              <a:r>
                <a:rPr lang="ru-RU" sz="1400" err="1">
                  <a:solidFill>
                    <a:prstClr val="black"/>
                  </a:solidFill>
                </a:rPr>
                <a:t>Зейнудин</a:t>
              </a:r>
              <a:r>
                <a:rPr lang="ru-RU" sz="1400">
                  <a:solidFill>
                    <a:prstClr val="black"/>
                  </a:solidFill>
                </a:rPr>
                <a:t> Батманов, офицер Военно-морского флота Николай Филин, а также космонавт-испытатель Сергей Рыжиков.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9138" y="1165527"/>
              <a:ext cx="2010166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/>
              <a:r>
                <a:rPr lang="ru-RU" sz="160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pic>
        <p:nvPicPr>
          <p:cNvPr id="12" name="Рисунок 11" descr="Изображение выглядит как стол, сидит, компьютер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763E814C-3E39-46A6-89A5-C671FA01E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626" y="877698"/>
            <a:ext cx="1838834" cy="2934703"/>
          </a:xfrm>
          <a:prstGeom prst="rect">
            <a:avLst/>
          </a:prstGeom>
        </p:spPr>
      </p:pic>
      <p:sp>
        <p:nvSpPr>
          <p:cNvPr id="13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5C78AD54-7D82-4390-9FA8-DB7A52122310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60139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33424" y="1130932"/>
            <a:ext cx="5000626" cy="138499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800" dirty="0">
                <a:latin typeface="+mj-lt"/>
              </a:rPr>
              <a:t>Она – первая в мире женщина, вышедшая в открытый космос. Кроме этого, она первая и единственная женщина, дважды удостоенная звания Герой Советского Союза. Назовите </a:t>
            </a:r>
            <a:r>
              <a:rPr lang="ru-RU" sz="1800" b="1" dirty="0">
                <a:latin typeface="+mj-lt"/>
              </a:rPr>
              <a:t>её.</a:t>
            </a:r>
          </a:p>
        </p:txBody>
      </p:sp>
      <p:sp>
        <p:nvSpPr>
          <p:cNvPr id="1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xmlns="" id="{61CF77E7-C471-46F1-98F6-C88C6CCFBF98}"/>
              </a:ext>
            </a:extLst>
          </p:cNvPr>
          <p:cNvSpPr/>
          <p:nvPr/>
        </p:nvSpPr>
        <p:spPr>
          <a:xfrm>
            <a:off x="719138" y="292898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Елена Серова</a:t>
            </a:r>
          </a:p>
        </p:txBody>
      </p:sp>
      <p:sp>
        <p:nvSpPr>
          <p:cNvPr id="14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0F62898E-7FD3-4CD9-B0BD-A6B52C004BE8}"/>
              </a:ext>
            </a:extLst>
          </p:cNvPr>
          <p:cNvSpPr/>
          <p:nvPr/>
        </p:nvSpPr>
        <p:spPr>
          <a:xfrm>
            <a:off x="719932" y="375669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Светлана Савицкая</a:t>
            </a:r>
          </a:p>
        </p:txBody>
      </p:sp>
      <p:sp>
        <p:nvSpPr>
          <p:cNvPr id="16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xmlns="" id="{B43A4D01-F1E8-4743-B909-8BE90B7FDD24}"/>
              </a:ext>
            </a:extLst>
          </p:cNvPr>
          <p:cNvSpPr/>
          <p:nvPr/>
        </p:nvSpPr>
        <p:spPr>
          <a:xfrm>
            <a:off x="3641787" y="294015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Валентина Терешкова</a:t>
            </a:r>
          </a:p>
        </p:txBody>
      </p:sp>
      <p:sp>
        <p:nvSpPr>
          <p:cNvPr id="17" name="Скругленный прямоугольник 10">
            <a:hlinkClick r:id="rId2" action="ppaction://hlinksldjump"/>
            <a:extLst>
              <a:ext uri="{FF2B5EF4-FFF2-40B4-BE49-F238E27FC236}">
                <a16:creationId xmlns:a16="http://schemas.microsoft.com/office/drawing/2014/main" xmlns="" id="{90100F9F-9338-4387-AE04-7E17300D4C93}"/>
              </a:ext>
            </a:extLst>
          </p:cNvPr>
          <p:cNvSpPr/>
          <p:nvPr/>
        </p:nvSpPr>
        <p:spPr>
          <a:xfrm>
            <a:off x="3642581" y="376786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Роберта Бондар</a:t>
            </a:r>
          </a:p>
        </p:txBody>
      </p:sp>
      <p:pic>
        <p:nvPicPr>
          <p:cNvPr id="11" name="Picture 2" descr="ÐÐ°ÑÑÐ¸Ð½ÐºÐ¸ Ð¿Ð¾ Ð·Ð°Ð¿ÑÐ¾ÑÑ Ð¡Ð²ÐµÑÐ»Ð°ÌÐ½Ð° ÐÐ²Ð³ÐµÌÐ½ÑÐµÐ²Ð½Ð° Ð¡Ð°Ð²Ð¸ÌÑÐºÐ°Ñ">
            <a:extLst>
              <a:ext uri="{FF2B5EF4-FFF2-40B4-BE49-F238E27FC236}">
                <a16:creationId xmlns:a16="http://schemas.microsoft.com/office/drawing/2014/main" xmlns="" id="{C11768C7-45BA-42B4-94E5-BCDCF23C50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00585" y="700088"/>
            <a:ext cx="1609991" cy="238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1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94295" y="988281"/>
            <a:ext cx="5473700" cy="21334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Первой и единственной женщиной, дважды удостоенной звания Герой Советского Союза, стала советский космонавт, лётчик-испытатель и педагог </a:t>
            </a:r>
            <a:r>
              <a:rPr lang="ru-RU" sz="1400" b="1" dirty="0">
                <a:solidFill>
                  <a:prstClr val="black"/>
                </a:solidFill>
              </a:rPr>
              <a:t>Светлана Евгеньевна Савицкая</a:t>
            </a:r>
            <a:r>
              <a:rPr lang="ru-RU" sz="1400" dirty="0">
                <a:solidFill>
                  <a:prstClr val="black"/>
                </a:solidFill>
              </a:rPr>
              <a:t>.</a:t>
            </a:r>
          </a:p>
          <a:p>
            <a:pPr defTabSz="914377">
              <a:lnSpc>
                <a:spcPct val="125000"/>
              </a:lnSpc>
            </a:pPr>
            <a:endParaRPr lang="ru-RU" sz="1400" dirty="0">
              <a:solidFill>
                <a:prstClr val="black"/>
              </a:solidFill>
            </a:endParaRP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Это вторая в мире женщина-космонавт после Валентины Терешковой. Первая в мире женщина-космонавт, вышедшая </a:t>
            </a:r>
          </a:p>
          <a:p>
            <a:pPr defTabSz="914377">
              <a:lnSpc>
                <a:spcPct val="125000"/>
              </a:lnSpc>
            </a:pPr>
            <a:r>
              <a:rPr lang="ru-RU" sz="1400" dirty="0">
                <a:solidFill>
                  <a:prstClr val="black"/>
                </a:solidFill>
              </a:rPr>
              <a:t>в открытый космос. </a:t>
            </a:r>
          </a:p>
        </p:txBody>
      </p:sp>
      <p:pic>
        <p:nvPicPr>
          <p:cNvPr id="8" name="Picture 2" descr="ÐÐ°ÑÑÐ¸Ð½ÐºÐ¸ Ð¿Ð¾ Ð·Ð°Ð¿ÑÐ¾ÑÑ Ð¡Ð²ÐµÑÐ»Ð°ÌÐ½Ð° ÐÐ²Ð³ÐµÌÐ½ÑÐµÐ²Ð½Ð° Ð¡Ð°Ð²Ð¸ÌÑÐºÐ°Ñ">
            <a:extLst>
              <a:ext uri="{FF2B5EF4-FFF2-40B4-BE49-F238E27FC236}">
                <a16:creationId xmlns:a16="http://schemas.microsoft.com/office/drawing/2014/main" xmlns="" id="{7C252190-DD2C-44B2-A423-5D6FD98A8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6321" y="700088"/>
            <a:ext cx="1609991" cy="238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D45A6AD7-FAEF-4F3C-ACF6-0E7A8ABB29F6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264827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081310" y="900193"/>
            <a:ext cx="5502329" cy="1975625"/>
            <a:chOff x="719138" y="1165527"/>
            <a:chExt cx="4265464" cy="1975625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19138" y="1546292"/>
              <a:ext cx="4265464" cy="159486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77">
                <a:lnSpc>
                  <a:spcPct val="125000"/>
                </a:lnSpc>
              </a:pPr>
              <a:r>
                <a:rPr lang="ru-RU" sz="1400">
                  <a:solidFill>
                    <a:prstClr val="black"/>
                  </a:solidFill>
                </a:rPr>
                <a:t>Последний раз в императорской России праздник Георгиевских кавалеров торжественно отмечался 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b="1">
                  <a:solidFill>
                    <a:prstClr val="black"/>
                  </a:solidFill>
                </a:rPr>
                <a:t>26 ноября 1916 года</a:t>
              </a:r>
              <a:r>
                <a:rPr lang="ru-RU" sz="1400">
                  <a:solidFill>
                    <a:prstClr val="black"/>
                  </a:solidFill>
                </a:rPr>
                <a:t>.</a:t>
              </a:r>
            </a:p>
            <a:p>
              <a:pPr defTabSz="914377">
                <a:lnSpc>
                  <a:spcPct val="125000"/>
                </a:lnSpc>
              </a:pPr>
              <a:endParaRPr lang="ru-RU" sz="1400">
                <a:solidFill>
                  <a:prstClr val="black"/>
                </a:solidFill>
              </a:endParaRPr>
            </a:p>
            <a:p>
              <a:pPr defTabSz="914377">
                <a:lnSpc>
                  <a:spcPct val="125000"/>
                </a:lnSpc>
              </a:pPr>
              <a:r>
                <a:rPr lang="ru-RU" sz="1400">
                  <a:solidFill>
                    <a:prstClr val="black"/>
                  </a:solidFill>
                </a:rPr>
                <a:t>После 1917 года орден Святого Георгия, а вместе 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>
                  <a:solidFill>
                    <a:prstClr val="black"/>
                  </a:solidFill>
                </a:rPr>
                <a:t>с ним и праздник, были упразднены.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9138" y="1165527"/>
              <a:ext cx="1585641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/>
              <a:r>
                <a:rPr lang="ru-RU" sz="1600">
                  <a:solidFill>
                    <a:prstClr val="black"/>
                  </a:solidFill>
                  <a:latin typeface="Roboto Slab"/>
                </a:rPr>
                <a:t>Правильный</a:t>
              </a:r>
              <a:r>
                <a:rPr lang="ru-RU" sz="1600" b="1">
                  <a:solidFill>
                    <a:prstClr val="black"/>
                  </a:solidFill>
                  <a:latin typeface="Roboto Slab"/>
                </a:rPr>
                <a:t> </a:t>
              </a:r>
              <a:r>
                <a:rPr lang="ru-RU" sz="1600">
                  <a:solidFill>
                    <a:prstClr val="black"/>
                  </a:solidFill>
                  <a:latin typeface="Roboto Slab"/>
                </a:rPr>
                <a:t>ответ</a:t>
              </a:r>
            </a:p>
          </p:txBody>
        </p:sp>
      </p:grpSp>
      <p:pic>
        <p:nvPicPr>
          <p:cNvPr id="13" name="Picture 4" descr="Картинки по запросу георгиевский кавалер">
            <a:extLst>
              <a:ext uri="{FF2B5EF4-FFF2-40B4-BE49-F238E27FC236}">
                <a16:creationId xmlns:a16="http://schemas.microsoft.com/office/drawing/2014/main" xmlns="" id="{8D88BFC2-8569-4316-9B12-0B7C91333A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138" y="700088"/>
            <a:ext cx="1692863" cy="246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15C16677-0B7E-4D60-9618-F2FC5088AC6B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216323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081310" y="900193"/>
            <a:ext cx="5502329" cy="2514234"/>
            <a:chOff x="719138" y="1165527"/>
            <a:chExt cx="4265464" cy="2514234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19138" y="1546292"/>
              <a:ext cx="4265464" cy="213346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Первой и единственной женщиной, дважды удостоенной звания Герой </a:t>
              </a:r>
              <a:r>
                <a:rPr lang="ru-RU" sz="1400">
                  <a:solidFill>
                    <a:prstClr val="black"/>
                  </a:solidFill>
                </a:rPr>
                <a:t>Советского Союза, </a:t>
              </a:r>
              <a:r>
                <a:rPr lang="ru-RU" sz="1400" dirty="0">
                  <a:solidFill>
                    <a:prstClr val="black"/>
                  </a:solidFill>
                </a:rPr>
                <a:t>стала советский космонавт, лётчик-испытатель и педагог </a:t>
              </a:r>
              <a:r>
                <a:rPr lang="ru-RU" sz="1400" b="1" dirty="0">
                  <a:solidFill>
                    <a:prstClr val="black"/>
                  </a:solidFill>
                </a:rPr>
                <a:t>Светлана Евгеньевна Савицкая</a:t>
              </a:r>
              <a:r>
                <a:rPr lang="ru-RU" sz="1400" dirty="0">
                  <a:solidFill>
                    <a:prstClr val="black"/>
                  </a:solidFill>
                </a:rPr>
                <a:t>.</a:t>
              </a:r>
            </a:p>
            <a:p>
              <a:pPr defTabSz="914377">
                <a:lnSpc>
                  <a:spcPct val="125000"/>
                </a:lnSpc>
              </a:pPr>
              <a:endParaRPr lang="ru-RU" sz="1400" dirty="0">
                <a:solidFill>
                  <a:prstClr val="black"/>
                </a:solidFill>
              </a:endParaRP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Это вторая в мире женщина-космонавт после Валентины Терешковой. Первая в мире женщина-космонавт, вышедшая 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в открытый космос.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9138" y="1165527"/>
              <a:ext cx="2010166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/>
              <a:r>
                <a:rPr lang="ru-RU" sz="160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pic>
        <p:nvPicPr>
          <p:cNvPr id="12" name="Picture 2" descr="ÐÐ°ÑÑÐ¸Ð½ÐºÐ¸ Ð¿Ð¾ Ð·Ð°Ð¿ÑÐ¾ÑÑ Ð¡Ð²ÐµÑÐ»Ð°ÌÐ½Ð° ÐÐ²Ð³ÐµÌÐ½ÑÐµÐ²Ð½Ð° Ð¡Ð°Ð²Ð¸ÌÑÐºÐ°Ñ">
            <a:extLst>
              <a:ext uri="{FF2B5EF4-FFF2-40B4-BE49-F238E27FC236}">
                <a16:creationId xmlns:a16="http://schemas.microsoft.com/office/drawing/2014/main" xmlns="" id="{FB2516B4-42B3-43FF-8640-9B7DAEF7CF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6321" y="700088"/>
            <a:ext cx="1609991" cy="238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47FD8298-60A1-4BEC-8D08-DC7FABEAF326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425417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07702" y="1139141"/>
            <a:ext cx="5000626" cy="8309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ru-RU" sz="1800" dirty="0">
                <a:latin typeface="+mj-lt"/>
              </a:rPr>
              <a:t>Четыре раза звезду Героя Советского Союза получали только два человека. Назовите </a:t>
            </a:r>
            <a:r>
              <a:rPr lang="ru-RU" sz="1800" b="1" dirty="0">
                <a:latin typeface="+mj-lt"/>
              </a:rPr>
              <a:t>их.</a:t>
            </a:r>
          </a:p>
        </p:txBody>
      </p:sp>
      <p:sp>
        <p:nvSpPr>
          <p:cNvPr id="1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xmlns="" id="{61CF77E7-C471-46F1-98F6-C88C6CCFBF98}"/>
              </a:ext>
            </a:extLst>
          </p:cNvPr>
          <p:cNvSpPr/>
          <p:nvPr/>
        </p:nvSpPr>
        <p:spPr>
          <a:xfrm>
            <a:off x="719138" y="292898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Леонид Брежнев </a:t>
            </a:r>
          </a:p>
          <a:p>
            <a:pPr algn="ctr"/>
            <a:r>
              <a:rPr lang="ru-RU" sz="1200">
                <a:solidFill>
                  <a:schemeClr val="tx1"/>
                </a:solidFill>
              </a:rPr>
              <a:t>и Георгий Жуков </a:t>
            </a:r>
          </a:p>
        </p:txBody>
      </p:sp>
      <p:sp>
        <p:nvSpPr>
          <p:cNvPr id="14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0F62898E-7FD3-4CD9-B0BD-A6B52C004BE8}"/>
              </a:ext>
            </a:extLst>
          </p:cNvPr>
          <p:cNvSpPr/>
          <p:nvPr/>
        </p:nvSpPr>
        <p:spPr>
          <a:xfrm>
            <a:off x="719932" y="3756697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Иосиф Сталин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и Константин Рокоссовский</a:t>
            </a:r>
          </a:p>
        </p:txBody>
      </p:sp>
      <p:sp>
        <p:nvSpPr>
          <p:cNvPr id="16" name="Скругленный прямоугольник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B43A4D01-F1E8-4743-B909-8BE90B7FDD24}"/>
              </a:ext>
            </a:extLst>
          </p:cNvPr>
          <p:cNvSpPr/>
          <p:nvPr/>
        </p:nvSpPr>
        <p:spPr>
          <a:xfrm>
            <a:off x="3641787" y="294015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Никита Хрущёв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и Семён Тимошенко</a:t>
            </a:r>
          </a:p>
        </p:txBody>
      </p:sp>
      <p:sp>
        <p:nvSpPr>
          <p:cNvPr id="17" name="Скругленный прямоугольник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90100F9F-9338-4387-AE04-7E17300D4C93}"/>
              </a:ext>
            </a:extLst>
          </p:cNvPr>
          <p:cNvSpPr/>
          <p:nvPr/>
        </p:nvSpPr>
        <p:spPr>
          <a:xfrm>
            <a:off x="3642581" y="3767862"/>
            <a:ext cx="2556668" cy="64184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Константин Рокоссовский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и Георгий Жуков </a:t>
            </a:r>
          </a:p>
        </p:txBody>
      </p:sp>
      <p:pic>
        <p:nvPicPr>
          <p:cNvPr id="16390" name="Picture 6" descr="Картинки по запросу брежнев с наградами">
            <a:extLst>
              <a:ext uri="{FF2B5EF4-FFF2-40B4-BE49-F238E27FC236}">
                <a16:creationId xmlns:a16="http://schemas.microsoft.com/office/drawing/2014/main" xmlns="" id="{8641E710-B255-4D84-8DB0-0FE7A04AFA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2432" y="700089"/>
            <a:ext cx="1183866" cy="174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Картинки по запросу жуков с наградами">
            <a:extLst>
              <a:ext uri="{FF2B5EF4-FFF2-40B4-BE49-F238E27FC236}">
                <a16:creationId xmlns:a16="http://schemas.microsoft.com/office/drawing/2014/main" xmlns="" id="{EFA09ED2-CB1F-4A10-8BAC-F7CA8951BC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9448" y="1970138"/>
            <a:ext cx="1195086" cy="186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09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92D050"/>
              </a:gs>
              <a:gs pos="15000">
                <a:srgbClr val="00B05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94295" y="988281"/>
            <a:ext cx="5473700" cy="7869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lnSpc>
                <a:spcPct val="125000"/>
              </a:lnSpc>
            </a:pPr>
            <a:r>
              <a:rPr lang="ru-RU" sz="1400">
                <a:solidFill>
                  <a:prstClr val="black"/>
                </a:solidFill>
              </a:rPr>
              <a:t>Четырежды Героями Советского Союза были только </a:t>
            </a:r>
          </a:p>
          <a:p>
            <a:pPr defTabSz="914377">
              <a:lnSpc>
                <a:spcPct val="125000"/>
              </a:lnSpc>
            </a:pPr>
            <a:r>
              <a:rPr lang="ru-RU" sz="1400" b="1">
                <a:solidFill>
                  <a:prstClr val="black"/>
                </a:solidFill>
              </a:rPr>
              <a:t>Леонид Ильич Брежнев </a:t>
            </a:r>
            <a:r>
              <a:rPr lang="ru-RU" sz="1400">
                <a:solidFill>
                  <a:prstClr val="black"/>
                </a:solidFill>
              </a:rPr>
              <a:t>и</a:t>
            </a:r>
            <a:r>
              <a:rPr lang="ru-RU" sz="1400" b="1">
                <a:solidFill>
                  <a:prstClr val="black"/>
                </a:solidFill>
              </a:rPr>
              <a:t> Георгий Константинович </a:t>
            </a:r>
          </a:p>
          <a:p>
            <a:pPr defTabSz="914377">
              <a:lnSpc>
                <a:spcPct val="125000"/>
              </a:lnSpc>
            </a:pPr>
            <a:r>
              <a:rPr lang="ru-RU" sz="1400" b="1">
                <a:solidFill>
                  <a:prstClr val="black"/>
                </a:solidFill>
              </a:rPr>
              <a:t>Жуков</a:t>
            </a:r>
            <a:r>
              <a:rPr lang="ru-RU" sz="140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8" name="Picture 6" descr="Картинки по запросу брежнев с наградами">
            <a:extLst>
              <a:ext uri="{FF2B5EF4-FFF2-40B4-BE49-F238E27FC236}">
                <a16:creationId xmlns:a16="http://schemas.microsoft.com/office/drawing/2014/main" xmlns="" id="{DB2DA8E8-E094-4E00-AB1B-C21ADF5AC0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4638" y="700088"/>
            <a:ext cx="1183866" cy="174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Картинки по запросу жуков с наградами">
            <a:extLst>
              <a:ext uri="{FF2B5EF4-FFF2-40B4-BE49-F238E27FC236}">
                <a16:creationId xmlns:a16="http://schemas.microsoft.com/office/drawing/2014/main" xmlns="" id="{14C3AA95-2837-49B8-A89B-9F1937477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6914" y="1997156"/>
            <a:ext cx="1195086" cy="186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BA7C86D9-D88B-4A03-84FE-502C1C780FF5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45379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rgbClr val="FF0000"/>
              </a:gs>
              <a:gs pos="15000">
                <a:srgbClr val="C00000"/>
              </a:gs>
            </a:gsLst>
            <a:lin ang="5400000" scaled="1"/>
          </a:gradFill>
          <a:ln>
            <a:noFill/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081310" y="900193"/>
            <a:ext cx="5502329" cy="1167712"/>
            <a:chOff x="719138" y="1165527"/>
            <a:chExt cx="4265464" cy="1167712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19138" y="1546292"/>
              <a:ext cx="4265464" cy="78694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77">
                <a:lnSpc>
                  <a:spcPct val="125000"/>
                </a:lnSpc>
              </a:pPr>
              <a:r>
                <a:rPr lang="ru-RU" sz="1400" dirty="0">
                  <a:solidFill>
                    <a:prstClr val="black"/>
                  </a:solidFill>
                </a:rPr>
                <a:t>Четырежды Героями Советского Союза были только 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b="1" dirty="0">
                  <a:solidFill>
                    <a:prstClr val="black"/>
                  </a:solidFill>
                </a:rPr>
                <a:t>Леонид Ильич Брежнев </a:t>
              </a:r>
              <a:r>
                <a:rPr lang="ru-RU" sz="1400" dirty="0">
                  <a:solidFill>
                    <a:prstClr val="black"/>
                  </a:solidFill>
                </a:rPr>
                <a:t>и</a:t>
              </a:r>
              <a:r>
                <a:rPr lang="ru-RU" sz="1400" b="1" dirty="0">
                  <a:solidFill>
                    <a:prstClr val="black"/>
                  </a:solidFill>
                </a:rPr>
                <a:t> Георгий Константинович </a:t>
              </a:r>
            </a:p>
            <a:p>
              <a:pPr defTabSz="914377">
                <a:lnSpc>
                  <a:spcPct val="125000"/>
                </a:lnSpc>
              </a:pPr>
              <a:r>
                <a:rPr lang="ru-RU" sz="1400" b="1" dirty="0">
                  <a:solidFill>
                    <a:prstClr val="black"/>
                  </a:solidFill>
                </a:rPr>
                <a:t>Жуков</a:t>
              </a:r>
              <a:r>
                <a:rPr lang="ru-RU" sz="1400" dirty="0">
                  <a:solidFill>
                    <a:prstClr val="black"/>
                  </a:solidFill>
                </a:rPr>
                <a:t>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9138" y="1165527"/>
              <a:ext cx="2010166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/>
              <a:r>
                <a:rPr lang="ru-RU" sz="1600">
                  <a:solidFill>
                    <a:prstClr val="black"/>
                  </a:solidFill>
                  <a:latin typeface="Roboto Slab"/>
                </a:rPr>
                <a:t>Правильный ответ</a:t>
              </a:r>
            </a:p>
          </p:txBody>
        </p:sp>
      </p:grpSp>
      <p:pic>
        <p:nvPicPr>
          <p:cNvPr id="12" name="Picture 6" descr="Картинки по запросу брежнев с наградами">
            <a:extLst>
              <a:ext uri="{FF2B5EF4-FFF2-40B4-BE49-F238E27FC236}">
                <a16:creationId xmlns:a16="http://schemas.microsoft.com/office/drawing/2014/main" xmlns="" id="{993ECD6C-9D77-41BA-87CF-88BC893EC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4638" y="700088"/>
            <a:ext cx="1183866" cy="174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Картинки по запросу жуков с наградами">
            <a:extLst>
              <a:ext uri="{FF2B5EF4-FFF2-40B4-BE49-F238E27FC236}">
                <a16:creationId xmlns:a16="http://schemas.microsoft.com/office/drawing/2014/main" xmlns="" id="{487D0C85-B8C4-4F7E-BB00-4FDA8AD044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6914" y="1997156"/>
            <a:ext cx="1195086" cy="186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C999F020-E078-4B4E-8830-01FDAA328095}"/>
              </a:ext>
            </a:extLst>
          </p:cNvPr>
          <p:cNvSpPr/>
          <p:nvPr/>
        </p:nvSpPr>
        <p:spPr>
          <a:xfrm>
            <a:off x="719138" y="3998271"/>
            <a:ext cx="1858169" cy="4054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357975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4426</Words>
  <Application>Microsoft Office PowerPoint</Application>
  <PresentationFormat>Экран (16:9)</PresentationFormat>
  <Paragraphs>695</Paragraphs>
  <Slides>93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93</vt:i4>
      </vt:variant>
    </vt:vector>
  </HeadingPairs>
  <TitlesOfParts>
    <vt:vector size="98" baseType="lpstr">
      <vt:lpstr>Open Sans</vt:lpstr>
      <vt:lpstr>Roboto Slab</vt:lpstr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2019-12-03T13:21:52Z</dcterms:created>
  <dcterms:modified xsi:type="dcterms:W3CDTF">2023-10-10T20:18:48Z</dcterms:modified>
</cp:coreProperties>
</file>