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3.xml" ContentType="application/vnd.openxmlformats-officedocument.drawingml.diagramLayou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handoutMasterIdLst>
    <p:handoutMasterId r:id="rId48"/>
  </p:handoutMasterIdLst>
  <p:sldIdLst>
    <p:sldId id="260" r:id="rId2"/>
    <p:sldId id="306" r:id="rId3"/>
    <p:sldId id="262" r:id="rId4"/>
    <p:sldId id="301" r:id="rId5"/>
    <p:sldId id="302" r:id="rId6"/>
    <p:sldId id="303" r:id="rId7"/>
    <p:sldId id="304" r:id="rId8"/>
    <p:sldId id="307" r:id="rId9"/>
    <p:sldId id="264" r:id="rId10"/>
    <p:sldId id="265" r:id="rId11"/>
    <p:sldId id="266" r:id="rId12"/>
    <p:sldId id="308" r:id="rId13"/>
    <p:sldId id="268" r:id="rId14"/>
    <p:sldId id="269" r:id="rId15"/>
    <p:sldId id="270" r:id="rId16"/>
    <p:sldId id="30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064"/>
    <a:srgbClr val="005C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8"/>
    <p:restoredTop sz="94316"/>
  </p:normalViewPr>
  <p:slideViewPr>
    <p:cSldViewPr showGuides="1">
      <p:cViewPr>
        <p:scale>
          <a:sx n="100" d="100"/>
          <a:sy n="100" d="100"/>
        </p:scale>
        <p:origin x="438" y="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gapWidth val="100"/>
        <c:overlap val="100"/>
        <c:axId val="53241728"/>
        <c:axId val="53243264"/>
      </c:barChart>
      <c:catAx>
        <c:axId val="53241728"/>
        <c:scaling>
          <c:orientation val="minMax"/>
        </c:scaling>
        <c:axPos val="b"/>
        <c:numFmt formatCode="General" sourceLinked="0"/>
        <c:tickLblPos val="nextTo"/>
        <c:crossAx val="53243264"/>
        <c:crosses val="autoZero"/>
        <c:auto val="1"/>
        <c:lblAlgn val="ctr"/>
        <c:lblOffset val="100"/>
      </c:catAx>
      <c:valAx>
        <c:axId val="53243264"/>
        <c:scaling>
          <c:orientation val="minMax"/>
        </c:scaling>
        <c:axPos val="l"/>
        <c:majorGridlines/>
        <c:numFmt formatCode="General" sourceLinked="1"/>
        <c:tickLblPos val="nextTo"/>
        <c:crossAx val="5324172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/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gapWidth val="100"/>
        <c:overlap val="100"/>
        <c:axId val="54365184"/>
        <c:axId val="54346496"/>
      </c:barChart>
      <c:catAx>
        <c:axId val="54365184"/>
        <c:scaling>
          <c:orientation val="minMax"/>
        </c:scaling>
        <c:axPos val="b"/>
        <c:numFmt formatCode="General" sourceLinked="0"/>
        <c:tickLblPos val="nextTo"/>
        <c:crossAx val="54346496"/>
        <c:crosses val="autoZero"/>
        <c:auto val="1"/>
        <c:lblAlgn val="ctr"/>
        <c:lblOffset val="100"/>
      </c:catAx>
      <c:valAx>
        <c:axId val="54346496"/>
        <c:scaling>
          <c:orientation val="minMax"/>
        </c:scaling>
        <c:axPos val="l"/>
        <c:majorGridlines/>
        <c:numFmt formatCode="General" sourceLinked="1"/>
        <c:tickLblPos val="nextTo"/>
        <c:crossAx val="5436518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CACF14-9D1F-49F0-8D53-34291C6976A5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4FF0A4-D152-4DF3-9BFB-95877F8FEB69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err="1" smtClean="0"/>
            <a:t>Сформированность</a:t>
          </a:r>
          <a:r>
            <a:rPr lang="ru-RU" sz="1800" b="1" dirty="0" smtClean="0"/>
            <a:t> пространственного восприятия и пространственных представлений: ориентировка в понятиях «право» и «лево» в схеме собственного тела и в пространстве</a:t>
          </a:r>
        </a:p>
      </dgm:t>
    </dgm:pt>
    <dgm:pt modelId="{502E88AA-5E6B-4CE1-99ED-97E24519E5D2}" type="parTrans" cxnId="{50EFFA62-A464-41CA-838A-25A6227616AE}">
      <dgm:prSet/>
      <dgm:spPr/>
      <dgm:t>
        <a:bodyPr/>
        <a:lstStyle/>
        <a:p>
          <a:endParaRPr lang="ru-RU"/>
        </a:p>
      </dgm:t>
    </dgm:pt>
    <dgm:pt modelId="{5FA48DB3-DE21-444F-A4C0-88326747E99A}" type="sibTrans" cxnId="{50EFFA62-A464-41CA-838A-25A6227616AE}">
      <dgm:prSet/>
      <dgm:spPr/>
      <dgm:t>
        <a:bodyPr/>
        <a:lstStyle/>
        <a:p>
          <a:endParaRPr lang="ru-RU"/>
        </a:p>
      </dgm:t>
    </dgm:pt>
    <dgm:pt modelId="{10430D8D-54D7-4F83-B613-D03D31CD8379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Развитие тонко координированных движений рук;</a:t>
          </a:r>
          <a:endParaRPr lang="ru-RU" b="1" dirty="0"/>
        </a:p>
      </dgm:t>
    </dgm:pt>
    <dgm:pt modelId="{F582F9D1-F179-4677-BA89-130FB8F5CC31}" type="parTrans" cxnId="{3A23B9BA-5E25-4129-BA31-15728B6093AA}">
      <dgm:prSet/>
      <dgm:spPr/>
      <dgm:t>
        <a:bodyPr/>
        <a:lstStyle/>
        <a:p>
          <a:endParaRPr lang="ru-RU"/>
        </a:p>
      </dgm:t>
    </dgm:pt>
    <dgm:pt modelId="{D3D22D88-84A2-48D9-9361-41D60B61BD73}" type="sibTrans" cxnId="{3A23B9BA-5E25-4129-BA31-15728B6093AA}">
      <dgm:prSet/>
      <dgm:spPr/>
      <dgm:t>
        <a:bodyPr/>
        <a:lstStyle/>
        <a:p>
          <a:endParaRPr lang="ru-RU"/>
        </a:p>
      </dgm:t>
    </dgm:pt>
    <dgm:pt modelId="{2C21BA9E-BB7C-4D25-93DC-C339BC92354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err="1" smtClean="0"/>
            <a:t>Сформированность</a:t>
          </a:r>
          <a:r>
            <a:rPr lang="ru-RU" sz="1600" b="1" dirty="0" smtClean="0"/>
            <a:t> зрительно-моторных (осуществление связи того, что видит, с тем, что записывает) и </a:t>
          </a:r>
          <a:r>
            <a:rPr lang="ru-RU" sz="1600" b="1" dirty="0" err="1" smtClean="0"/>
            <a:t>слухо-моторных</a:t>
          </a:r>
          <a:r>
            <a:rPr lang="ru-RU" sz="1600" b="1" dirty="0" smtClean="0"/>
            <a:t> (осуществление связи того, что слышит, с тем, что записывает) координаций</a:t>
          </a:r>
          <a:endParaRPr lang="ru-RU" sz="1600" b="1" dirty="0"/>
        </a:p>
      </dgm:t>
    </dgm:pt>
    <dgm:pt modelId="{F0D0948F-B5B1-40AD-824B-FA12FB74E4B2}" type="parTrans" cxnId="{35F2C97C-65F7-4650-BA4B-C033C08E9819}">
      <dgm:prSet/>
      <dgm:spPr/>
      <dgm:t>
        <a:bodyPr/>
        <a:lstStyle/>
        <a:p>
          <a:endParaRPr lang="ru-RU"/>
        </a:p>
      </dgm:t>
    </dgm:pt>
    <dgm:pt modelId="{EB43A5FE-19F4-4EE9-AD94-2ED09BD9798D}" type="sibTrans" cxnId="{35F2C97C-65F7-4650-BA4B-C033C08E9819}">
      <dgm:prSet/>
      <dgm:spPr/>
      <dgm:t>
        <a:bodyPr/>
        <a:lstStyle/>
        <a:p>
          <a:endParaRPr lang="ru-RU"/>
        </a:p>
      </dgm:t>
    </dgm:pt>
    <dgm:pt modelId="{0BDF3C95-87FE-405D-8716-C31698B2F6B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 err="1" smtClean="0"/>
            <a:t>Сформированность</a:t>
          </a:r>
          <a:r>
            <a:rPr lang="ru-RU" sz="1800" dirty="0" smtClean="0"/>
            <a:t> произвольной деятельности, умения регулировать свои действия, применять волевое усилие</a:t>
          </a:r>
          <a:endParaRPr lang="ru-RU" sz="1800" dirty="0"/>
        </a:p>
      </dgm:t>
    </dgm:pt>
    <dgm:pt modelId="{BD8CB5A7-7397-4383-90E3-8BB0B268211D}" type="parTrans" cxnId="{92347617-5323-49EF-82E2-04FDAE753151}">
      <dgm:prSet/>
      <dgm:spPr/>
      <dgm:t>
        <a:bodyPr/>
        <a:lstStyle/>
        <a:p>
          <a:endParaRPr lang="ru-RU"/>
        </a:p>
      </dgm:t>
    </dgm:pt>
    <dgm:pt modelId="{B2064FD4-FE85-4F42-826D-C3F75164EB35}" type="sibTrans" cxnId="{92347617-5323-49EF-82E2-04FDAE753151}">
      <dgm:prSet/>
      <dgm:spPr/>
      <dgm:t>
        <a:bodyPr/>
        <a:lstStyle/>
        <a:p>
          <a:endParaRPr lang="ru-RU"/>
        </a:p>
      </dgm:t>
    </dgm:pt>
    <dgm:pt modelId="{163AB4B7-3611-416F-875E-E6945186898F}" type="pres">
      <dgm:prSet presAssocID="{84CACF14-9D1F-49F0-8D53-34291C6976A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F00FA9-CF67-4B97-828D-59E24D140B93}" type="pres">
      <dgm:prSet presAssocID="{0BDF3C95-87FE-405D-8716-C31698B2F6B2}" presName="node" presStyleLbl="node1" presStyleIdx="0" presStyleCnt="4" custScaleX="258956" custScaleY="135627" custRadScaleRad="177592" custRadScaleInc="-1105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93C25-F561-4437-ACFB-9141FC8BD04A}" type="pres">
      <dgm:prSet presAssocID="{B2064FD4-FE85-4F42-826D-C3F75164EB35}" presName="sibTrans" presStyleLbl="sibTrans2D1" presStyleIdx="0" presStyleCnt="4" custLinFactNeighborX="44875" custLinFactNeighborY="-35778"/>
      <dgm:spPr/>
      <dgm:t>
        <a:bodyPr/>
        <a:lstStyle/>
        <a:p>
          <a:endParaRPr lang="ru-RU"/>
        </a:p>
      </dgm:t>
    </dgm:pt>
    <dgm:pt modelId="{1E941F8D-564E-404E-B2F6-2691D0875AC2}" type="pres">
      <dgm:prSet presAssocID="{B2064FD4-FE85-4F42-826D-C3F75164EB35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B83C093-201E-4C69-B3DE-C2C2CE60BFB7}" type="pres">
      <dgm:prSet presAssocID="{614FF0A4-D152-4DF3-9BFB-95877F8FEB69}" presName="node" presStyleLbl="node1" presStyleIdx="1" presStyleCnt="4" custScaleX="232824" custScaleY="168423" custRadScaleRad="122845" custRadScaleInc="-29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99966-15D5-4F88-88AD-6FD962C11C07}" type="pres">
      <dgm:prSet presAssocID="{5FA48DB3-DE21-444F-A4C0-88326747E99A}" presName="sibTrans" presStyleLbl="sibTrans2D1" presStyleIdx="1" presStyleCnt="4" custScaleX="470335" custScaleY="60416" custLinFactX="-508330" custLinFactNeighborX="-600000" custLinFactNeighborY="-43346"/>
      <dgm:spPr/>
      <dgm:t>
        <a:bodyPr/>
        <a:lstStyle/>
        <a:p>
          <a:endParaRPr lang="ru-RU"/>
        </a:p>
      </dgm:t>
    </dgm:pt>
    <dgm:pt modelId="{EA730A51-FE45-4267-AFAE-E7E2FEAE1E14}" type="pres">
      <dgm:prSet presAssocID="{5FA48DB3-DE21-444F-A4C0-88326747E99A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57D4E81-88FF-4FFF-9D0A-E83E42823935}" type="pres">
      <dgm:prSet presAssocID="{10430D8D-54D7-4F83-B613-D03D31CD8379}" presName="node" presStyleLbl="node1" presStyleIdx="2" presStyleCnt="4" custScaleX="169392" custRadScaleRad="123678" custRadScaleInc="-59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221670-A44C-4F88-A08D-AD0696075FC4}" type="pres">
      <dgm:prSet presAssocID="{D3D22D88-84A2-48D9-9361-41D60B61BD73}" presName="sibTrans" presStyleLbl="sibTrans2D1" presStyleIdx="2" presStyleCnt="4" custScaleX="200146" custScaleY="58076"/>
      <dgm:spPr/>
      <dgm:t>
        <a:bodyPr/>
        <a:lstStyle/>
        <a:p>
          <a:endParaRPr lang="ru-RU"/>
        </a:p>
      </dgm:t>
    </dgm:pt>
    <dgm:pt modelId="{8BF9FF5E-D26A-42D9-97C7-24A46C5ACC53}" type="pres">
      <dgm:prSet presAssocID="{D3D22D88-84A2-48D9-9361-41D60B61BD73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D3EA5275-1457-4A7F-BCD0-4BC2D5044FE2}" type="pres">
      <dgm:prSet presAssocID="{2C21BA9E-BB7C-4D25-93DC-C339BC923543}" presName="node" presStyleLbl="node1" presStyleIdx="3" presStyleCnt="4" custScaleX="206439" custScaleY="151734" custRadScaleRad="181657" custRadScaleInc="-54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C7778-75CA-48B3-AF30-F334BE82EF7A}" type="pres">
      <dgm:prSet presAssocID="{EB43A5FE-19F4-4EE9-AD94-2ED09BD9798D}" presName="sibTrans" presStyleLbl="sibTrans2D1" presStyleIdx="3" presStyleCnt="4" custAng="19311043" custFlipVert="0" custFlipHor="1" custScaleX="124352" custScaleY="71434" custLinFactX="-224473" custLinFactNeighborX="-300000" custLinFactNeighborY="-33320"/>
      <dgm:spPr/>
      <dgm:t>
        <a:bodyPr/>
        <a:lstStyle/>
        <a:p>
          <a:endParaRPr lang="ru-RU"/>
        </a:p>
      </dgm:t>
    </dgm:pt>
    <dgm:pt modelId="{A70673EA-4ED8-48F8-8DAE-887272F1E1FD}" type="pres">
      <dgm:prSet presAssocID="{EB43A5FE-19F4-4EE9-AD94-2ED09BD9798D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778A920F-7E4B-4D06-A3B8-FD8C2A7BC101}" type="presOf" srcId="{B2064FD4-FE85-4F42-826D-C3F75164EB35}" destId="{1E941F8D-564E-404E-B2F6-2691D0875AC2}" srcOrd="1" destOrd="0" presId="urn:microsoft.com/office/officeart/2005/8/layout/cycle2"/>
    <dgm:cxn modelId="{E68998A6-026E-45C5-9A5D-602840D5483A}" type="presOf" srcId="{84CACF14-9D1F-49F0-8D53-34291C6976A5}" destId="{163AB4B7-3611-416F-875E-E6945186898F}" srcOrd="0" destOrd="0" presId="urn:microsoft.com/office/officeart/2005/8/layout/cycle2"/>
    <dgm:cxn modelId="{2E92BDCB-C1CD-4ADF-BCCE-9FA6B9998F95}" type="presOf" srcId="{10430D8D-54D7-4F83-B613-D03D31CD8379}" destId="{F57D4E81-88FF-4FFF-9D0A-E83E42823935}" srcOrd="0" destOrd="0" presId="urn:microsoft.com/office/officeart/2005/8/layout/cycle2"/>
    <dgm:cxn modelId="{92347617-5323-49EF-82E2-04FDAE753151}" srcId="{84CACF14-9D1F-49F0-8D53-34291C6976A5}" destId="{0BDF3C95-87FE-405D-8716-C31698B2F6B2}" srcOrd="0" destOrd="0" parTransId="{BD8CB5A7-7397-4383-90E3-8BB0B268211D}" sibTransId="{B2064FD4-FE85-4F42-826D-C3F75164EB35}"/>
    <dgm:cxn modelId="{768AB39E-DE2B-4DD7-9A8B-57A721ABD8B7}" type="presOf" srcId="{614FF0A4-D152-4DF3-9BFB-95877F8FEB69}" destId="{BB83C093-201E-4C69-B3DE-C2C2CE60BFB7}" srcOrd="0" destOrd="0" presId="urn:microsoft.com/office/officeart/2005/8/layout/cycle2"/>
    <dgm:cxn modelId="{D64E5214-9BAF-4A49-B7FD-C0229501F480}" type="presOf" srcId="{B2064FD4-FE85-4F42-826D-C3F75164EB35}" destId="{5C793C25-F561-4437-ACFB-9141FC8BD04A}" srcOrd="0" destOrd="0" presId="urn:microsoft.com/office/officeart/2005/8/layout/cycle2"/>
    <dgm:cxn modelId="{F5F2FD98-ED81-4B5A-82D7-36EECDE55429}" type="presOf" srcId="{D3D22D88-84A2-48D9-9361-41D60B61BD73}" destId="{8BF9FF5E-D26A-42D9-97C7-24A46C5ACC53}" srcOrd="1" destOrd="0" presId="urn:microsoft.com/office/officeart/2005/8/layout/cycle2"/>
    <dgm:cxn modelId="{E49A1AB3-EAFE-4945-A92C-1888C7C49537}" type="presOf" srcId="{D3D22D88-84A2-48D9-9361-41D60B61BD73}" destId="{19221670-A44C-4F88-A08D-AD0696075FC4}" srcOrd="0" destOrd="0" presId="urn:microsoft.com/office/officeart/2005/8/layout/cycle2"/>
    <dgm:cxn modelId="{636D2D77-9200-401B-A05A-5D80D6D6DDCC}" type="presOf" srcId="{0BDF3C95-87FE-405D-8716-C31698B2F6B2}" destId="{E6F00FA9-CF67-4B97-828D-59E24D140B93}" srcOrd="0" destOrd="0" presId="urn:microsoft.com/office/officeart/2005/8/layout/cycle2"/>
    <dgm:cxn modelId="{484D99B0-B7A5-4B76-8A1F-502F5A788427}" type="presOf" srcId="{5FA48DB3-DE21-444F-A4C0-88326747E99A}" destId="{1C799966-15D5-4F88-88AD-6FD962C11C07}" srcOrd="0" destOrd="0" presId="urn:microsoft.com/office/officeart/2005/8/layout/cycle2"/>
    <dgm:cxn modelId="{50EFFA62-A464-41CA-838A-25A6227616AE}" srcId="{84CACF14-9D1F-49F0-8D53-34291C6976A5}" destId="{614FF0A4-D152-4DF3-9BFB-95877F8FEB69}" srcOrd="1" destOrd="0" parTransId="{502E88AA-5E6B-4CE1-99ED-97E24519E5D2}" sibTransId="{5FA48DB3-DE21-444F-A4C0-88326747E99A}"/>
    <dgm:cxn modelId="{CF309898-7878-4444-827F-EF17783FC505}" type="presOf" srcId="{EB43A5FE-19F4-4EE9-AD94-2ED09BD9798D}" destId="{A70673EA-4ED8-48F8-8DAE-887272F1E1FD}" srcOrd="1" destOrd="0" presId="urn:microsoft.com/office/officeart/2005/8/layout/cycle2"/>
    <dgm:cxn modelId="{3A23B9BA-5E25-4129-BA31-15728B6093AA}" srcId="{84CACF14-9D1F-49F0-8D53-34291C6976A5}" destId="{10430D8D-54D7-4F83-B613-D03D31CD8379}" srcOrd="2" destOrd="0" parTransId="{F582F9D1-F179-4677-BA89-130FB8F5CC31}" sibTransId="{D3D22D88-84A2-48D9-9361-41D60B61BD73}"/>
    <dgm:cxn modelId="{12C4DB34-767D-4A1A-92B7-A511A7CA586D}" type="presOf" srcId="{EB43A5FE-19F4-4EE9-AD94-2ED09BD9798D}" destId="{DBEC7778-75CA-48B3-AF30-F334BE82EF7A}" srcOrd="0" destOrd="0" presId="urn:microsoft.com/office/officeart/2005/8/layout/cycle2"/>
    <dgm:cxn modelId="{E3054E2D-7FA8-45BF-BE10-C51AECB24A08}" type="presOf" srcId="{2C21BA9E-BB7C-4D25-93DC-C339BC923543}" destId="{D3EA5275-1457-4A7F-BCD0-4BC2D5044FE2}" srcOrd="0" destOrd="0" presId="urn:microsoft.com/office/officeart/2005/8/layout/cycle2"/>
    <dgm:cxn modelId="{35F2C97C-65F7-4650-BA4B-C033C08E9819}" srcId="{84CACF14-9D1F-49F0-8D53-34291C6976A5}" destId="{2C21BA9E-BB7C-4D25-93DC-C339BC923543}" srcOrd="3" destOrd="0" parTransId="{F0D0948F-B5B1-40AD-824B-FA12FB74E4B2}" sibTransId="{EB43A5FE-19F4-4EE9-AD94-2ED09BD9798D}"/>
    <dgm:cxn modelId="{AE6BAFB5-740E-4360-9247-5847BD0D51C7}" type="presOf" srcId="{5FA48DB3-DE21-444F-A4C0-88326747E99A}" destId="{EA730A51-FE45-4267-AFAE-E7E2FEAE1E14}" srcOrd="1" destOrd="0" presId="urn:microsoft.com/office/officeart/2005/8/layout/cycle2"/>
    <dgm:cxn modelId="{9D3B72C0-78C5-4558-9E00-0F251FBFDFF1}" type="presParOf" srcId="{163AB4B7-3611-416F-875E-E6945186898F}" destId="{E6F00FA9-CF67-4B97-828D-59E24D140B93}" srcOrd="0" destOrd="0" presId="urn:microsoft.com/office/officeart/2005/8/layout/cycle2"/>
    <dgm:cxn modelId="{4C135C53-DFCE-4814-AAE2-703AB95A7F1A}" type="presParOf" srcId="{163AB4B7-3611-416F-875E-E6945186898F}" destId="{5C793C25-F561-4437-ACFB-9141FC8BD04A}" srcOrd="1" destOrd="0" presId="urn:microsoft.com/office/officeart/2005/8/layout/cycle2"/>
    <dgm:cxn modelId="{2AEF2DC7-8745-4AEF-98FF-E0B5D598CEBA}" type="presParOf" srcId="{5C793C25-F561-4437-ACFB-9141FC8BD04A}" destId="{1E941F8D-564E-404E-B2F6-2691D0875AC2}" srcOrd="0" destOrd="0" presId="urn:microsoft.com/office/officeart/2005/8/layout/cycle2"/>
    <dgm:cxn modelId="{F577B348-6437-4F50-9B44-2D64C958E6D7}" type="presParOf" srcId="{163AB4B7-3611-416F-875E-E6945186898F}" destId="{BB83C093-201E-4C69-B3DE-C2C2CE60BFB7}" srcOrd="2" destOrd="0" presId="urn:microsoft.com/office/officeart/2005/8/layout/cycle2"/>
    <dgm:cxn modelId="{76BDA60E-13F6-42DB-9313-9B022E74D8E6}" type="presParOf" srcId="{163AB4B7-3611-416F-875E-E6945186898F}" destId="{1C799966-15D5-4F88-88AD-6FD962C11C07}" srcOrd="3" destOrd="0" presId="urn:microsoft.com/office/officeart/2005/8/layout/cycle2"/>
    <dgm:cxn modelId="{999A8789-06F9-4FE0-BB88-46F5C0578E7D}" type="presParOf" srcId="{1C799966-15D5-4F88-88AD-6FD962C11C07}" destId="{EA730A51-FE45-4267-AFAE-E7E2FEAE1E14}" srcOrd="0" destOrd="0" presId="urn:microsoft.com/office/officeart/2005/8/layout/cycle2"/>
    <dgm:cxn modelId="{217CB44A-8114-4B55-8822-F46CFB75EA4F}" type="presParOf" srcId="{163AB4B7-3611-416F-875E-E6945186898F}" destId="{F57D4E81-88FF-4FFF-9D0A-E83E42823935}" srcOrd="4" destOrd="0" presId="urn:microsoft.com/office/officeart/2005/8/layout/cycle2"/>
    <dgm:cxn modelId="{DE14D57F-9D19-48B6-A1D0-57B4962DF21D}" type="presParOf" srcId="{163AB4B7-3611-416F-875E-E6945186898F}" destId="{19221670-A44C-4F88-A08D-AD0696075FC4}" srcOrd="5" destOrd="0" presId="urn:microsoft.com/office/officeart/2005/8/layout/cycle2"/>
    <dgm:cxn modelId="{3B39F17F-F4F3-4BCC-95C3-CE30CFFA21F8}" type="presParOf" srcId="{19221670-A44C-4F88-A08D-AD0696075FC4}" destId="{8BF9FF5E-D26A-42D9-97C7-24A46C5ACC53}" srcOrd="0" destOrd="0" presId="urn:microsoft.com/office/officeart/2005/8/layout/cycle2"/>
    <dgm:cxn modelId="{13BF4921-D9B1-4E81-A7DD-67CCDA3E4487}" type="presParOf" srcId="{163AB4B7-3611-416F-875E-E6945186898F}" destId="{D3EA5275-1457-4A7F-BCD0-4BC2D5044FE2}" srcOrd="6" destOrd="0" presId="urn:microsoft.com/office/officeart/2005/8/layout/cycle2"/>
    <dgm:cxn modelId="{C5CA62C9-6DA4-441E-9BFE-4052538CC695}" type="presParOf" srcId="{163AB4B7-3611-416F-875E-E6945186898F}" destId="{DBEC7778-75CA-48B3-AF30-F334BE82EF7A}" srcOrd="7" destOrd="0" presId="urn:microsoft.com/office/officeart/2005/8/layout/cycle2"/>
    <dgm:cxn modelId="{1E945216-A2E4-4224-A174-C09B722C7105}" type="presParOf" srcId="{DBEC7778-75CA-48B3-AF30-F334BE82EF7A}" destId="{A70673EA-4ED8-48F8-8DAE-887272F1E1FD}" srcOrd="0" destOrd="0" presId="urn:microsoft.com/office/officeart/2005/8/layout/cycle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71044C-7F3D-4C8D-8470-5E76741DC54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5EB81B2-DEF7-4F2B-B5A4-6C8652AAE79D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Сначала он должен провести </a:t>
          </a:r>
          <a:r>
            <a:rPr lang="ru-RU" dirty="0" smtClean="0">
              <a:solidFill>
                <a:srgbClr val="C00000"/>
              </a:solidFill>
            </a:rPr>
            <a:t>звуковой анализ </a:t>
          </a:r>
          <a:r>
            <a:rPr lang="ru-RU" dirty="0" smtClean="0"/>
            <a:t>слова, т. е. выделить последовательность звуков, входящих в состав этого слова</a:t>
          </a:r>
        </a:p>
      </dgm:t>
    </dgm:pt>
    <dgm:pt modelId="{333176E5-7A8B-4729-8E66-C5D1692F4179}" type="parTrans" cxnId="{F7F3C1C5-1D99-4FED-B55B-4916CA05B9B5}">
      <dgm:prSet/>
      <dgm:spPr/>
      <dgm:t>
        <a:bodyPr/>
        <a:lstStyle/>
        <a:p>
          <a:endParaRPr lang="ru-RU"/>
        </a:p>
      </dgm:t>
    </dgm:pt>
    <dgm:pt modelId="{18653691-B2CB-47EE-8518-37F777479D5A}" type="sibTrans" cxnId="{F7F3C1C5-1D99-4FED-B55B-4916CA05B9B5}">
      <dgm:prSet/>
      <dgm:spPr/>
      <dgm:t>
        <a:bodyPr/>
        <a:lstStyle/>
        <a:p>
          <a:endParaRPr lang="ru-RU"/>
        </a:p>
      </dgm:t>
    </dgm:pt>
    <dgm:pt modelId="{9FDD5FA5-A725-4FCA-A046-15DA5C47A31C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Выделенные звуки превращаются ребёнком в зрительную </a:t>
          </a:r>
          <a:r>
            <a:rPr lang="ru-RU" dirty="0" smtClean="0">
              <a:solidFill>
                <a:schemeClr val="tx2">
                  <a:lumMod val="60000"/>
                  <a:lumOff val="40000"/>
                </a:schemeClr>
              </a:solidFill>
            </a:rPr>
            <a:t>графическую схему,  </a:t>
          </a:r>
          <a:r>
            <a:rPr lang="ru-RU" dirty="0" smtClean="0"/>
            <a:t>(ребёнок представляет себе это слово написанным).</a:t>
          </a:r>
        </a:p>
      </dgm:t>
    </dgm:pt>
    <dgm:pt modelId="{25EC30F4-25D9-470E-BC4C-5F2B6839CAFE}" type="parTrans" cxnId="{9A7393E0-4743-475D-8578-12D0BAEF9A27}">
      <dgm:prSet/>
      <dgm:spPr/>
      <dgm:t>
        <a:bodyPr/>
        <a:lstStyle/>
        <a:p>
          <a:endParaRPr lang="ru-RU"/>
        </a:p>
      </dgm:t>
    </dgm:pt>
    <dgm:pt modelId="{AF7BDEA9-FBDB-4812-B742-6955EE98F567}" type="sibTrans" cxnId="{9A7393E0-4743-475D-8578-12D0BAEF9A27}">
      <dgm:prSet/>
      <dgm:spPr/>
      <dgm:t>
        <a:bodyPr/>
        <a:lstStyle/>
        <a:p>
          <a:endParaRPr lang="ru-RU"/>
        </a:p>
      </dgm:t>
    </dgm:pt>
    <dgm:pt modelId="{ADCCCEA3-E682-4D9C-BC37-EDAD39CD4536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600" b="1" dirty="0" smtClean="0"/>
        </a:p>
        <a:p>
          <a:endParaRPr lang="ru-RU" sz="1600" b="1" dirty="0" smtClean="0"/>
        </a:p>
        <a:p>
          <a:r>
            <a:rPr lang="ru-RU" sz="1800" b="1" dirty="0" smtClean="0"/>
            <a:t>Превращение </a:t>
          </a:r>
        </a:p>
        <a:p>
          <a:r>
            <a:rPr lang="ru-RU" sz="1800" b="1" dirty="0" smtClean="0"/>
            <a:t>ребёнком</a:t>
          </a:r>
        </a:p>
        <a:p>
          <a:r>
            <a:rPr lang="ru-RU" sz="1800" b="1" dirty="0" smtClean="0"/>
            <a:t> подлежащих написанию </a:t>
          </a:r>
        </a:p>
        <a:p>
          <a:r>
            <a:rPr lang="ru-RU" sz="1800" b="1" dirty="0" smtClean="0"/>
            <a:t>зрительных образов букв </a:t>
          </a:r>
        </a:p>
        <a:p>
          <a:r>
            <a:rPr lang="ru-RU" sz="1800" b="1" dirty="0" smtClean="0"/>
            <a:t>в </a:t>
          </a:r>
          <a:r>
            <a:rPr lang="ru-RU" sz="1800" b="1" dirty="0" smtClean="0">
              <a:solidFill>
                <a:schemeClr val="accent3">
                  <a:lumMod val="50000"/>
                </a:schemeClr>
              </a:solidFill>
            </a:rPr>
            <a:t>нужные графические начертания</a:t>
          </a:r>
          <a:endParaRPr lang="ru-RU" sz="1800" b="1" dirty="0">
            <a:solidFill>
              <a:schemeClr val="accent3">
                <a:lumMod val="50000"/>
              </a:schemeClr>
            </a:solidFill>
          </a:endParaRPr>
        </a:p>
      </dgm:t>
    </dgm:pt>
    <dgm:pt modelId="{A768CC3C-1538-4AD7-AE8E-BFA8924D961B}" type="parTrans" cxnId="{5766DD4B-1A28-464A-99DF-64342933ED00}">
      <dgm:prSet/>
      <dgm:spPr/>
      <dgm:t>
        <a:bodyPr/>
        <a:lstStyle/>
        <a:p>
          <a:endParaRPr lang="ru-RU"/>
        </a:p>
      </dgm:t>
    </dgm:pt>
    <dgm:pt modelId="{60A3F395-5B68-4266-9CC5-0D197DCBEA51}" type="sibTrans" cxnId="{5766DD4B-1A28-464A-99DF-64342933ED00}">
      <dgm:prSet/>
      <dgm:spPr/>
      <dgm:t>
        <a:bodyPr/>
        <a:lstStyle/>
        <a:p>
          <a:endParaRPr lang="ru-RU"/>
        </a:p>
      </dgm:t>
    </dgm:pt>
    <dgm:pt modelId="{D7F14D5D-4304-464C-B2C7-8D74FA199AD3}" type="pres">
      <dgm:prSet presAssocID="{5471044C-7F3D-4C8D-8470-5E76741DC546}" presName="Name0" presStyleCnt="0">
        <dgm:presLayoutVars>
          <dgm:dir/>
          <dgm:animLvl val="lvl"/>
          <dgm:resizeHandles val="exact"/>
        </dgm:presLayoutVars>
      </dgm:prSet>
      <dgm:spPr/>
    </dgm:pt>
    <dgm:pt modelId="{49835C5D-1AC1-4064-8A73-63665005FFD5}" type="pres">
      <dgm:prSet presAssocID="{ADCCCEA3-E682-4D9C-BC37-EDAD39CD4536}" presName="Name8" presStyleCnt="0"/>
      <dgm:spPr/>
    </dgm:pt>
    <dgm:pt modelId="{2D857301-AB82-4B0B-8BC6-0E4E40280468}" type="pres">
      <dgm:prSet presAssocID="{ADCCCEA3-E682-4D9C-BC37-EDAD39CD4536}" presName="level" presStyleLbl="node1" presStyleIdx="0" presStyleCnt="3" custScaleX="109302" custScaleY="143645" custLinFactNeighborX="1807" custLinFactNeighborY="-91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4E3971-238C-4689-B35C-F3D22840CFE7}" type="pres">
      <dgm:prSet presAssocID="{ADCCCEA3-E682-4D9C-BC37-EDAD39CD453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F3F14-02AA-4E5F-9CB0-5C7044059064}" type="pres">
      <dgm:prSet presAssocID="{9FDD5FA5-A725-4FCA-A046-15DA5C47A31C}" presName="Name8" presStyleCnt="0"/>
      <dgm:spPr/>
    </dgm:pt>
    <dgm:pt modelId="{2C7D6962-DDAF-4611-99B0-1073E1D2ED01}" type="pres">
      <dgm:prSet presAssocID="{9FDD5FA5-A725-4FCA-A046-15DA5C47A31C}" presName="level" presStyleLbl="node1" presStyleIdx="1" presStyleCnt="3" custScaleX="105317" custLinFactNeighborX="337" custLinFactNeighborY="93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F8A767-75E4-4083-ACD4-6F1C54379CD8}" type="pres">
      <dgm:prSet presAssocID="{9FDD5FA5-A725-4FCA-A046-15DA5C47A31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4FEAB1-4728-4289-ACF2-DAEFA24EA183}" type="pres">
      <dgm:prSet presAssocID="{45EB81B2-DEF7-4F2B-B5A4-6C8652AAE79D}" presName="Name8" presStyleCnt="0"/>
      <dgm:spPr/>
    </dgm:pt>
    <dgm:pt modelId="{3D297EDA-6700-48AC-8822-67E5C1E50668}" type="pres">
      <dgm:prSet presAssocID="{45EB81B2-DEF7-4F2B-B5A4-6C8652AAE79D}" presName="level" presStyleLbl="node1" presStyleIdx="2" presStyleCnt="3" custScaleY="64571" custLinFactNeighborY="25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F24ECA-70BD-4F0C-9770-F349DED57518}" type="pres">
      <dgm:prSet presAssocID="{45EB81B2-DEF7-4F2B-B5A4-6C8652AAE79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66DD4B-1A28-464A-99DF-64342933ED00}" srcId="{5471044C-7F3D-4C8D-8470-5E76741DC546}" destId="{ADCCCEA3-E682-4D9C-BC37-EDAD39CD4536}" srcOrd="0" destOrd="0" parTransId="{A768CC3C-1538-4AD7-AE8E-BFA8924D961B}" sibTransId="{60A3F395-5B68-4266-9CC5-0D197DCBEA51}"/>
    <dgm:cxn modelId="{0F408916-5919-4A39-B40A-A9E753B02B2C}" type="presOf" srcId="{ADCCCEA3-E682-4D9C-BC37-EDAD39CD4536}" destId="{4B4E3971-238C-4689-B35C-F3D22840CFE7}" srcOrd="1" destOrd="0" presId="urn:microsoft.com/office/officeart/2005/8/layout/pyramid1"/>
    <dgm:cxn modelId="{AF149D2A-30A4-4015-9ABD-F9F9D34B3FC7}" type="presOf" srcId="{45EB81B2-DEF7-4F2B-B5A4-6C8652AAE79D}" destId="{8CF24ECA-70BD-4F0C-9770-F349DED57518}" srcOrd="1" destOrd="0" presId="urn:microsoft.com/office/officeart/2005/8/layout/pyramid1"/>
    <dgm:cxn modelId="{7548E282-42F9-4ED4-819F-DDC3A6B3BCA0}" type="presOf" srcId="{9FDD5FA5-A725-4FCA-A046-15DA5C47A31C}" destId="{2C7D6962-DDAF-4611-99B0-1073E1D2ED01}" srcOrd="0" destOrd="0" presId="urn:microsoft.com/office/officeart/2005/8/layout/pyramid1"/>
    <dgm:cxn modelId="{8DE16D88-FD5F-47A8-946C-CDD9260C376E}" type="presOf" srcId="{9FDD5FA5-A725-4FCA-A046-15DA5C47A31C}" destId="{03F8A767-75E4-4083-ACD4-6F1C54379CD8}" srcOrd="1" destOrd="0" presId="urn:microsoft.com/office/officeart/2005/8/layout/pyramid1"/>
    <dgm:cxn modelId="{9A7393E0-4743-475D-8578-12D0BAEF9A27}" srcId="{5471044C-7F3D-4C8D-8470-5E76741DC546}" destId="{9FDD5FA5-A725-4FCA-A046-15DA5C47A31C}" srcOrd="1" destOrd="0" parTransId="{25EC30F4-25D9-470E-BC4C-5F2B6839CAFE}" sibTransId="{AF7BDEA9-FBDB-4812-B742-6955EE98F567}"/>
    <dgm:cxn modelId="{F7F3C1C5-1D99-4FED-B55B-4916CA05B9B5}" srcId="{5471044C-7F3D-4C8D-8470-5E76741DC546}" destId="{45EB81B2-DEF7-4F2B-B5A4-6C8652AAE79D}" srcOrd="2" destOrd="0" parTransId="{333176E5-7A8B-4729-8E66-C5D1692F4179}" sibTransId="{18653691-B2CB-47EE-8518-37F777479D5A}"/>
    <dgm:cxn modelId="{CA234AC1-6D2E-4506-8ABF-00CAD3BFD3E9}" type="presOf" srcId="{45EB81B2-DEF7-4F2B-B5A4-6C8652AAE79D}" destId="{3D297EDA-6700-48AC-8822-67E5C1E50668}" srcOrd="0" destOrd="0" presId="urn:microsoft.com/office/officeart/2005/8/layout/pyramid1"/>
    <dgm:cxn modelId="{9BDB118B-608E-42AA-8B79-F582D2463541}" type="presOf" srcId="{5471044C-7F3D-4C8D-8470-5E76741DC546}" destId="{D7F14D5D-4304-464C-B2C7-8D74FA199AD3}" srcOrd="0" destOrd="0" presId="urn:microsoft.com/office/officeart/2005/8/layout/pyramid1"/>
    <dgm:cxn modelId="{E598889F-064D-4FFB-9D1E-11540164FA98}" type="presOf" srcId="{ADCCCEA3-E682-4D9C-BC37-EDAD39CD4536}" destId="{2D857301-AB82-4B0B-8BC6-0E4E40280468}" srcOrd="0" destOrd="0" presId="urn:microsoft.com/office/officeart/2005/8/layout/pyramid1"/>
    <dgm:cxn modelId="{CF8D4305-0FA8-4650-87BB-3538BA028C86}" type="presParOf" srcId="{D7F14D5D-4304-464C-B2C7-8D74FA199AD3}" destId="{49835C5D-1AC1-4064-8A73-63665005FFD5}" srcOrd="0" destOrd="0" presId="urn:microsoft.com/office/officeart/2005/8/layout/pyramid1"/>
    <dgm:cxn modelId="{BCB11F3C-7E29-4DC9-B6F6-E0D771484E33}" type="presParOf" srcId="{49835C5D-1AC1-4064-8A73-63665005FFD5}" destId="{2D857301-AB82-4B0B-8BC6-0E4E40280468}" srcOrd="0" destOrd="0" presId="urn:microsoft.com/office/officeart/2005/8/layout/pyramid1"/>
    <dgm:cxn modelId="{0000D4D6-4F78-410D-9A1A-B14B2BE55350}" type="presParOf" srcId="{49835C5D-1AC1-4064-8A73-63665005FFD5}" destId="{4B4E3971-238C-4689-B35C-F3D22840CFE7}" srcOrd="1" destOrd="0" presId="urn:microsoft.com/office/officeart/2005/8/layout/pyramid1"/>
    <dgm:cxn modelId="{F0CDD212-C24C-40B3-94C9-C48D2BD9883D}" type="presParOf" srcId="{D7F14D5D-4304-464C-B2C7-8D74FA199AD3}" destId="{C50F3F14-02AA-4E5F-9CB0-5C7044059064}" srcOrd="1" destOrd="0" presId="urn:microsoft.com/office/officeart/2005/8/layout/pyramid1"/>
    <dgm:cxn modelId="{5C9BFC59-1524-486B-BC59-2928B6B72E32}" type="presParOf" srcId="{C50F3F14-02AA-4E5F-9CB0-5C7044059064}" destId="{2C7D6962-DDAF-4611-99B0-1073E1D2ED01}" srcOrd="0" destOrd="0" presId="urn:microsoft.com/office/officeart/2005/8/layout/pyramid1"/>
    <dgm:cxn modelId="{0DAF5541-4215-4813-95D9-FE9BCD9B2A4C}" type="presParOf" srcId="{C50F3F14-02AA-4E5F-9CB0-5C7044059064}" destId="{03F8A767-75E4-4083-ACD4-6F1C54379CD8}" srcOrd="1" destOrd="0" presId="urn:microsoft.com/office/officeart/2005/8/layout/pyramid1"/>
    <dgm:cxn modelId="{063ED8A0-D317-488E-90EC-890D145FF953}" type="presParOf" srcId="{D7F14D5D-4304-464C-B2C7-8D74FA199AD3}" destId="{714FEAB1-4728-4289-ACF2-DAEFA24EA183}" srcOrd="2" destOrd="0" presId="urn:microsoft.com/office/officeart/2005/8/layout/pyramid1"/>
    <dgm:cxn modelId="{16D1E925-0ABB-4FFA-AEEE-315BC63192AC}" type="presParOf" srcId="{714FEAB1-4728-4289-ACF2-DAEFA24EA183}" destId="{3D297EDA-6700-48AC-8822-67E5C1E50668}" srcOrd="0" destOrd="0" presId="urn:microsoft.com/office/officeart/2005/8/layout/pyramid1"/>
    <dgm:cxn modelId="{EF357FDF-CAAC-46B8-9D67-229C0D5C46A5}" type="presParOf" srcId="{714FEAB1-4728-4289-ACF2-DAEFA24EA183}" destId="{8CF24ECA-70BD-4F0C-9770-F349DED57518}" srcOrd="1" destOrd="0" presId="urn:microsoft.com/office/officeart/2005/8/layout/pyramid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9710A2-4D68-4A19-A6E5-229740FA467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1F2650-FE09-41F9-8A96-69189DF659C5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дети с очень высоким уровнем готовности к обучению.</a:t>
          </a:r>
          <a:endParaRPr lang="ru-RU" sz="1400" b="1" dirty="0">
            <a:solidFill>
              <a:schemeClr val="tx1"/>
            </a:solidFill>
          </a:endParaRPr>
        </a:p>
      </dgm:t>
    </dgm:pt>
    <dgm:pt modelId="{95FBBE58-C0AE-4140-9476-298FCE8539E6}" type="parTrans" cxnId="{125B792C-EC71-4101-8093-24D231B7F132}">
      <dgm:prSet/>
      <dgm:spPr/>
      <dgm:t>
        <a:bodyPr/>
        <a:lstStyle/>
        <a:p>
          <a:endParaRPr lang="ru-RU"/>
        </a:p>
      </dgm:t>
    </dgm:pt>
    <dgm:pt modelId="{739765B6-3300-4D9E-B755-5EDF55378D04}" type="sibTrans" cxnId="{125B792C-EC71-4101-8093-24D231B7F132}">
      <dgm:prSet/>
      <dgm:spPr/>
      <dgm:t>
        <a:bodyPr/>
        <a:lstStyle/>
        <a:p>
          <a:endParaRPr lang="ru-RU"/>
        </a:p>
      </dgm:t>
    </dgm:pt>
    <dgm:pt modelId="{A4542198-9E0B-4847-87FA-2C45A9B90CCD}" type="pres">
      <dgm:prSet presAssocID="{D59710A2-4D68-4A19-A6E5-229740FA467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B7DD1E0-64A3-4C89-BAF5-20241828B8B0}" type="pres">
      <dgm:prSet presAssocID="{641F2650-FE09-41F9-8A96-69189DF659C5}" presName="horFlow" presStyleCnt="0"/>
      <dgm:spPr/>
    </dgm:pt>
    <dgm:pt modelId="{4F4E2FF2-ED84-4DEF-923F-9F446E0CF92F}" type="pres">
      <dgm:prSet presAssocID="{641F2650-FE09-41F9-8A96-69189DF659C5}" presName="bigChev" presStyleLbl="node1" presStyleIdx="0" presStyleCnt="1" custScaleX="195548" custScaleY="137944" custLinFactNeighborX="1395" custLinFactNeighborY="49338"/>
      <dgm:spPr/>
      <dgm:t>
        <a:bodyPr/>
        <a:lstStyle/>
        <a:p>
          <a:endParaRPr lang="ru-RU"/>
        </a:p>
      </dgm:t>
    </dgm:pt>
  </dgm:ptLst>
  <dgm:cxnLst>
    <dgm:cxn modelId="{125B792C-EC71-4101-8093-24D231B7F132}" srcId="{D59710A2-4D68-4A19-A6E5-229740FA467A}" destId="{641F2650-FE09-41F9-8A96-69189DF659C5}" srcOrd="0" destOrd="0" parTransId="{95FBBE58-C0AE-4140-9476-298FCE8539E6}" sibTransId="{739765B6-3300-4D9E-B755-5EDF55378D04}"/>
    <dgm:cxn modelId="{67215CB4-5E8C-46C7-A47E-39DF62952A15}" type="presOf" srcId="{D59710A2-4D68-4A19-A6E5-229740FA467A}" destId="{A4542198-9E0B-4847-87FA-2C45A9B90CCD}" srcOrd="0" destOrd="0" presId="urn:microsoft.com/office/officeart/2005/8/layout/lProcess3"/>
    <dgm:cxn modelId="{5D95921F-53CE-4C2B-B8A7-A1F98E5A7CD2}" type="presOf" srcId="{641F2650-FE09-41F9-8A96-69189DF659C5}" destId="{4F4E2FF2-ED84-4DEF-923F-9F446E0CF92F}" srcOrd="0" destOrd="0" presId="urn:microsoft.com/office/officeart/2005/8/layout/lProcess3"/>
    <dgm:cxn modelId="{E0BF88CB-4228-4F2A-B637-45DB3950890B}" type="presParOf" srcId="{A4542198-9E0B-4847-87FA-2C45A9B90CCD}" destId="{3B7DD1E0-64A3-4C89-BAF5-20241828B8B0}" srcOrd="0" destOrd="0" presId="urn:microsoft.com/office/officeart/2005/8/layout/lProcess3"/>
    <dgm:cxn modelId="{FA169F13-9909-4CEF-B470-F70CBC22AF88}" type="presParOf" srcId="{3B7DD1E0-64A3-4C89-BAF5-20241828B8B0}" destId="{4F4E2FF2-ED84-4DEF-923F-9F446E0CF92F}" srcOrd="0" destOrd="0" presId="urn:microsoft.com/office/officeart/2005/8/layout/lProcess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8911F-C8B4-4DD2-B18D-F3882A0788BB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1A6E-6B58-407B-B8B9-3ADF7A6157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09FA0-E13B-4CA2-B3B4-2E146464A1FC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61059-A4C8-477E-B008-A1186E26CA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E5ED31-4C68-498A-9108-2AE0278C44C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УМК «Начальная школа ХХ1 века» создан авторским коллективом , сотрудниками Центра начального образования Института содержания и методов обучения Российской академии образования, под руководством доктора педагогических наук, профессора, члена-корреспондента РАО  </a:t>
            </a:r>
            <a:r>
              <a:rPr lang="ru-RU" sz="1400" b="1" smtClean="0"/>
              <a:t>Натальи Федоровны Виноградовой.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6F7686-39BF-4BA5-AA74-7F059D8A1546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613" y="8685215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7783A568-6122-4581-AB7F-66547A05E3A6}" type="slidenum">
              <a:rPr lang="ru-RU" altLang="ru-RU" sz="1200"/>
              <a:pPr algn="r" eaLnBrk="1" hangingPunct="1"/>
              <a:t>8</a:t>
            </a:fld>
            <a:endParaRPr lang="ru-RU" altLang="ru-RU" sz="12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ru-RU" altLang="ru-RU" b="0" dirty="0">
                <a:latin typeface="Arial" pitchFamily="34" charset="0"/>
              </a:rPr>
              <a:t> Раздел "Учимся думать, рассуждать, фантазировать 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Включает знания и умения, являющиеся средством развития мышления и воображения. Особое внимание уделяется осознанию детьми некоторых доступных связей (причинных, временных, последовательных) между предметами и объектами окружающего мира, а также развитию моделирующей деятельности как основы для формирования наглядно-образного, а затем и логического мышления. 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В данном разделе представлены знания и умения, обеспечивающие специальную подготовку к учебным предметам начальной школы, прежде всего, к "Русскому языку", "Математике", а также "Окружающему миру". 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Для реализации этого раздела программы рекомендуется использование пособий  из серии "</a:t>
            </a:r>
            <a:r>
              <a:rPr lang="ru-RU" altLang="ru-RU" b="0" dirty="0" err="1">
                <a:latin typeface="Arial" pitchFamily="34" charset="0"/>
              </a:rPr>
              <a:t>Предшкольная</a:t>
            </a:r>
            <a:r>
              <a:rPr lang="ru-RU" altLang="ru-RU" b="0" dirty="0">
                <a:latin typeface="Arial" pitchFamily="34" charset="0"/>
              </a:rPr>
              <a:t> пора":</a:t>
            </a:r>
          </a:p>
          <a:p>
            <a:pPr eaLnBrk="1" hangingPunct="1"/>
            <a:r>
              <a:rPr lang="ru-RU" altLang="ru-RU" b="0" dirty="0" err="1">
                <a:latin typeface="Arial" pitchFamily="34" charset="0"/>
              </a:rPr>
              <a:t>Салмина</a:t>
            </a:r>
            <a:r>
              <a:rPr lang="ru-RU" altLang="ru-RU" b="0" dirty="0">
                <a:latin typeface="Arial" pitchFamily="34" charset="0"/>
              </a:rPr>
              <a:t> Н.Г. « Учимся думать";</a:t>
            </a:r>
          </a:p>
          <a:p>
            <a:pPr eaLnBrk="1" hangingPunct="1"/>
            <a:r>
              <a:rPr lang="ru-RU" altLang="ru-RU" b="0" dirty="0" err="1">
                <a:latin typeface="Arial" pitchFamily="34" charset="0"/>
              </a:rPr>
              <a:t>Салмина</a:t>
            </a:r>
            <a:r>
              <a:rPr lang="ru-RU" altLang="ru-RU" b="0" dirty="0">
                <a:latin typeface="Arial" pitchFamily="34" charset="0"/>
              </a:rPr>
              <a:t> Н.Г., Филимонова О.Г. "Путешествуем по сказкам";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Виноградова Н.Ф. "Рассказы-загадки о природе";</a:t>
            </a:r>
          </a:p>
          <a:p>
            <a:pPr eaLnBrk="1" hangingPunct="1"/>
            <a:r>
              <a:rPr lang="ru-RU" altLang="ru-RU" b="0" dirty="0" err="1">
                <a:latin typeface="Arial" pitchFamily="34" charset="0"/>
              </a:rPr>
              <a:t>Златопольский</a:t>
            </a:r>
            <a:r>
              <a:rPr lang="ru-RU" altLang="ru-RU" b="0" dirty="0">
                <a:latin typeface="Arial" pitchFamily="34" charset="0"/>
              </a:rPr>
              <a:t> Д.С. "Удивительные превращения";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 Куликова Т.А. "Что, где, почему";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 Щербакова Г.И. "Знакомимся с математикой";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СЛАЙД 45. Раздел "Учимся родному языку"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Раздел предназначен для обучения детей с родным языком – русским, но также может использоваться и для обучения детей на родном – нерусском языке. Раздел обеспечивает обогащение активного словаря ребенка, характеризующими качествами и свойства предметов, обобщающими словами, связной речи, формирование умений составлять описательный, повествовательный рассказ, рассказ-рассуждение. Особое внимание уделено специальной подготовке к изучению русского языка в школе, обучению чтению и подготовке руки ребенка к письму. Большое внимание уделяется развитию фантазии, воображения, словесного творчества ребенка.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Для реализации этого раздела программы рекомендуется использование пособий  из серии "</a:t>
            </a:r>
            <a:r>
              <a:rPr lang="ru-RU" altLang="ru-RU" b="0" dirty="0" err="1">
                <a:latin typeface="Arial" pitchFamily="34" charset="0"/>
              </a:rPr>
              <a:t>Предшкольная</a:t>
            </a:r>
            <a:r>
              <a:rPr lang="ru-RU" altLang="ru-RU" b="0" dirty="0">
                <a:latin typeface="Arial" pitchFamily="34" charset="0"/>
              </a:rPr>
              <a:t> пора":</a:t>
            </a:r>
          </a:p>
          <a:p>
            <a:pPr eaLnBrk="1" hangingPunct="1"/>
            <a:r>
              <a:rPr lang="ru-RU" altLang="ru-RU" b="0" dirty="0" err="1">
                <a:latin typeface="Arial" pitchFamily="34" charset="0"/>
              </a:rPr>
              <a:t>Журова</a:t>
            </a:r>
            <a:r>
              <a:rPr lang="ru-RU" altLang="ru-RU" b="0" dirty="0">
                <a:latin typeface="Arial" pitchFamily="34" charset="0"/>
              </a:rPr>
              <a:t> Л.Е., Кузнецова М.И. "Азбука для дошкольников. Играем со звуками и словами";</a:t>
            </a:r>
          </a:p>
          <a:p>
            <a:pPr eaLnBrk="1" hangingPunct="1"/>
            <a:r>
              <a:rPr lang="ru-RU" altLang="ru-RU" b="0" dirty="0" err="1">
                <a:latin typeface="Arial" pitchFamily="34" charset="0"/>
              </a:rPr>
              <a:t>Журова</a:t>
            </a:r>
            <a:r>
              <a:rPr lang="ru-RU" altLang="ru-RU" b="0" dirty="0">
                <a:latin typeface="Arial" pitchFamily="34" charset="0"/>
              </a:rPr>
              <a:t> Л.Е., Кузнецова М.И. "Азбука для дошкольников. Играем и читаем вместе";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Виноградова Н.Ф. "Придумай и расскажи";</a:t>
            </a:r>
          </a:p>
          <a:p>
            <a:pPr eaLnBrk="1" hangingPunct="1"/>
            <a:r>
              <a:rPr lang="ru-RU" altLang="ru-RU" b="0" dirty="0">
                <a:latin typeface="Arial" pitchFamily="34" charset="0"/>
              </a:rPr>
              <a:t>Виноградова Н.Ф. "Рассказы-загадки о природе".  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Shape 24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70878" y="1143000"/>
            <a:ext cx="4516244" cy="30861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308226" name="Shape 243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endParaRPr lang="ru-RU" smtClean="0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308227" name="Shape 244"/>
          <p:cNvSpPr txBox="1">
            <a:spLocks noGrp="1"/>
          </p:cNvSpPr>
          <p:nvPr/>
        </p:nvSpPr>
        <p:spPr bwMode="auto">
          <a:xfrm>
            <a:off x="3884614" y="8685214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SzPct val="25000"/>
            </a:pPr>
            <a:fld id="{7752161E-2818-4E96-8990-DFDA441E5712}" type="slidenum">
              <a:rPr lang="en-US" sz="1200" i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pPr algn="r">
                <a:buSzPct val="25000"/>
              </a:pPr>
              <a:t>44</a:t>
            </a:fld>
            <a:endParaRPr lang="en-US" sz="1200" i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Shape 242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70878" y="1143000"/>
            <a:ext cx="4516244" cy="30861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  <p:sp>
        <p:nvSpPr>
          <p:cNvPr id="308226" name="Shape 243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SzPct val="25000"/>
            </a:pPr>
            <a:endParaRPr lang="ru-RU" smtClean="0">
              <a:solidFill>
                <a:srgbClr val="000000"/>
              </a:solidFill>
              <a:sym typeface="Calibri" pitchFamily="34" charset="0"/>
            </a:endParaRPr>
          </a:p>
        </p:txBody>
      </p:sp>
      <p:sp>
        <p:nvSpPr>
          <p:cNvPr id="308227" name="Shape 244"/>
          <p:cNvSpPr txBox="1">
            <a:spLocks noGrp="1"/>
          </p:cNvSpPr>
          <p:nvPr/>
        </p:nvSpPr>
        <p:spPr bwMode="auto">
          <a:xfrm>
            <a:off x="3884614" y="8685214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SzPct val="25000"/>
            </a:pPr>
            <a:fld id="{7752161E-2818-4E96-8990-DFDA441E5712}" type="slidenum">
              <a:rPr lang="en-US" sz="1200" i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pPr algn="r">
                <a:buSzPct val="25000"/>
              </a:pPr>
              <a:t>45</a:t>
            </a:fld>
            <a:endParaRPr lang="en-US" sz="1200" i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две диа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graphicFrame>
        <p:nvGraphicFramePr>
          <p:cNvPr id="7" name="Диаграмма 6"/>
          <p:cNvGraphicFramePr/>
          <p:nvPr userDrawn="1"/>
        </p:nvGraphicFramePr>
        <p:xfrm>
          <a:off x="50003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 userDrawn="1"/>
        </p:nvGraphicFramePr>
        <p:xfrm>
          <a:off x="4786314" y="1643050"/>
          <a:ext cx="37862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900486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1857364"/>
            <a:ext cx="3829048" cy="42687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4508500"/>
            <a:ext cx="3900486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Текст 3"/>
          <p:cNvSpPr>
            <a:spLocks noGrp="1"/>
          </p:cNvSpPr>
          <p:nvPr>
            <p:ph type="body" sz="half" idx="13"/>
          </p:nvPr>
        </p:nvSpPr>
        <p:spPr>
          <a:xfrm>
            <a:off x="4786314" y="4508500"/>
            <a:ext cx="3929090" cy="161766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428596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4"/>
          </p:nvPr>
        </p:nvSpPr>
        <p:spPr>
          <a:xfrm>
            <a:off x="4786314" y="1785926"/>
            <a:ext cx="3929090" cy="24288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колько рисунков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57147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/>
          <p:cNvSpPr>
            <a:spLocks noGrp="1"/>
          </p:cNvSpPr>
          <p:nvPr>
            <p:ph type="pic" idx="15"/>
          </p:nvPr>
        </p:nvSpPr>
        <p:spPr>
          <a:xfrm>
            <a:off x="250029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2" name="Текст 3"/>
          <p:cNvSpPr>
            <a:spLocks noGrp="1"/>
          </p:cNvSpPr>
          <p:nvPr>
            <p:ph type="body" sz="half" idx="16"/>
          </p:nvPr>
        </p:nvSpPr>
        <p:spPr>
          <a:xfrm>
            <a:off x="57147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Рисунок 2"/>
          <p:cNvSpPr>
            <a:spLocks noGrp="1"/>
          </p:cNvSpPr>
          <p:nvPr>
            <p:ph type="pic" idx="17"/>
          </p:nvPr>
        </p:nvSpPr>
        <p:spPr>
          <a:xfrm>
            <a:off x="57147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4" name="Рисунок 2"/>
          <p:cNvSpPr>
            <a:spLocks noGrp="1"/>
          </p:cNvSpPr>
          <p:nvPr>
            <p:ph type="pic" idx="18"/>
          </p:nvPr>
        </p:nvSpPr>
        <p:spPr>
          <a:xfrm>
            <a:off x="250029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5" name="Текст 3"/>
          <p:cNvSpPr>
            <a:spLocks noGrp="1"/>
          </p:cNvSpPr>
          <p:nvPr>
            <p:ph type="body" sz="half" idx="19"/>
          </p:nvPr>
        </p:nvSpPr>
        <p:spPr>
          <a:xfrm>
            <a:off x="4857752" y="3071810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idx="20"/>
          </p:nvPr>
        </p:nvSpPr>
        <p:spPr>
          <a:xfrm>
            <a:off x="4857752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7" name="Рисунок 2"/>
          <p:cNvSpPr>
            <a:spLocks noGrp="1"/>
          </p:cNvSpPr>
          <p:nvPr>
            <p:ph type="pic" idx="21"/>
          </p:nvPr>
        </p:nvSpPr>
        <p:spPr>
          <a:xfrm>
            <a:off x="6786578" y="1785927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8" name="Текст 3"/>
          <p:cNvSpPr>
            <a:spLocks noGrp="1"/>
          </p:cNvSpPr>
          <p:nvPr>
            <p:ph type="body" sz="half" idx="22"/>
          </p:nvPr>
        </p:nvSpPr>
        <p:spPr>
          <a:xfrm>
            <a:off x="4857752" y="5357825"/>
            <a:ext cx="3714776" cy="71438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idx="23"/>
          </p:nvPr>
        </p:nvSpPr>
        <p:spPr>
          <a:xfrm>
            <a:off x="4857752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0" name="Рисунок 2"/>
          <p:cNvSpPr>
            <a:spLocks noGrp="1"/>
          </p:cNvSpPr>
          <p:nvPr>
            <p:ph type="pic" idx="24"/>
          </p:nvPr>
        </p:nvSpPr>
        <p:spPr>
          <a:xfrm>
            <a:off x="6786578" y="4071942"/>
            <a:ext cx="1785950" cy="11906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ре блок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57158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57158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57158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357158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21"/>
            <p:custDataLst>
              <p:tags r:id="rId3"/>
            </p:custDataLst>
          </p:nvPr>
        </p:nvSpPr>
        <p:spPr>
          <a:xfrm>
            <a:off x="4714876" y="2071678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4876" y="1571612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3"/>
            <p:custDataLst>
              <p:tags r:id="rId4"/>
            </p:custDataLst>
          </p:nvPr>
        </p:nvSpPr>
        <p:spPr>
          <a:xfrm>
            <a:off x="4714876" y="4357694"/>
            <a:ext cx="4071966" cy="1643074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24" hasCustomPrompt="1"/>
          </p:nvPr>
        </p:nvSpPr>
        <p:spPr>
          <a:xfrm>
            <a:off x="4714876" y="3857628"/>
            <a:ext cx="4071966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с заголовками и поясн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58588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8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57175" y="1495116"/>
            <a:ext cx="2736000" cy="648000"/>
          </a:xfrm>
          <a:prstGeom prst="homePlate">
            <a:avLst>
              <a:gd name="adj" fmla="val 20514"/>
            </a:avLst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anchor="ctr" anchorCtr="0"/>
          <a:lstStyle>
            <a:lvl1pPr algn="ctr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9" name="Текст 12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>
          <a:xfrm>
            <a:off x="360000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0" name="Текст 12"/>
          <p:cNvSpPr>
            <a:spLocks noGrp="1"/>
          </p:cNvSpPr>
          <p:nvPr>
            <p:ph type="body" sz="quarter" idx="19"/>
            <p:custDataLst>
              <p:tags r:id="rId2"/>
            </p:custDataLst>
          </p:nvPr>
        </p:nvSpPr>
        <p:spPr>
          <a:xfrm>
            <a:off x="3258588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20"/>
            <p:custDataLst>
              <p:tags r:id="rId3"/>
            </p:custDataLst>
          </p:nvPr>
        </p:nvSpPr>
        <p:spPr>
          <a:xfrm>
            <a:off x="6157175" y="2000240"/>
            <a:ext cx="2736000" cy="3240000"/>
          </a:xfrm>
          <a:ln>
            <a:noFill/>
          </a:ln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Текст 12"/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>
          <a:xfrm>
            <a:off x="360000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>
          <a:xfrm>
            <a:off x="3258588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>
          <a:xfrm>
            <a:off x="6157175" y="5315644"/>
            <a:ext cx="2736000" cy="828000"/>
          </a:xfrm>
          <a:ln>
            <a:noFill/>
          </a:ln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12"/>
          <p:cNvSpPr>
            <a:spLocks noGrp="1"/>
          </p:cNvSpPr>
          <p:nvPr>
            <p:ph type="body" sz="quarter" idx="14"/>
          </p:nvPr>
        </p:nvSpPr>
        <p:spPr>
          <a:xfrm>
            <a:off x="250825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 i="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Текст 12"/>
          <p:cNvSpPr>
            <a:spLocks noGrp="1"/>
          </p:cNvSpPr>
          <p:nvPr>
            <p:ph type="body" sz="quarter" idx="15"/>
          </p:nvPr>
        </p:nvSpPr>
        <p:spPr>
          <a:xfrm>
            <a:off x="4716463" y="1785926"/>
            <a:ext cx="4176713" cy="4514586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181" y="163036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0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5004819" y="1639878"/>
            <a:ext cx="3600000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с лого издательс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  <p:pic>
        <p:nvPicPr>
          <p:cNvPr id="11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50877" y="2285992"/>
            <a:ext cx="7642246" cy="217167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2+1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4714876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0034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9" name="Содержимое 2"/>
          <p:cNvSpPr>
            <a:spLocks noGrp="1"/>
          </p:cNvSpPr>
          <p:nvPr>
            <p:ph sz="half" idx="20"/>
          </p:nvPr>
        </p:nvSpPr>
        <p:spPr>
          <a:xfrm>
            <a:off x="500034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(1+2) блока текста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0034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sz="half" idx="18"/>
          </p:nvPr>
        </p:nvSpPr>
        <p:spPr>
          <a:xfrm>
            <a:off x="500034" y="2143116"/>
            <a:ext cx="3929090" cy="398304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6" y="163036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sz="half" idx="1"/>
          </p:nvPr>
        </p:nvSpPr>
        <p:spPr>
          <a:xfrm>
            <a:off x="4714876" y="2143117"/>
            <a:ext cx="3929090" cy="164307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714876" y="3857628"/>
            <a:ext cx="3924821" cy="431800"/>
          </a:xfrm>
          <a:solidFill>
            <a:schemeClr val="bg1"/>
          </a:solidFill>
          <a:ln>
            <a:noFill/>
          </a:ln>
        </p:spPr>
        <p:txBody>
          <a:bodyPr vert="horz" lIns="36000" tIns="36000" rIns="36000" bIns="36000" rtlCol="0" anchor="ctr" anchorCtr="0">
            <a:noAutofit/>
          </a:bodyPr>
          <a:lstStyle>
            <a:lvl1pPr algn="ctr">
              <a:defRPr lang="ru-RU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buClr>
                <a:schemeClr val="tx2"/>
              </a:buClr>
              <a:buFont typeface="Arial" pitchFamily="34" charset="0"/>
              <a:buNone/>
            </a:pPr>
            <a:r>
              <a:rPr lang="ru-RU" dirty="0" smtClean="0"/>
              <a:t>Тезис блока</a:t>
            </a:r>
            <a:endParaRPr lang="ru-RU" dirty="0"/>
          </a:p>
        </p:txBody>
      </p:sp>
      <p:sp>
        <p:nvSpPr>
          <p:cNvPr id="20" name="Содержимое 2"/>
          <p:cNvSpPr>
            <a:spLocks noGrp="1"/>
          </p:cNvSpPr>
          <p:nvPr>
            <p:ph sz="half" idx="20"/>
          </p:nvPr>
        </p:nvSpPr>
        <p:spPr>
          <a:xfrm>
            <a:off x="4714876" y="4357694"/>
            <a:ext cx="3929090" cy="171451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1857364"/>
            <a:ext cx="5111750" cy="426879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008313" cy="42687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1643051"/>
            <a:ext cx="5486400" cy="30845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329363"/>
            <a:ext cx="3276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A1C88-75FC-46D9-A83E-F5A3B5C68CB4}" type="datetime1">
              <a:rPr lang="ru-RU"/>
              <a:pPr>
                <a:defRPr/>
              </a:pPr>
              <a:t>06.06.2017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4ED55-CDAE-4F7C-A52F-EA43DFCA4E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F4231-2EEE-4BAE-8019-B1DF179AA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с лого издательств и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4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50199" y="1142984"/>
            <a:ext cx="5643602" cy="134561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 userDrawn="1"/>
        </p:nvSpPr>
        <p:spPr>
          <a:xfrm>
            <a:off x="0" y="5715016"/>
            <a:ext cx="9144000" cy="857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5870751"/>
            <a:ext cx="3286148" cy="55864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 с лого 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Masha\черная пятница\!Фирменные стили и логотипы\!Российский учебник\презентация\для перезентации РУ\для-перезентации-РУ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93753" y="2410100"/>
            <a:ext cx="7356494" cy="209047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иний 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Синий без лого с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 (без лого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слайд с лого и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3714752"/>
            <a:ext cx="8229600" cy="2411411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dirty="0" err="1" smtClean="0"/>
              <a:t>аапап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C23C3-D32D-4340-A654-431DCF2B3DC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85720" y="6143644"/>
            <a:ext cx="3143272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321571" y="1214422"/>
            <a:ext cx="6500858" cy="157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0E0D-F197-4B14-B296-C27E6C00E6CA}" type="datetimeFigureOut">
              <a:rPr lang="ru-RU" smtClean="0"/>
              <a:pPr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78CC3-53C0-48D8-B9B5-0555F359B2A6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28596" y="6215082"/>
            <a:ext cx="2976560" cy="45073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5" r:id="rId2"/>
    <p:sldLayoutId id="2147483708" r:id="rId3"/>
    <p:sldLayoutId id="2147483714" r:id="rId4"/>
    <p:sldLayoutId id="2147483713" r:id="rId5"/>
    <p:sldLayoutId id="2147483710" r:id="rId6"/>
    <p:sldLayoutId id="2147483698" r:id="rId7"/>
    <p:sldLayoutId id="2147483709" r:id="rId8"/>
    <p:sldLayoutId id="2147483711" r:id="rId9"/>
    <p:sldLayoutId id="2147483712" r:id="rId10"/>
    <p:sldLayoutId id="2147483700" r:id="rId11"/>
    <p:sldLayoutId id="2147483701" r:id="rId12"/>
    <p:sldLayoutId id="2147483720" r:id="rId13"/>
    <p:sldLayoutId id="2147483703" r:id="rId14"/>
    <p:sldLayoutId id="2147483722" r:id="rId15"/>
    <p:sldLayoutId id="2147483723" r:id="rId16"/>
    <p:sldLayoutId id="2147483727" r:id="rId17"/>
    <p:sldLayoutId id="2147483726" r:id="rId18"/>
    <p:sldLayoutId id="2147483724" r:id="rId19"/>
    <p:sldLayoutId id="2147483728" r:id="rId20"/>
    <p:sldLayoutId id="2147483729" r:id="rId21"/>
    <p:sldLayoutId id="2147483704" r:id="rId22"/>
    <p:sldLayoutId id="2147483705" r:id="rId23"/>
    <p:sldLayoutId id="2147483730" r:id="rId24"/>
    <p:sldLayoutId id="2147483731" r:id="rId25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VTS_01_1.VOB" TargetMode="External"/><Relationship Id="rId2" Type="http://schemas.openxmlformats.org/officeDocument/2006/relationships/hyperlink" Target="VTS_01_3.VOB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mailto:Terehova.ya@vgf.ru" TargetMode="Externa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" y="2808279"/>
            <a:ext cx="3768715" cy="3395709"/>
          </a:xfrm>
        </p:spPr>
        <p:txBody>
          <a:bodyPr/>
          <a:lstStyle/>
          <a:p>
            <a:r>
              <a:rPr lang="ru-RU" sz="1600" dirty="0" smtClean="0"/>
              <a:t> </a:t>
            </a:r>
            <a:r>
              <a:rPr lang="ru-RU" sz="1600" b="1" dirty="0" smtClean="0"/>
              <a:t>Низкий уровень произвольности.</a:t>
            </a:r>
          </a:p>
          <a:p>
            <a:endParaRPr lang="ru-RU" sz="16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Неумение сосредотачиваться на поставленной учебной задаче; незнание способов  выполнения и неумения осуществлять их в правильной последовательности</a:t>
            </a:r>
            <a:r>
              <a:rPr lang="ru-RU" sz="1600" dirty="0" smtClean="0"/>
              <a:t> .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Неумение правильно оценивать свои действия</a:t>
            </a:r>
          </a:p>
          <a:p>
            <a:pPr>
              <a:buNone/>
            </a:pPr>
            <a:r>
              <a:rPr lang="ru-RU" sz="1600" b="1" dirty="0" smtClean="0"/>
              <a:t>   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51598" y="2004993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98952" y="2771766"/>
            <a:ext cx="43450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b="1" dirty="0" smtClean="0"/>
              <a:t>Дети должны быть достаточно активны</a:t>
            </a:r>
          </a:p>
          <a:p>
            <a:pPr algn="ctr">
              <a:buNone/>
            </a:pPr>
            <a:r>
              <a:rPr lang="ru-RU" sz="1600" b="1" dirty="0" smtClean="0"/>
              <a:t> и самостоятельны в учебной работе.</a:t>
            </a:r>
          </a:p>
          <a:p>
            <a:pPr algn="ctr">
              <a:buNone/>
            </a:pPr>
            <a:r>
              <a:rPr lang="ru-RU" sz="1600" b="1" dirty="0" smtClean="0"/>
              <a:t> </a:t>
            </a:r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r>
              <a:rPr lang="ru-RU" sz="1600" b="1" dirty="0" smtClean="0"/>
              <a:t>Их необходимо научить планировать</a:t>
            </a:r>
          </a:p>
          <a:p>
            <a:pPr algn="ctr">
              <a:buNone/>
            </a:pPr>
            <a:r>
              <a:rPr lang="ru-RU" sz="1600" b="1" dirty="0" smtClean="0"/>
              <a:t> и контролировать свои действия.</a:t>
            </a:r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endParaRPr lang="ru-RU" sz="1600" b="1" dirty="0" smtClean="0"/>
          </a:p>
          <a:p>
            <a:pPr algn="ctr">
              <a:buNone/>
            </a:pPr>
            <a:r>
              <a:rPr lang="ru-RU" sz="1600" b="1" dirty="0" smtClean="0"/>
              <a:t>А так же оценивать правильность </a:t>
            </a:r>
          </a:p>
          <a:p>
            <a:pPr algn="ctr">
              <a:buNone/>
            </a:pPr>
            <a:r>
              <a:rPr lang="ru-RU" sz="1600" b="1" dirty="0" smtClean="0"/>
              <a:t>выполнения собственной работы.</a:t>
            </a:r>
            <a:endParaRPr lang="ru-RU" sz="1600" b="1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3805227" y="2881305"/>
            <a:ext cx="978408" cy="32861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3805227" y="4013208"/>
            <a:ext cx="978408" cy="32861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798" name="Picture 6" descr="Картинки по запросу фото школьни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6208" y="215856"/>
            <a:ext cx="3410004" cy="2555910"/>
          </a:xfrm>
          <a:prstGeom prst="rect">
            <a:avLst/>
          </a:prstGeom>
          <a:noFill/>
        </p:spPr>
      </p:pic>
      <p:pic>
        <p:nvPicPr>
          <p:cNvPr id="33800" name="Picture 8" descr="Картинки по запросу фото дошкольни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14" y="252369"/>
            <a:ext cx="3462781" cy="2592423"/>
          </a:xfrm>
          <a:prstGeom prst="rect">
            <a:avLst/>
          </a:prstGeom>
          <a:noFill/>
        </p:spPr>
      </p:pic>
      <p:sp>
        <p:nvSpPr>
          <p:cNvPr id="14" name="Стрелка вправо 13"/>
          <p:cNvSpPr/>
          <p:nvPr/>
        </p:nvSpPr>
        <p:spPr>
          <a:xfrm>
            <a:off x="3768714" y="5364189"/>
            <a:ext cx="978408" cy="32861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09600" y="26903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3805227" y="1712889"/>
            <a:ext cx="978408" cy="32861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5227" y="288882"/>
            <a:ext cx="912825" cy="132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14" y="116632"/>
            <a:ext cx="8909172" cy="1143000"/>
          </a:xfrm>
        </p:spPr>
        <p:txBody>
          <a:bodyPr/>
          <a:lstStyle/>
          <a:p>
            <a:pPr algn="ctr"/>
            <a:r>
              <a:rPr lang="ru-RU" sz="2400" b="1" dirty="0" smtClean="0"/>
              <a:t>Как можно научить детей решать любую </a:t>
            </a:r>
            <a:br>
              <a:rPr lang="ru-RU" sz="2400" b="1" dirty="0" smtClean="0"/>
            </a:br>
            <a:r>
              <a:rPr lang="ru-RU" sz="2400" b="1" dirty="0" smtClean="0"/>
              <a:t>практическую задачу как учебную</a:t>
            </a:r>
            <a:endParaRPr lang="ru-RU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383" t="24985" r="35459" b="18586"/>
          <a:stretch>
            <a:fillRect/>
          </a:stretch>
        </p:blipFill>
        <p:spPr bwMode="auto">
          <a:xfrm>
            <a:off x="214283" y="1643050"/>
            <a:ext cx="3071834" cy="4078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9593" t="19864" r="35780" b="27399"/>
          <a:stretch>
            <a:fillRect/>
          </a:stretch>
        </p:blipFill>
        <p:spPr bwMode="auto">
          <a:xfrm>
            <a:off x="3500430" y="1571612"/>
            <a:ext cx="2848014" cy="4148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6142058" y="1493811"/>
            <a:ext cx="2848015" cy="474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1.Учитель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ставит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перед  детьми учебную задачу.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600" dirty="0" smtClean="0">
                <a:latin typeface="+mn-lt"/>
                <a:cs typeface="+mn-cs"/>
              </a:rPr>
              <a:t>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2.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Даёт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им полный по операционный состав этой задачи.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600" dirty="0" smtClean="0">
                <a:latin typeface="+mn-lt"/>
                <a:cs typeface="+mn-cs"/>
              </a:rPr>
              <a:t>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Показывает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образцы выполнения каждой   отдельной операции и порядок  их следования   друг за другом.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600" dirty="0" smtClean="0">
                <a:latin typeface="+mn-lt"/>
                <a:cs typeface="+mn-cs"/>
              </a:rPr>
              <a:t>    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4.Контролирует и оценивает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выполнение каждой операции и учебной задачи в целом.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Особенности формирования лингвистических представлений</a:t>
            </a:r>
            <a:br>
              <a:rPr lang="ru-RU" b="1" dirty="0" smtClean="0"/>
            </a:br>
            <a:r>
              <a:rPr lang="ru-RU" b="1" dirty="0" smtClean="0"/>
              <a:t>в процессе работы по «Букварю»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649" t="11511" r="25305" b="13326"/>
          <a:stretch>
            <a:fillRect/>
          </a:stretch>
        </p:blipFill>
        <p:spPr bwMode="auto">
          <a:xfrm>
            <a:off x="2839079" y="1600200"/>
            <a:ext cx="346584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70676" y="2114532"/>
            <a:ext cx="22272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Каждое названное детьми предложение должно быть </a:t>
            </a:r>
            <a:r>
              <a:rPr lang="ru-RU" sz="2000" b="1" dirty="0" smtClean="0">
                <a:solidFill>
                  <a:srgbClr val="FF0000"/>
                </a:solidFill>
              </a:rPr>
              <a:t>зафиксировано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920700" y="1384272"/>
            <a:ext cx="7156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Как можно больше привлекайте своих учеников к  объяснениям, </a:t>
            </a:r>
          </a:p>
          <a:p>
            <a:pPr algn="ctr"/>
            <a:r>
              <a:rPr lang="ru-RU" dirty="0" smtClean="0"/>
              <a:t>пусть они сами называют слова </a:t>
            </a:r>
          </a:p>
          <a:p>
            <a:pPr algn="ctr"/>
            <a:r>
              <a:rPr lang="ru-RU" dirty="0" smtClean="0"/>
              <a:t>и показывают </a:t>
            </a:r>
            <a:r>
              <a:rPr lang="ru-RU" dirty="0" smtClean="0">
                <a:solidFill>
                  <a:srgbClr val="FF0000"/>
                </a:solidFill>
              </a:rPr>
              <a:t>разницу </a:t>
            </a:r>
            <a:r>
              <a:rPr lang="ru-RU" dirty="0" smtClean="0"/>
              <a:t>между словом и предметом.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99979" y="4889520"/>
            <a:ext cx="8142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Помните, что на этих уроках дети впервые начинают относиться к словам,</a:t>
            </a:r>
          </a:p>
          <a:p>
            <a:pPr algn="ctr"/>
            <a:r>
              <a:rPr lang="ru-RU" dirty="0" smtClean="0"/>
              <a:t>которые они произносят, не как к средству общения, </a:t>
            </a:r>
          </a:p>
          <a:p>
            <a:pPr algn="ctr"/>
            <a:r>
              <a:rPr lang="ru-RU" dirty="0" smtClean="0"/>
              <a:t>а как к </a:t>
            </a:r>
            <a:r>
              <a:rPr lang="ru-RU" dirty="0" smtClean="0">
                <a:solidFill>
                  <a:srgbClr val="FF0000"/>
                </a:solidFill>
              </a:rPr>
              <a:t>материалу для анализа.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9661" t="24349" r="43700" b="62414"/>
          <a:stretch>
            <a:fillRect/>
          </a:stretch>
        </p:blipFill>
        <p:spPr bwMode="auto">
          <a:xfrm>
            <a:off x="1322343" y="2516175"/>
            <a:ext cx="5842080" cy="19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36491" y="252369"/>
            <a:ext cx="8434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Особенности формирования лингвистических представлений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в процессе работы по «Букварю»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886468" y="1749402"/>
            <a:ext cx="3103606" cy="3176631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</a:rPr>
              <a:t>Когда Ваши ученики уже узнают о том, что предложение состоит из слов, очень полезно провести с ними игру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</a:rPr>
              <a:t>«Живые модели».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4ED55-CDAE-4F7C-A52F-EA43DFCA4EE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567" t="12978" r="39674" b="6348"/>
          <a:stretch>
            <a:fillRect/>
          </a:stretch>
        </p:blipFill>
        <p:spPr bwMode="auto">
          <a:xfrm>
            <a:off x="1714480" y="1500174"/>
            <a:ext cx="3571900" cy="452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63466" y="252369"/>
            <a:ext cx="8251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Особенности формирования лингвистических представлений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в процессе работы по «Букварю»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83432"/>
          </a:xfrm>
        </p:spPr>
        <p:txBody>
          <a:bodyPr/>
          <a:lstStyle/>
          <a:p>
            <a:pPr algn="ctr"/>
            <a:r>
              <a:rPr lang="ru-RU" b="1" dirty="0" smtClean="0"/>
              <a:t>Проводим звуковой анализ слов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57298"/>
            <a:ext cx="2563785" cy="1862163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      Первая операция- </a:t>
            </a:r>
            <a:r>
              <a:rPr lang="ru-RU" sz="2000" dirty="0" smtClean="0">
                <a:solidFill>
                  <a:srgbClr val="FF0000"/>
                </a:solidFill>
              </a:rPr>
              <a:t>«чтение» </a:t>
            </a:r>
            <a:r>
              <a:rPr lang="ru-RU" sz="2000" dirty="0" smtClean="0"/>
              <a:t>слова по схеме звукового состава с указкой.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1922" t="8944" r="38383" b="11188"/>
          <a:stretch>
            <a:fillRect/>
          </a:stretch>
        </p:blipFill>
        <p:spPr bwMode="auto">
          <a:xfrm>
            <a:off x="2643174" y="1571612"/>
            <a:ext cx="3745647" cy="481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2643182"/>
            <a:ext cx="2527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Вторая операция -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 интонационное </a:t>
            </a:r>
          </a:p>
          <a:p>
            <a:pPr algn="ctr"/>
            <a:r>
              <a:rPr lang="ru-RU" dirty="0" smtClean="0"/>
              <a:t>выделение </a:t>
            </a:r>
          </a:p>
          <a:p>
            <a:pPr algn="ctr"/>
            <a:r>
              <a:rPr lang="ru-RU" dirty="0" smtClean="0"/>
              <a:t>звука в слове.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51598" y="5437215"/>
            <a:ext cx="2774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Наилучший способ -</a:t>
            </a:r>
          </a:p>
          <a:p>
            <a:pPr algn="ctr"/>
            <a:r>
              <a:rPr lang="ru-RU" dirty="0" smtClean="0"/>
              <a:t>игра </a:t>
            </a:r>
            <a:r>
              <a:rPr lang="ru-RU" dirty="0" smtClean="0">
                <a:solidFill>
                  <a:srgbClr val="FF0000"/>
                </a:solidFill>
              </a:rPr>
              <a:t>«Живые модели»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13858" t="13785" r="39029" b="8768"/>
          <a:stretch>
            <a:fillRect/>
          </a:stretch>
        </p:blipFill>
        <p:spPr bwMode="auto">
          <a:xfrm>
            <a:off x="2786050" y="1500174"/>
            <a:ext cx="3508424" cy="486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5"/>
          <p:cNvSpPr txBox="1">
            <a:spLocks/>
          </p:cNvSpPr>
          <p:nvPr/>
        </p:nvSpPr>
        <p:spPr bwMode="auto">
          <a:xfrm>
            <a:off x="0" y="3867156"/>
            <a:ext cx="2475008" cy="193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Третья операция -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изолированное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называние звука,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который был интонационно выделен.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Содержимое 5"/>
          <p:cNvSpPr txBox="1">
            <a:spLocks/>
          </p:cNvSpPr>
          <p:nvPr/>
        </p:nvSpPr>
        <p:spPr bwMode="auto">
          <a:xfrm>
            <a:off x="6251598" y="1428736"/>
            <a:ext cx="2892402" cy="431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последняя операция на начальном этапе проведения звукового анализа слов —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фиксация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выделенного и названного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изолированного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звука (жёлтой) фишкой.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 l="15794" t="12171" r="42255" b="9575"/>
          <a:stretch>
            <a:fillRect/>
          </a:stretch>
        </p:blipFill>
        <p:spPr bwMode="auto">
          <a:xfrm>
            <a:off x="2786050" y="1500174"/>
            <a:ext cx="3324261" cy="475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 action="ppaction://hlinkfile"/>
              </a:rPr>
              <a:t>VTS_01_3.VOB</a:t>
            </a:r>
            <a:endParaRPr lang="ru-RU" dirty="0" smtClean="0"/>
          </a:p>
          <a:p>
            <a:r>
              <a:rPr lang="en-US" dirty="0" smtClean="0">
                <a:hlinkClick r:id="rId3" action="ppaction://hlinkfile"/>
              </a:rPr>
              <a:t>VTS_01_1.VOB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Проводим звуковой анализ слов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362" t="18625" r="5468" b="8768"/>
          <a:stretch>
            <a:fillRect/>
          </a:stretch>
        </p:blipFill>
        <p:spPr bwMode="auto">
          <a:xfrm>
            <a:off x="555570" y="1165194"/>
            <a:ext cx="7615823" cy="496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25826" t="16865" r="26388" b="5835"/>
          <a:stretch>
            <a:fillRect/>
          </a:stretch>
        </p:blipFill>
        <p:spPr bwMode="auto">
          <a:xfrm>
            <a:off x="7951111" y="215856"/>
            <a:ext cx="987511" cy="127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Проводим звуковой анализ слов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212" t="10557" r="37092" b="9575"/>
          <a:stretch>
            <a:fillRect/>
          </a:stretch>
        </p:blipFill>
        <p:spPr bwMode="auto">
          <a:xfrm>
            <a:off x="2454246" y="946117"/>
            <a:ext cx="4089456" cy="52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3105835"/>
            <a:ext cx="28924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Определение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твёрдости-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</a:rPr>
              <a:t>мягкости</a:t>
            </a:r>
            <a:r>
              <a:rPr lang="ru-RU" sz="2400" dirty="0" smtClean="0"/>
              <a:t> согласного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Учим буквы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-284228" y="982629"/>
            <a:ext cx="2994066" cy="5586489"/>
          </a:xfrm>
        </p:spPr>
        <p:txBody>
          <a:bodyPr/>
          <a:lstStyle/>
          <a:p>
            <a:pPr>
              <a:buNone/>
            </a:pPr>
            <a:r>
              <a:rPr lang="ru-RU" sz="1800" dirty="0" smtClean="0"/>
              <a:t>       Мы знакомим детей </a:t>
            </a:r>
          </a:p>
          <a:p>
            <a:pPr>
              <a:buNone/>
            </a:pPr>
            <a:r>
              <a:rPr lang="ru-RU" sz="1800" dirty="0" smtClean="0"/>
              <a:t>       со всеми буквами, обозначающими</a:t>
            </a:r>
          </a:p>
          <a:p>
            <a:pPr>
              <a:buNone/>
            </a:pPr>
            <a:r>
              <a:rPr lang="ru-RU" sz="1800" dirty="0" smtClean="0"/>
              <a:t>       </a:t>
            </a:r>
            <a:r>
              <a:rPr lang="ru-RU" sz="1800" dirty="0" smtClean="0">
                <a:solidFill>
                  <a:srgbClr val="FF0000"/>
                </a:solidFill>
              </a:rPr>
              <a:t>гласные звуки</a:t>
            </a:r>
            <a:r>
              <a:rPr lang="ru-RU" sz="1800" dirty="0" smtClean="0"/>
              <a:t>, </a:t>
            </a:r>
          </a:p>
          <a:p>
            <a:pPr marL="342900" lvl="8" indent="-342900" fontAlgn="base">
              <a:spcAft>
                <a:spcPct val="0"/>
              </a:spcAft>
              <a:buNone/>
            </a:pPr>
            <a:r>
              <a:rPr lang="ru-RU" sz="1800" dirty="0" smtClean="0"/>
              <a:t>       до введения букв, обозначающих согласные звуки, при чём они вводятся парами </a:t>
            </a:r>
          </a:p>
          <a:p>
            <a:pPr marL="342900" lvl="8" indent="-342900" fontAlgn="base">
              <a:spcAft>
                <a:spcPct val="0"/>
              </a:spcAft>
              <a:buNone/>
            </a:pPr>
            <a:r>
              <a:rPr lang="ru-RU" sz="1800" dirty="0" smtClean="0"/>
              <a:t>      (</a:t>
            </a:r>
            <a:r>
              <a:rPr lang="ru-RU" sz="1800" b="1" i="1" dirty="0" smtClean="0"/>
              <a:t>а – я, о – ё и т. д</a:t>
            </a:r>
            <a:r>
              <a:rPr lang="ru-RU" sz="1800" i="1" dirty="0" smtClean="0"/>
              <a:t>.). </a:t>
            </a:r>
          </a:p>
          <a:p>
            <a:pPr marL="342900" lvl="8" indent="-342900" fontAlgn="base">
              <a:spcAft>
                <a:spcPct val="0"/>
              </a:spcAft>
              <a:buNone/>
            </a:pPr>
            <a:r>
              <a:rPr lang="ru-RU" sz="1800" i="1" dirty="0" smtClean="0"/>
              <a:t>      При </a:t>
            </a:r>
            <a:r>
              <a:rPr lang="ru-RU" sz="1800" dirty="0" smtClean="0"/>
              <a:t>этом  закрепляются те знания о</a:t>
            </a:r>
          </a:p>
          <a:p>
            <a:pPr marL="342900" lvl="8" indent="-342900" fontAlgn="base">
              <a:spcAft>
                <a:spcPct val="0"/>
              </a:spcAft>
              <a:buNone/>
            </a:pPr>
            <a:r>
              <a:rPr lang="ru-RU" sz="1800" dirty="0" smtClean="0"/>
              <a:t>     </a:t>
            </a:r>
            <a:r>
              <a:rPr lang="ru-RU" sz="1800" dirty="0" smtClean="0">
                <a:solidFill>
                  <a:srgbClr val="FF0000"/>
                </a:solidFill>
              </a:rPr>
              <a:t>твёрдых и мягких</a:t>
            </a:r>
          </a:p>
          <a:p>
            <a:pPr marL="342900" lvl="8" indent="-342900" fontAlgn="base">
              <a:spcAft>
                <a:spcPct val="0"/>
              </a:spcAft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    </a:t>
            </a:r>
            <a:r>
              <a:rPr lang="ru-RU" sz="1800" dirty="0" smtClean="0"/>
              <a:t>согласных, которые дети получили на предыдущем этапе обучения.</a:t>
            </a:r>
          </a:p>
          <a:p>
            <a:pPr>
              <a:buNone/>
            </a:pPr>
            <a:endParaRPr lang="ru-RU" sz="1800" i="1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 l="15149" t="9751" r="38383" b="10382"/>
          <a:stretch>
            <a:fillRect/>
          </a:stretch>
        </p:blipFill>
        <p:spPr bwMode="auto">
          <a:xfrm>
            <a:off x="2587021" y="909603"/>
            <a:ext cx="3345917" cy="460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13858" t="12171" r="39674" b="6348"/>
          <a:stretch>
            <a:fillRect/>
          </a:stretch>
        </p:blipFill>
        <p:spPr bwMode="auto">
          <a:xfrm>
            <a:off x="5890367" y="909602"/>
            <a:ext cx="3253633" cy="45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8369352" y="262571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74967" y="5546754"/>
            <a:ext cx="5083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Принцип обозначения</a:t>
            </a:r>
            <a:r>
              <a:rPr lang="ru-RU" dirty="0" smtClean="0"/>
              <a:t> гласными буквами </a:t>
            </a:r>
            <a:br>
              <a:rPr lang="ru-RU" dirty="0" smtClean="0"/>
            </a:br>
            <a:r>
              <a:rPr lang="ru-RU" dirty="0" smtClean="0"/>
              <a:t>твёрдости и мягкости согласных звуков.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938" y="1"/>
            <a:ext cx="9151938" cy="17562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467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426" y="250152"/>
            <a:ext cx="8235041" cy="1325563"/>
          </a:xfrm>
        </p:spPr>
        <p:txBody>
          <a:bodyPr anchor="b">
            <a:noAutofit/>
          </a:bodyPr>
          <a:lstStyle/>
          <a:p>
            <a:r>
              <a:rPr lang="ru-RU" sz="2400" cap="all" dirty="0" smtClean="0">
                <a:solidFill>
                  <a:schemeClr val="bg1"/>
                </a:solidFill>
                <a:latin typeface="+mn-lt"/>
              </a:rPr>
              <a:t>Издательствами, входящими в корпорацию</a:t>
            </a:r>
            <a:br>
              <a:rPr lang="ru-RU" sz="2400" cap="all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cap="all" dirty="0" smtClean="0">
                <a:solidFill>
                  <a:schemeClr val="bg1"/>
                </a:solidFill>
                <a:latin typeface="+mn-lt"/>
              </a:rPr>
              <a:t>«Российский учебник», выпускается 42%</a:t>
            </a:r>
            <a:br>
              <a:rPr lang="ru-RU" sz="2400" cap="all" dirty="0" smtClean="0">
                <a:solidFill>
                  <a:schemeClr val="bg1"/>
                </a:solidFill>
                <a:latin typeface="+mn-lt"/>
              </a:rPr>
            </a:br>
            <a:r>
              <a:rPr lang="ru-RU" sz="2400" cap="all" dirty="0" smtClean="0">
                <a:solidFill>
                  <a:schemeClr val="bg1"/>
                </a:solidFill>
                <a:latin typeface="+mn-lt"/>
              </a:rPr>
              <a:t>наименований учебников из Федерального перечня</a:t>
            </a:r>
          </a:p>
        </p:txBody>
      </p:sp>
      <p:pic>
        <p:nvPicPr>
          <p:cNvPr id="6" name="Picture 3" descr="D:\Masha\черная пятница\!Фирменные стили и логотипы\!Российский учебник\презентация\для-перезентации-РУ-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5230" y="280975"/>
            <a:ext cx="1857054" cy="703617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1928802"/>
            <a:ext cx="3557588" cy="456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214282" y="1714488"/>
            <a:ext cx="5214974" cy="41814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Федеральный перечень учебников (ФП) –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	перечень учебников, рекомендуемый к использованию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	при реализации имеющих государственную аккредитацию образовательных программ начального общего, основного общего, среднего общего образования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Корпорация «Российский учебник» является лидером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smtClean="0"/>
              <a:t>	по числу позиций в ФП (</a:t>
            </a:r>
            <a:r>
              <a:rPr lang="ru-RU" sz="1600" b="1" dirty="0" smtClean="0"/>
              <a:t>485</a:t>
            </a:r>
            <a:r>
              <a:rPr lang="ru-RU" sz="1600" dirty="0" smtClean="0"/>
              <a:t> позиций в 2017 г., или </a:t>
            </a:r>
            <a:r>
              <a:rPr lang="ru-RU" sz="1600" b="1" dirty="0" smtClean="0"/>
              <a:t>42%</a:t>
            </a:r>
            <a:r>
              <a:rPr lang="ru-RU" sz="1600" dirty="0" smtClean="0"/>
              <a:t> наименований Федерального перечня, без учета учебников для коррекционной школы). На 2-м месте по числу наименований идет издательство «Просвещение» (</a:t>
            </a:r>
            <a:r>
              <a:rPr lang="ru-RU" sz="1600" b="1" dirty="0" smtClean="0"/>
              <a:t>29%</a:t>
            </a:r>
            <a:r>
              <a:rPr lang="ru-RU" sz="1600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/>
              <a:t>За последние два года из ФП выбыли два издательства — «Ассоциация XXI век» и «Мнемозина» (в общей сложности 89 наименований учебников). Появилось четыре новых издательства (в сумме 25 позиций ФП)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80699" y="6438900"/>
            <a:ext cx="4334214" cy="244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/>
            <a:r>
              <a:rPr lang="ru-RU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 без учета учебников для детей с ограниченными возможностями</a:t>
            </a:r>
          </a:p>
        </p:txBody>
      </p:sp>
    </p:spTree>
    <p:extLst>
      <p:ext uri="{BB962C8B-B14F-4D97-AF65-F5344CB8AC3E}">
        <p14:creationId xmlns:p14="http://schemas.microsoft.com/office/powerpoint/2010/main" xmlns="" val="9523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Первое знакомство со звуком Й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327" t="11513" r="39498" b="13296"/>
          <a:stretch>
            <a:fillRect/>
          </a:stretch>
        </p:blipFill>
        <p:spPr bwMode="auto">
          <a:xfrm>
            <a:off x="2600298" y="1019142"/>
            <a:ext cx="3758557" cy="511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53927" y="1785916"/>
            <a:ext cx="255591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Прежде всего проводится звуковой анализ слова, в котором</a:t>
            </a:r>
          </a:p>
          <a:p>
            <a:r>
              <a:rPr lang="ru-RU" dirty="0" smtClean="0"/>
              <a:t>есть звук [</a:t>
            </a:r>
            <a:r>
              <a:rPr lang="ru-RU" dirty="0" err="1" smtClean="0"/>
              <a:t>й</a:t>
            </a:r>
            <a:r>
              <a:rPr lang="ru-RU" dirty="0" smtClean="0"/>
              <a:t>’], </a:t>
            </a:r>
          </a:p>
          <a:p>
            <a:r>
              <a:rPr lang="ru-RU" dirty="0" smtClean="0"/>
              <a:t>в учебнике — это </a:t>
            </a:r>
          </a:p>
          <a:p>
            <a:r>
              <a:rPr lang="ru-RU" dirty="0" smtClean="0"/>
              <a:t>слово </a:t>
            </a:r>
            <a:r>
              <a:rPr lang="ru-RU" b="1" i="1" dirty="0" smtClean="0">
                <a:solidFill>
                  <a:srgbClr val="FF0000"/>
                </a:solidFill>
              </a:rPr>
              <a:t>рой </a:t>
            </a:r>
            <a:r>
              <a:rPr lang="ru-RU" i="1" dirty="0" smtClean="0"/>
              <a:t>(пчёл). </a:t>
            </a:r>
          </a:p>
          <a:p>
            <a:r>
              <a:rPr lang="ru-RU" i="1" dirty="0" smtClean="0"/>
              <a:t>Дети впервые</a:t>
            </a:r>
          </a:p>
          <a:p>
            <a:r>
              <a:rPr lang="ru-RU" dirty="0" smtClean="0"/>
              <a:t>выделяют звук [</a:t>
            </a:r>
            <a:r>
              <a:rPr lang="ru-RU" dirty="0" err="1" smtClean="0"/>
              <a:t>й</a:t>
            </a:r>
            <a:r>
              <a:rPr lang="ru-RU" dirty="0" smtClean="0"/>
              <a:t>’], </a:t>
            </a:r>
          </a:p>
          <a:p>
            <a:r>
              <a:rPr lang="ru-RU" dirty="0" smtClean="0"/>
              <a:t>узнают о том, что он мягкий согласный,</a:t>
            </a:r>
          </a:p>
          <a:p>
            <a:r>
              <a:rPr lang="ru-RU" dirty="0" smtClean="0"/>
              <a:t>очень краткий.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07190" y="1822428"/>
            <a:ext cx="26368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игра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«Назови слово с нужным звуком»</a:t>
            </a:r>
          </a:p>
          <a:p>
            <a:pPr algn="ctr"/>
            <a:r>
              <a:rPr lang="ru-RU" dirty="0" smtClean="0"/>
              <a:t>(май, лай,</a:t>
            </a:r>
          </a:p>
          <a:p>
            <a:pPr algn="ctr"/>
            <a:r>
              <a:rPr lang="ru-RU" dirty="0" smtClean="0"/>
              <a:t> майка, лейка, </a:t>
            </a:r>
          </a:p>
          <a:p>
            <a:pPr algn="ctr"/>
            <a:r>
              <a:rPr lang="ru-RU" dirty="0" smtClean="0"/>
              <a:t>ёжик, юбка, ёлка </a:t>
            </a:r>
          </a:p>
          <a:p>
            <a:pPr algn="ctr"/>
            <a:r>
              <a:rPr lang="ru-RU" dirty="0" smtClean="0"/>
              <a:t>и т.д.)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Учим буквы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54565" y="1493811"/>
            <a:ext cx="41989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знакомстве с гласными</a:t>
            </a:r>
          </a:p>
          <a:p>
            <a:r>
              <a:rPr lang="ru-RU" dirty="0" smtClean="0"/>
              <a:t>буквами дети начинают строить уже не звуковую, а </a:t>
            </a:r>
            <a:r>
              <a:rPr lang="ru-RU" dirty="0" err="1" smtClean="0">
                <a:solidFill>
                  <a:srgbClr val="FF0000"/>
                </a:solidFill>
              </a:rPr>
              <a:t>звуко-буквенную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модель слова. Но при разборе любого слова просите учеников </a:t>
            </a:r>
            <a:r>
              <a:rPr lang="ru-RU" dirty="0" smtClean="0">
                <a:solidFill>
                  <a:srgbClr val="FF0000"/>
                </a:solidFill>
              </a:rPr>
              <a:t>сначала </a:t>
            </a:r>
            <a:r>
              <a:rPr lang="ru-RU" dirty="0" smtClean="0"/>
              <a:t>строить </a:t>
            </a:r>
            <a:r>
              <a:rPr lang="ru-RU" dirty="0" smtClean="0">
                <a:solidFill>
                  <a:srgbClr val="FF0000"/>
                </a:solidFill>
              </a:rPr>
              <a:t>звуковую модель</a:t>
            </a:r>
            <a:r>
              <a:rPr lang="ru-RU" dirty="0" smtClean="0"/>
              <a:t>, а лишь за тем заменять фишки</a:t>
            </a:r>
          </a:p>
          <a:p>
            <a:r>
              <a:rPr lang="ru-RU" dirty="0" smtClean="0"/>
              <a:t>известными буквами.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429" t="9286" r="39429" b="12857"/>
          <a:stretch>
            <a:fillRect/>
          </a:stretch>
        </p:blipFill>
        <p:spPr bwMode="auto">
          <a:xfrm>
            <a:off x="263466" y="927166"/>
            <a:ext cx="3833865" cy="528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170357" y="4378338"/>
            <a:ext cx="47832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Игра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 Живые модели»</a:t>
            </a:r>
          </a:p>
          <a:p>
            <a:pPr algn="ctr"/>
            <a:r>
              <a:rPr lang="ru-RU" dirty="0" smtClean="0"/>
              <a:t>Пусть дети играют </a:t>
            </a:r>
          </a:p>
          <a:p>
            <a:pPr algn="ctr"/>
            <a:r>
              <a:rPr lang="ru-RU" b="1" dirty="0" smtClean="0"/>
              <a:t>со звуковой моделью</a:t>
            </a:r>
          </a:p>
          <a:p>
            <a:pPr algn="ctr"/>
            <a:r>
              <a:rPr lang="ru-RU" b="1" dirty="0" smtClean="0"/>
              <a:t> записанного буквами слова.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979" y="116632"/>
            <a:ext cx="8386821" cy="114300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/>
            </a:r>
            <a:br>
              <a:rPr lang="ru-RU" sz="1600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Приучайте их давать очень чёткие формулировки</a:t>
            </a:r>
            <a:r>
              <a:rPr lang="ru-RU" sz="1800" dirty="0" smtClean="0">
                <a:solidFill>
                  <a:schemeClr val="tx1"/>
                </a:solidFill>
              </a:rPr>
              <a:t>: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 если в слове после мягкого согласного звука слышится звук </a:t>
            </a:r>
            <a:r>
              <a:rPr lang="ru-RU" sz="1800" dirty="0" smtClean="0">
                <a:solidFill>
                  <a:srgbClr val="FF0000"/>
                </a:solidFill>
              </a:rPr>
              <a:t>[а] ([о], [у], [э]), 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он никогда не обозначается буквой </a:t>
            </a:r>
            <a:r>
              <a:rPr lang="ru-RU" sz="1800" i="1" dirty="0" smtClean="0">
                <a:solidFill>
                  <a:srgbClr val="FF0000"/>
                </a:solidFill>
              </a:rPr>
              <a:t>а (о, у, е</a:t>
            </a:r>
            <a:r>
              <a:rPr lang="ru-RU" sz="1800" i="1" dirty="0" smtClean="0">
                <a:solidFill>
                  <a:schemeClr val="tx1"/>
                </a:solidFill>
              </a:rPr>
              <a:t>), а обозначается буквой </a:t>
            </a:r>
            <a:r>
              <a:rPr lang="ru-RU" sz="1800" i="1" dirty="0" smtClean="0">
                <a:solidFill>
                  <a:srgbClr val="FF0000"/>
                </a:solidFill>
              </a:rPr>
              <a:t>я (</a:t>
            </a:r>
            <a:r>
              <a:rPr lang="ru-RU" sz="1800" i="1" dirty="0" err="1" smtClean="0">
                <a:solidFill>
                  <a:srgbClr val="FF0000"/>
                </a:solidFill>
              </a:rPr>
              <a:t>ё,ю</a:t>
            </a:r>
            <a:r>
              <a:rPr lang="ru-RU" sz="1800" i="1" dirty="0" smtClean="0">
                <a:solidFill>
                  <a:srgbClr val="FF0000"/>
                </a:solidFill>
              </a:rPr>
              <a:t>, е)</a:t>
            </a:r>
            <a:r>
              <a:rPr lang="ru-RU" sz="1800" i="1" dirty="0" smtClean="0">
                <a:solidFill>
                  <a:schemeClr val="tx1"/>
                </a:solidFill>
              </a:rPr>
              <a:t>.</a:t>
            </a:r>
            <a:r>
              <a:rPr lang="ru-RU" sz="1800" i="1" dirty="0" smtClean="0">
                <a:solidFill>
                  <a:srgbClr val="FF0000"/>
                </a:solidFill>
              </a:rPr>
              <a:t> </a:t>
            </a:r>
            <a:br>
              <a:rPr lang="ru-RU" sz="1800" i="1" dirty="0" smtClean="0">
                <a:solidFill>
                  <a:srgbClr val="FF0000"/>
                </a:solidFill>
              </a:rPr>
            </a:br>
            <a:r>
              <a:rPr lang="ru-RU" sz="1800" i="1" dirty="0" smtClean="0">
                <a:solidFill>
                  <a:schemeClr val="tx1"/>
                </a:solidFill>
              </a:rPr>
              <a:t>Буква </a:t>
            </a:r>
            <a:r>
              <a:rPr lang="ru-RU" sz="1800" i="1" dirty="0" smtClean="0">
                <a:solidFill>
                  <a:srgbClr val="FF0000"/>
                </a:solidFill>
              </a:rPr>
              <a:t>я (ё, </a:t>
            </a:r>
            <a:r>
              <a:rPr lang="ru-RU" sz="1800" i="1" dirty="0" err="1" smtClean="0">
                <a:solidFill>
                  <a:srgbClr val="FF0000"/>
                </a:solidFill>
              </a:rPr>
              <a:t>ю</a:t>
            </a:r>
            <a:r>
              <a:rPr lang="ru-RU" sz="1800" i="1" dirty="0" smtClean="0">
                <a:solidFill>
                  <a:srgbClr val="FF0000"/>
                </a:solidFill>
              </a:rPr>
              <a:t>, е) </a:t>
            </a:r>
            <a:r>
              <a:rPr lang="ru-RU" sz="1800" i="1" dirty="0" smtClean="0">
                <a:solidFill>
                  <a:schemeClr val="tx1"/>
                </a:solidFill>
              </a:rPr>
              <a:t>обозначает звук </a:t>
            </a:r>
            <a:r>
              <a:rPr lang="ru-RU" sz="1800" i="1" dirty="0" smtClean="0">
                <a:solidFill>
                  <a:srgbClr val="FF0000"/>
                </a:solidFill>
              </a:rPr>
              <a:t>[а] ([о], [у], [э]) </a:t>
            </a:r>
            <a:r>
              <a:rPr lang="ru-RU" sz="1800" i="1" dirty="0" smtClean="0">
                <a:solidFill>
                  <a:schemeClr val="tx1"/>
                </a:solidFill>
              </a:rPr>
              <a:t>после </a:t>
            </a:r>
            <a:r>
              <a:rPr lang="ru-RU" sz="1800" dirty="0" smtClean="0">
                <a:solidFill>
                  <a:schemeClr val="tx1"/>
                </a:solidFill>
              </a:rPr>
              <a:t>мягкого согласного звука.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149" t="9751" r="37737" b="13609"/>
          <a:stretch>
            <a:fillRect/>
          </a:stretch>
        </p:blipFill>
        <p:spPr bwMode="auto">
          <a:xfrm>
            <a:off x="592083" y="1295934"/>
            <a:ext cx="4454586" cy="492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5703903" y="4414851"/>
            <a:ext cx="511182" cy="4016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215085" y="4414851"/>
            <a:ext cx="511182" cy="4016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237449" y="4414851"/>
            <a:ext cx="511182" cy="4016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813442" y="5254650"/>
            <a:ext cx="511182" cy="4016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24624" y="5254650"/>
            <a:ext cx="511182" cy="4016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806" y="5254650"/>
            <a:ext cx="511182" cy="40164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346988" y="5254650"/>
            <a:ext cx="511182" cy="4016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26267" y="4414851"/>
            <a:ext cx="511182" cy="4016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748631" y="4414851"/>
            <a:ext cx="511182" cy="4016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26267" y="4414851"/>
            <a:ext cx="511182" cy="4016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48631" y="4414851"/>
            <a:ext cx="511182" cy="4016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66" y="215856"/>
            <a:ext cx="8880534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Преобразование одного слова 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в другое путём замены буквы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613" t="14367" r="39594" b="7684"/>
          <a:stretch>
            <a:fillRect/>
          </a:stretch>
        </p:blipFill>
        <p:spPr bwMode="auto">
          <a:xfrm>
            <a:off x="555570" y="1420785"/>
            <a:ext cx="3286170" cy="45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22227" t="14567" r="38242" b="9065"/>
          <a:stretch>
            <a:fillRect/>
          </a:stretch>
        </p:blipFill>
        <p:spPr bwMode="auto">
          <a:xfrm>
            <a:off x="4754565" y="1530324"/>
            <a:ext cx="3578274" cy="453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971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Словоизменение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928" t="38034" r="54371" b="38877"/>
          <a:stretch>
            <a:fillRect/>
          </a:stretch>
        </p:blipFill>
        <p:spPr bwMode="auto">
          <a:xfrm>
            <a:off x="738134" y="1822428"/>
            <a:ext cx="2824367" cy="332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1249317" y="4341825"/>
            <a:ext cx="657234" cy="6937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63785" y="4341825"/>
            <a:ext cx="693747" cy="6937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906551" y="4341825"/>
            <a:ext cx="657234" cy="6937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У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441" y="873090"/>
            <a:ext cx="86900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Особая сложность обучения чтению в русской грамоте заключается в том, что </a:t>
            </a:r>
            <a:r>
              <a:rPr lang="ru-RU" dirty="0" smtClean="0">
                <a:solidFill>
                  <a:srgbClr val="FF0000"/>
                </a:solidFill>
              </a:rPr>
              <a:t>букв</a:t>
            </a:r>
            <a:r>
              <a:rPr lang="ru-RU" dirty="0" smtClean="0"/>
              <a:t> в нашем алфавите </a:t>
            </a:r>
            <a:r>
              <a:rPr lang="ru-RU" dirty="0" smtClean="0">
                <a:solidFill>
                  <a:srgbClr val="FF0000"/>
                </a:solidFill>
              </a:rPr>
              <a:t>меньше, чем звуков</a:t>
            </a:r>
            <a:r>
              <a:rPr lang="ru-RU" dirty="0" smtClean="0"/>
              <a:t>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Пары</a:t>
            </a:r>
            <a:r>
              <a:rPr lang="ru-RU" dirty="0" smtClean="0"/>
              <a:t> твёрдых и мягких согласных обозначаются </a:t>
            </a:r>
            <a:r>
              <a:rPr lang="ru-RU" dirty="0" smtClean="0">
                <a:solidFill>
                  <a:srgbClr val="FF0000"/>
                </a:solidFill>
              </a:rPr>
              <a:t>одной и той же буквой</a:t>
            </a:r>
            <a:r>
              <a:rPr lang="ru-RU" dirty="0" smtClean="0"/>
              <a:t>.</a:t>
            </a: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4177" t="33146" r="40319" b="17642"/>
          <a:stretch>
            <a:fillRect/>
          </a:stretch>
        </p:blipFill>
        <p:spPr bwMode="auto">
          <a:xfrm>
            <a:off x="4937130" y="2187558"/>
            <a:ext cx="2628936" cy="186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53927" y="5364189"/>
            <a:ext cx="86535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Происходит усвоение принципа </a:t>
            </a:r>
            <a:r>
              <a:rPr lang="ru-RU" dirty="0" smtClean="0">
                <a:solidFill>
                  <a:srgbClr val="FF0000"/>
                </a:solidFill>
              </a:rPr>
              <a:t>чтения прямого слога</a:t>
            </a:r>
            <a:r>
              <a:rPr lang="ru-RU" dirty="0" smtClean="0"/>
              <a:t>, даже не зная букв согласных звуков, минуя муки слияния.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870038" y="4341825"/>
            <a:ext cx="693747" cy="6937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Ю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</a:rPr>
              <a:t>В «Букваре» и в «Прописях»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по мере усвоения материала появляется всё больше заданий, направленных на формирование </a:t>
            </a:r>
            <a:r>
              <a:rPr lang="ru-RU" sz="1800" dirty="0" smtClean="0">
                <a:solidFill>
                  <a:srgbClr val="FF0000"/>
                </a:solidFill>
              </a:rPr>
              <a:t>самоконтроля и самооценки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503" t="12171" r="39674" b="9575"/>
          <a:stretch>
            <a:fillRect/>
          </a:stretch>
        </p:blipFill>
        <p:spPr bwMode="auto">
          <a:xfrm>
            <a:off x="920700" y="1457298"/>
            <a:ext cx="3432222" cy="4689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 l="53010" t="21712" r="5962" b="8658"/>
          <a:stretch>
            <a:fillRect/>
          </a:stretch>
        </p:blipFill>
        <p:spPr bwMode="auto">
          <a:xfrm>
            <a:off x="4718052" y="1420785"/>
            <a:ext cx="3614787" cy="4907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Учимся читать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3858" t="10557" r="37092" b="10382"/>
          <a:stretch>
            <a:fillRect/>
          </a:stretch>
        </p:blipFill>
        <p:spPr bwMode="auto">
          <a:xfrm>
            <a:off x="409518" y="1055655"/>
            <a:ext cx="3906891" cy="503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813442" y="266222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14503" t="10557" r="40964" b="24903"/>
          <a:stretch>
            <a:fillRect/>
          </a:stretch>
        </p:blipFill>
        <p:spPr bwMode="auto">
          <a:xfrm>
            <a:off x="4645026" y="1457298"/>
            <a:ext cx="3810588" cy="441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031" y="0"/>
            <a:ext cx="8229600" cy="87309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Учимся читать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5702" t="17167" r="39804" b="7427"/>
          <a:stretch>
            <a:fillRect/>
          </a:stretch>
        </p:blipFill>
        <p:spPr bwMode="auto">
          <a:xfrm>
            <a:off x="105396" y="763552"/>
            <a:ext cx="4093599" cy="554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2567" t="12978" r="37092" b="7155"/>
          <a:stretch>
            <a:fillRect/>
          </a:stretch>
        </p:blipFill>
        <p:spPr bwMode="auto">
          <a:xfrm>
            <a:off x="4279896" y="873090"/>
            <a:ext cx="4418073" cy="5607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52" y="179342"/>
            <a:ext cx="8580555" cy="1424007"/>
          </a:xfrm>
        </p:spPr>
        <p:txBody>
          <a:bodyPr/>
          <a:lstStyle/>
          <a:p>
            <a:r>
              <a:rPr lang="ru-RU" sz="1800" dirty="0" smtClean="0">
                <a:solidFill>
                  <a:schemeClr val="tx1"/>
                </a:solidFill>
              </a:rPr>
              <a:t>Очень полезно давать иногда задание, </a:t>
            </a:r>
            <a:r>
              <a:rPr lang="ru-RU" sz="1800" dirty="0" smtClean="0">
                <a:solidFill>
                  <a:srgbClr val="FF0000"/>
                </a:solidFill>
              </a:rPr>
              <a:t>не имеющее решения</a:t>
            </a:r>
            <a:r>
              <a:rPr lang="ru-RU" sz="1800" dirty="0" smtClean="0">
                <a:solidFill>
                  <a:schemeClr val="tx1"/>
                </a:solidFill>
              </a:rPr>
              <a:t>. </a:t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Например, при соотнесении рисунков с моделями слов (таких заданий в учебнике много) дать такую модель, которой не соответствует ни один рисунок (слово).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1843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567" t="11364" r="38383" b="7155"/>
          <a:stretch>
            <a:fillRect/>
          </a:stretch>
        </p:blipFill>
        <p:spPr bwMode="auto">
          <a:xfrm>
            <a:off x="2563785" y="1493811"/>
            <a:ext cx="3505248" cy="465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19945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Учимся играя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3761" y="6203988"/>
            <a:ext cx="823864" cy="517487"/>
          </a:xfrm>
        </p:spPr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53927" y="909603"/>
            <a:ext cx="8544041" cy="62072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</a:rPr>
              <a:t>Присутствие игры на уроке правомерно только тогда, когда она служит </a:t>
            </a:r>
            <a:r>
              <a:rPr lang="ru-RU" sz="2000" u="sng" dirty="0" smtClean="0">
                <a:solidFill>
                  <a:srgbClr val="FF0000"/>
                </a:solidFill>
              </a:rPr>
              <a:t>методом обучения</a:t>
            </a:r>
            <a:r>
              <a:rPr lang="ru-RU" sz="2000" dirty="0" smtClean="0">
                <a:solidFill>
                  <a:srgbClr val="FF0000"/>
                </a:solidFill>
              </a:rPr>
              <a:t>, а не средством развлечения уставших учеников.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895454"/>
            <a:ext cx="8880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Игра «Назови слово с нужным звуком» 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М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FF0000"/>
                </a:solidFill>
              </a:rPr>
              <a:t>А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</a:t>
            </a:r>
            <a:r>
              <a:rPr lang="ru-RU" b="1" dirty="0" smtClean="0"/>
              <a:t>, </a:t>
            </a:r>
            <a:r>
              <a:rPr lang="ru-RU" b="1" dirty="0" smtClean="0">
                <a:solidFill>
                  <a:srgbClr val="00B050"/>
                </a:solidFill>
              </a:rPr>
              <a:t>Н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406636"/>
            <a:ext cx="8734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         Игра «Как тебя зовут?»  </a:t>
            </a:r>
            <a:r>
              <a:rPr lang="ru-RU" b="1" i="1" dirty="0" smtClean="0">
                <a:solidFill>
                  <a:srgbClr val="FF0000"/>
                </a:solidFill>
              </a:rPr>
              <a:t>А</a:t>
            </a:r>
            <a:r>
              <a:rPr lang="ru-RU" b="1" i="1" dirty="0" smtClean="0"/>
              <a:t>ня, </a:t>
            </a:r>
            <a:r>
              <a:rPr lang="ru-RU" b="1" i="1" dirty="0" smtClean="0">
                <a:solidFill>
                  <a:srgbClr val="FF0000"/>
                </a:solidFill>
              </a:rPr>
              <a:t>О</a:t>
            </a:r>
            <a:r>
              <a:rPr lang="ru-RU" b="1" i="1" dirty="0" smtClean="0"/>
              <a:t>ля, </a:t>
            </a:r>
            <a:r>
              <a:rPr lang="ru-RU" b="1" i="1" dirty="0" smtClean="0">
                <a:solidFill>
                  <a:srgbClr val="FF0000"/>
                </a:solidFill>
              </a:rPr>
              <a:t>А</a:t>
            </a:r>
            <a:r>
              <a:rPr lang="ru-RU" b="1" i="1" dirty="0" smtClean="0"/>
              <a:t>ртем, 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М</a:t>
            </a:r>
            <a:r>
              <a:rPr lang="ru-RU" b="1" i="1" dirty="0" smtClean="0"/>
              <a:t>иша, </a:t>
            </a:r>
            <a:r>
              <a:rPr lang="ru-RU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</a:t>
            </a:r>
            <a:r>
              <a:rPr lang="ru-RU" b="1" i="1" dirty="0" smtClean="0"/>
              <a:t>аша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808279"/>
            <a:ext cx="57769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   Игра «Волшебная палочка»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90440" y="3246435"/>
            <a:ext cx="8953560" cy="255591"/>
          </a:xfrm>
          <a:prstGeom prst="rect">
            <a:avLst/>
          </a:prstGeom>
        </p:spPr>
        <p:txBody>
          <a:bodyPr vert="horz" wrap="none" lIns="91440" tIns="45720" rIns="91440" bIns="45720" rtlCol="0" anchor="b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                 Игра «Найди свою схему»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6953" y="3611565"/>
            <a:ext cx="8917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      Игра «Назови похожее»   </a:t>
            </a:r>
            <a:r>
              <a:rPr lang="ru-RU" b="1" i="1" dirty="0" smtClean="0">
                <a:solidFill>
                  <a:srgbClr val="FF0000"/>
                </a:solidFill>
              </a:rPr>
              <a:t>кит – кино, мел – мяч, дым-дом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00617" y="2917818"/>
            <a:ext cx="1279530" cy="146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42059" y="2917818"/>
            <a:ext cx="1277955" cy="146052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827591" y="3209922"/>
            <a:ext cx="511182" cy="32861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38773" y="3209922"/>
            <a:ext cx="511182" cy="3286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849955" y="3209922"/>
            <a:ext cx="511182" cy="32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981858" y="3173409"/>
            <a:ext cx="511182" cy="32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493040" y="3173409"/>
            <a:ext cx="511182" cy="32861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004222" y="3173409"/>
            <a:ext cx="511182" cy="32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 l="48709" t="25885" r="39028" b="52333"/>
          <a:stretch>
            <a:fillRect/>
          </a:stretch>
        </p:blipFill>
        <p:spPr bwMode="auto">
          <a:xfrm>
            <a:off x="8077248" y="1566837"/>
            <a:ext cx="839799" cy="119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/>
          <a:srcRect l="50000" t="64609" r="39028" b="19256"/>
          <a:stretch>
            <a:fillRect/>
          </a:stretch>
        </p:blipFill>
        <p:spPr bwMode="auto">
          <a:xfrm>
            <a:off x="0" y="1639863"/>
            <a:ext cx="839799" cy="9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53927" y="3976695"/>
            <a:ext cx="8661456" cy="438157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+mj-lt"/>
                <a:ea typeface="+mj-ea"/>
                <a:cs typeface="+mj-cs"/>
              </a:rPr>
              <a:t>                 Игра «Живые модели»  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462461" y="4086234"/>
            <a:ext cx="511182" cy="32861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973643" y="4086234"/>
            <a:ext cx="511182" cy="3286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484825" y="4086234"/>
            <a:ext cx="511182" cy="32861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996007" y="4086234"/>
            <a:ext cx="511182" cy="328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507189" y="4086234"/>
            <a:ext cx="511182" cy="3286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46031" y="4524390"/>
            <a:ext cx="817891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( </a:t>
            </a:r>
            <a:r>
              <a:rPr lang="ru-RU" sz="1600" dirty="0" smtClean="0"/>
              <a:t>«Пусть подойдёт ко мне первый гласный звук, второй гласный звук, второй мягкий</a:t>
            </a:r>
          </a:p>
          <a:p>
            <a:r>
              <a:rPr lang="ru-RU" sz="1600" dirty="0" smtClean="0"/>
              <a:t>     согласный звук, первый мягкий согласный звук, твёрдый согласный звук».</a:t>
            </a:r>
            <a:endParaRPr lang="ru-RU" sz="1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63466" y="5583267"/>
            <a:ext cx="8544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   «Подойдёт ко мне второй звук в слове, первый звук, пятый, четвёртый, третий».)</a:t>
            </a:r>
            <a:endParaRPr lang="ru-RU" sz="16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65109" y="5035572"/>
            <a:ext cx="8105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«Второй согласный звук слова, поставь на место свою фишку и садись; первый согласный звук, поставь свою фишку на место и садись и т.д.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414" y="116632"/>
            <a:ext cx="8909172" cy="1143000"/>
          </a:xfrm>
        </p:spPr>
        <p:txBody>
          <a:bodyPr/>
          <a:lstStyle/>
          <a:p>
            <a:pPr algn="ctr"/>
            <a:r>
              <a:rPr lang="ru-RU" b="1" dirty="0" smtClean="0"/>
              <a:t>Проектирование и анализ курса</a:t>
            </a:r>
            <a:br>
              <a:rPr lang="ru-RU" b="1" dirty="0" smtClean="0"/>
            </a:br>
            <a:r>
              <a:rPr lang="ru-RU" b="1" dirty="0" smtClean="0"/>
              <a:t>Обучение грамоте в условиях реализации ФГОС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6120" t="17011" r="26766" b="7155"/>
          <a:stretch>
            <a:fillRect/>
          </a:stretch>
        </p:blipFill>
        <p:spPr bwMode="auto">
          <a:xfrm>
            <a:off x="142844" y="1500174"/>
            <a:ext cx="238557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26055" t="17066" r="26028" b="6037"/>
          <a:stretch>
            <a:fillRect/>
          </a:stretch>
        </p:blipFill>
        <p:spPr bwMode="auto">
          <a:xfrm>
            <a:off x="714348" y="3071810"/>
            <a:ext cx="2262229" cy="290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 descr="3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082" t="51268" r="62797" b="11087"/>
          <a:stretch>
            <a:fillRect/>
          </a:stretch>
        </p:blipFill>
        <p:spPr bwMode="auto">
          <a:xfrm>
            <a:off x="3143240" y="2000240"/>
            <a:ext cx="3541715" cy="2857520"/>
          </a:xfrm>
          <a:prstGeom prst="round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086490" y="5103674"/>
            <a:ext cx="30575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Терехова Юлия Александровна</a:t>
            </a:r>
          </a:p>
          <a:p>
            <a:pPr algn="ctr"/>
            <a:r>
              <a:rPr lang="ru-RU" dirty="0" smtClean="0"/>
              <a:t>Методист по начальному образованию отдела </a:t>
            </a:r>
            <a:r>
              <a:rPr lang="ru-RU" dirty="0" err="1" smtClean="0"/>
              <a:t>ДиНО</a:t>
            </a:r>
            <a:r>
              <a:rPr lang="ru-RU" dirty="0" smtClean="0"/>
              <a:t> </a:t>
            </a:r>
          </a:p>
          <a:p>
            <a:pPr algn="ctr"/>
            <a:r>
              <a:rPr lang="en-US" dirty="0" smtClean="0">
                <a:hlinkClick r:id="rId5"/>
              </a:rPr>
              <a:t>Terehova.ya@vgf.ru</a:t>
            </a:r>
            <a:endParaRPr lang="en-US" dirty="0" smtClean="0"/>
          </a:p>
          <a:p>
            <a:pPr algn="ctr"/>
            <a:endParaRPr lang="ru-RU" dirty="0"/>
          </a:p>
        </p:txBody>
      </p:sp>
      <p:pic>
        <p:nvPicPr>
          <p:cNvPr id="31746" name="Picture 2" descr="Картинки по запросу игрушки фот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9" y="2786058"/>
            <a:ext cx="2357422" cy="1628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>
                <a:solidFill>
                  <a:srgbClr val="C00000"/>
                </a:solidFill>
              </a:rPr>
              <a:t>Графический навык —</a:t>
            </a:r>
            <a:r>
              <a:rPr lang="ru-RU" sz="2000" dirty="0" smtClean="0">
                <a:solidFill>
                  <a:schemeClr val="tx1"/>
                </a:solidFill>
              </a:rPr>
              <a:t/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это определённые привычные положения и движения пишущей руки,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позволяющие изображать письменные знаки и их соединения.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>
            <a:off x="8686799" y="6057936"/>
            <a:ext cx="157221" cy="6822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2052" name="Picture 4" descr="Картинки по запросу детская одежда 80х год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518" y="1457298"/>
            <a:ext cx="2446371" cy="1863902"/>
          </a:xfrm>
          <a:prstGeom prst="rect">
            <a:avLst/>
          </a:prstGeom>
          <a:noFill/>
        </p:spPr>
      </p:pic>
      <p:pic>
        <p:nvPicPr>
          <p:cNvPr id="2054" name="Picture 6" descr="Картинки по запросу современная детская одеж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7071" y="1420785"/>
            <a:ext cx="2353730" cy="18986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99979" y="3319461"/>
            <a:ext cx="30670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Бесконечное количество пуговиц, шнурков и т. п.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411799" y="3392487"/>
            <a:ext cx="3732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современного ребёнка - почти всё на молниях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липучках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911884"/>
            <a:ext cx="3775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Играли, лепили, рисовали, шили.</a:t>
            </a:r>
            <a:endParaRPr lang="ru-RU" dirty="0"/>
          </a:p>
        </p:txBody>
      </p:sp>
      <p:pic>
        <p:nvPicPr>
          <p:cNvPr id="2056" name="Picture 8" descr="Картинки по запросу досуг детей прошлого века"/>
          <p:cNvPicPr>
            <a:picLocks noChangeAspect="1" noChangeArrowheads="1"/>
          </p:cNvPicPr>
          <p:nvPr/>
        </p:nvPicPr>
        <p:blipFill>
          <a:blip r:embed="rId4"/>
          <a:srcRect l="18688" t="22798" r="11353" b="7032"/>
          <a:stretch>
            <a:fillRect/>
          </a:stretch>
        </p:blipFill>
        <p:spPr bwMode="auto">
          <a:xfrm>
            <a:off x="373005" y="4049721"/>
            <a:ext cx="2468008" cy="1825650"/>
          </a:xfrm>
          <a:prstGeom prst="rect">
            <a:avLst/>
          </a:prstGeom>
          <a:noFill/>
        </p:spPr>
      </p:pic>
      <p:pic>
        <p:nvPicPr>
          <p:cNvPr id="2058" name="Picture 10" descr="Картинки по запросу дети смотрят телевизо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9494" y="4086234"/>
            <a:ext cx="2409858" cy="183546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78571" y="5692806"/>
            <a:ext cx="731835" cy="9144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Смотрят телевизор,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играют в компьютер</a:t>
            </a:r>
          </a:p>
        </p:txBody>
      </p:sp>
      <p:sp>
        <p:nvSpPr>
          <p:cNvPr id="14" name="Плюс 13"/>
          <p:cNvSpPr/>
          <p:nvPr/>
        </p:nvSpPr>
        <p:spPr>
          <a:xfrm>
            <a:off x="3147993" y="2041506"/>
            <a:ext cx="914400" cy="914400"/>
          </a:xfrm>
          <a:prstGeom prst="mathPl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Минус 14"/>
          <p:cNvSpPr/>
          <p:nvPr/>
        </p:nvSpPr>
        <p:spPr>
          <a:xfrm>
            <a:off x="4827591" y="1931967"/>
            <a:ext cx="914400" cy="914400"/>
          </a:xfrm>
          <a:prstGeom prst="mathMin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люс 15"/>
          <p:cNvSpPr/>
          <p:nvPr/>
        </p:nvSpPr>
        <p:spPr>
          <a:xfrm>
            <a:off x="3038454" y="4341825"/>
            <a:ext cx="914400" cy="914400"/>
          </a:xfrm>
          <a:prstGeom prst="mathPl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4791078" y="4378338"/>
            <a:ext cx="914400" cy="914400"/>
          </a:xfrm>
          <a:prstGeom prst="mathMin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Обучение письму не мучение, а радость</a:t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" y="2443149"/>
            <a:ext cx="8917047" cy="3870377"/>
          </a:xfrm>
        </p:spPr>
        <p:txBody>
          <a:bodyPr/>
          <a:lstStyle/>
          <a:p>
            <a:pPr>
              <a:buNone/>
            </a:pPr>
            <a:r>
              <a:rPr lang="ru-RU" sz="1600" b="1" dirty="0" smtClean="0"/>
              <a:t>1</a:t>
            </a:r>
            <a:r>
              <a:rPr lang="ru-RU" sz="1600" dirty="0" smtClean="0"/>
              <a:t>.  Обучение чтению и обучение письму – единый процесс, и  основная задача работы  состоит в </a:t>
            </a:r>
            <a:r>
              <a:rPr lang="ru-RU" sz="1600" b="1" dirty="0" smtClean="0"/>
              <a:t>формировании предпосылок учебной деятельности.</a:t>
            </a:r>
            <a:endParaRPr lang="ru-RU" sz="1600" dirty="0" smtClean="0"/>
          </a:p>
          <a:p>
            <a:pPr>
              <a:buNone/>
            </a:pPr>
            <a:r>
              <a:rPr lang="ru-RU" sz="1600" b="1" dirty="0" smtClean="0"/>
              <a:t>2</a:t>
            </a:r>
            <a:r>
              <a:rPr lang="ru-RU" sz="1600" dirty="0" smtClean="0"/>
              <a:t>. Увеличена длительность </a:t>
            </a:r>
            <a:r>
              <a:rPr lang="ru-RU" sz="1600" b="1" dirty="0" smtClean="0"/>
              <a:t>подготовительного</a:t>
            </a:r>
            <a:r>
              <a:rPr lang="ru-RU" sz="1600" dirty="0" smtClean="0"/>
              <a:t> этапа. </a:t>
            </a:r>
          </a:p>
          <a:p>
            <a:pPr>
              <a:buNone/>
            </a:pPr>
            <a:r>
              <a:rPr lang="ru-RU" sz="1600" dirty="0" smtClean="0"/>
              <a:t>Это необходимо для отработки тех процессов, которые лежат в основе письма. </a:t>
            </a:r>
          </a:p>
          <a:p>
            <a:pPr>
              <a:buNone/>
            </a:pPr>
            <a:r>
              <a:rPr lang="ru-RU" sz="1600" b="1" dirty="0" smtClean="0"/>
              <a:t>3. В «Прописях» изменена высота строки. </a:t>
            </a:r>
          </a:p>
          <a:p>
            <a:pPr>
              <a:buNone/>
            </a:pPr>
            <a:r>
              <a:rPr lang="ru-RU" sz="1400" dirty="0" smtClean="0"/>
              <a:t>        Уменьшить объективные трудности при обучении письму можно в том случае, если правильно подготовить детей, но, кроме того, важно учитывать их возрастные возможности в процессе дальнейшего обучения. </a:t>
            </a:r>
          </a:p>
          <a:p>
            <a:pPr>
              <a:buNone/>
            </a:pPr>
            <a:r>
              <a:rPr lang="ru-RU" sz="1400" dirty="0" smtClean="0"/>
              <a:t>         Одним из путей достижения этого является специальное решение вопроса о высоте строки в прописях.  (широкая строки </a:t>
            </a:r>
            <a:r>
              <a:rPr lang="ru-RU" sz="1400" dirty="0" smtClean="0">
                <a:solidFill>
                  <a:srgbClr val="C00000"/>
                </a:solidFill>
              </a:rPr>
              <a:t>(16 + 8 мм) </a:t>
            </a:r>
            <a:r>
              <a:rPr lang="ru-RU" sz="1400" dirty="0" smtClean="0"/>
              <a:t>для осознанного анализа буквы, для первичной тренировки в написании буквы и более узкая строка </a:t>
            </a:r>
            <a:r>
              <a:rPr lang="ru-RU" sz="1400" dirty="0" smtClean="0">
                <a:solidFill>
                  <a:srgbClr val="C00000"/>
                </a:solidFill>
              </a:rPr>
              <a:t>(12 + 6 мм) </a:t>
            </a:r>
            <a:r>
              <a:rPr lang="ru-RU" sz="1400" dirty="0" smtClean="0"/>
              <a:t>для закрепления графического навыка. </a:t>
            </a:r>
          </a:p>
          <a:p>
            <a:pPr>
              <a:buNone/>
            </a:pPr>
            <a:r>
              <a:rPr lang="ru-RU" sz="1600" b="1" dirty="0" smtClean="0"/>
              <a:t>4. В прописях упрощено начертание некоторых письменных букв</a:t>
            </a:r>
            <a:r>
              <a:rPr lang="ru-RU" sz="1600" dirty="0" smtClean="0"/>
              <a:t>.</a:t>
            </a:r>
          </a:p>
          <a:p>
            <a:pPr>
              <a:buNone/>
            </a:pPr>
            <a:r>
              <a:rPr lang="ru-RU" sz="1600" dirty="0" smtClean="0"/>
              <a:t>Внимательно посмотрите на алфавит, помещённый в конце рабочих тетрадей «Прописи».</a:t>
            </a:r>
          </a:p>
          <a:p>
            <a:pPr>
              <a:buNone/>
            </a:pPr>
            <a:r>
              <a:rPr lang="ru-RU" sz="1600" b="1" dirty="0" smtClean="0"/>
              <a:t> 5.  Отказ от безотрывного письма </a:t>
            </a:r>
            <a:r>
              <a:rPr lang="ru-RU" sz="1600" dirty="0" smtClean="0"/>
              <a:t>и от введения различного типа соединений букв.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3531" t="33146" r="39674" b="18449"/>
          <a:stretch>
            <a:fillRect/>
          </a:stretch>
        </p:blipFill>
        <p:spPr bwMode="auto">
          <a:xfrm>
            <a:off x="3074967" y="763551"/>
            <a:ext cx="2738475" cy="171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-конечная звезда 5"/>
          <p:cNvSpPr/>
          <p:nvPr/>
        </p:nvSpPr>
        <p:spPr>
          <a:xfrm>
            <a:off x="3841740" y="3648077"/>
            <a:ext cx="182565" cy="182565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C00000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Номер слайда 3"/>
          <p:cNvSpPr txBox="1">
            <a:spLocks/>
          </p:cNvSpPr>
          <p:nvPr/>
        </p:nvSpPr>
        <p:spPr>
          <a:xfrm>
            <a:off x="5411800" y="6130962"/>
            <a:ext cx="3525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Основой предлагаемой методики формирования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графического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навыка является концепция академика РАО,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директора Института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физиологии и гигиены детей и подростков М.М. Безруких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5-конечная звезда 8"/>
          <p:cNvSpPr/>
          <p:nvPr/>
        </p:nvSpPr>
        <p:spPr>
          <a:xfrm>
            <a:off x="5119695" y="6130962"/>
            <a:ext cx="255591" cy="219078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C00000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Номер слайда 3"/>
          <p:cNvSpPr txBox="1">
            <a:spLocks/>
          </p:cNvSpPr>
          <p:nvPr/>
        </p:nvSpPr>
        <p:spPr>
          <a:xfrm>
            <a:off x="6696102" y="6857999"/>
            <a:ext cx="2393923" cy="6239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26766" t="18625" r="27411" b="7155"/>
          <a:stretch>
            <a:fillRect/>
          </a:stretch>
        </p:blipFill>
        <p:spPr bwMode="auto">
          <a:xfrm>
            <a:off x="153927" y="800064"/>
            <a:ext cx="1131903" cy="146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 l="26766" t="18625" r="27411" b="7155"/>
          <a:stretch>
            <a:fillRect/>
          </a:stretch>
        </p:blipFill>
        <p:spPr bwMode="auto">
          <a:xfrm>
            <a:off x="7493040" y="800064"/>
            <a:ext cx="1127140" cy="146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Предпосылки овладения письмом:</a:t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3927" y="873090"/>
            <a:ext cx="8726607" cy="5253074"/>
          </a:xfrm>
        </p:spPr>
        <p:txBody>
          <a:bodyPr/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graphicFrame>
        <p:nvGraphicFramePr>
          <p:cNvPr id="7" name="Схема 6"/>
          <p:cNvGraphicFramePr/>
          <p:nvPr/>
        </p:nvGraphicFramePr>
        <p:xfrm>
          <a:off x="299978" y="946116"/>
          <a:ext cx="8507529" cy="511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6" name="Picture 2" descr="Картинки по запросу ребенок не умеет писат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05227" y="617499"/>
            <a:ext cx="1971702" cy="1314468"/>
          </a:xfrm>
          <a:prstGeom prst="cloudCallout">
            <a:avLst/>
          </a:prstGeom>
          <a:noFill/>
        </p:spPr>
      </p:pic>
      <p:pic>
        <p:nvPicPr>
          <p:cNvPr id="11268" name="Picture 4" descr="Картинки по запросу ребенок не умеет писать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17528" y="654012"/>
            <a:ext cx="2026472" cy="1350981"/>
          </a:xfrm>
          <a:prstGeom prst="cloudCallout">
            <a:avLst/>
          </a:prstGeom>
          <a:noFill/>
        </p:spPr>
      </p:pic>
      <p:pic>
        <p:nvPicPr>
          <p:cNvPr id="11270" name="Picture 6" descr="Картинки по запросу ребенок не умеет писать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2319" y="4743468"/>
            <a:ext cx="2446371" cy="1600532"/>
          </a:xfrm>
          <a:prstGeom prst="roundRect">
            <a:avLst/>
          </a:prstGeom>
          <a:noFill/>
        </p:spPr>
      </p:pic>
      <p:pic>
        <p:nvPicPr>
          <p:cNvPr id="11272" name="Picture 8" descr="Картинки по запросу ребенок не умеет писать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65428" y="2990844"/>
            <a:ext cx="1875376" cy="1460520"/>
          </a:xfrm>
          <a:prstGeom prst="flowChartMagneticTap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Подготовка к обучению письму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886" t="17818" r="4177" b="7155"/>
          <a:stretch>
            <a:fillRect/>
          </a:stretch>
        </p:blipFill>
        <p:spPr bwMode="auto">
          <a:xfrm>
            <a:off x="482544" y="946116"/>
            <a:ext cx="7923320" cy="511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34934"/>
            <a:ext cx="8953560" cy="65723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Основной упор делается на следующие приёмы обучения: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92168"/>
            <a:ext cx="8229600" cy="5033995"/>
          </a:xfrm>
        </p:spPr>
        <p:txBody>
          <a:bodyPr/>
          <a:lstStyle/>
          <a:p>
            <a:r>
              <a:rPr lang="ru-RU" sz="2000" dirty="0" smtClean="0"/>
              <a:t>Предварительный </a:t>
            </a:r>
            <a:r>
              <a:rPr lang="ru-RU" sz="2000" dirty="0" smtClean="0">
                <a:solidFill>
                  <a:srgbClr val="C00000"/>
                </a:solidFill>
              </a:rPr>
              <a:t>анализ </a:t>
            </a:r>
            <a:r>
              <a:rPr lang="ru-RU" sz="2000" dirty="0" smtClean="0"/>
              <a:t>предложенного задания с обязательным выделением </a:t>
            </a:r>
            <a:r>
              <a:rPr lang="ru-RU" sz="2000" dirty="0" smtClean="0">
                <a:solidFill>
                  <a:srgbClr val="C00000"/>
                </a:solidFill>
              </a:rPr>
              <a:t>точки начала движения</a:t>
            </a:r>
            <a:r>
              <a:rPr lang="ru-RU" sz="2000" dirty="0" smtClean="0"/>
              <a:t>, </a:t>
            </a:r>
            <a:r>
              <a:rPr lang="ru-RU" sz="2000" dirty="0" smtClean="0">
                <a:solidFill>
                  <a:srgbClr val="C00000"/>
                </a:solidFill>
              </a:rPr>
              <a:t>направления движения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Словесное описание </a:t>
            </a:r>
            <a:r>
              <a:rPr lang="ru-RU" sz="2000" dirty="0" smtClean="0">
                <a:solidFill>
                  <a:srgbClr val="C00000"/>
                </a:solidFill>
              </a:rPr>
              <a:t>алгоритма</a:t>
            </a:r>
            <a:r>
              <a:rPr lang="ru-RU" sz="2000" dirty="0" smtClean="0"/>
              <a:t> предстоящего действия;</a:t>
            </a:r>
          </a:p>
          <a:p>
            <a:r>
              <a:rPr lang="ru-RU" sz="2000" dirty="0" smtClean="0"/>
              <a:t> Точное следование </a:t>
            </a:r>
            <a:r>
              <a:rPr lang="ru-RU" sz="2000" dirty="0" smtClean="0">
                <a:solidFill>
                  <a:srgbClr val="C00000"/>
                </a:solidFill>
              </a:rPr>
              <a:t>условным обозначениям</a:t>
            </a:r>
            <a:r>
              <a:rPr lang="ru-RU" sz="2000" dirty="0" smtClean="0"/>
              <a:t>: точке начала движения и стрелке, указывающей направление движения;</a:t>
            </a:r>
          </a:p>
          <a:p>
            <a:r>
              <a:rPr lang="ru-RU" sz="2000" dirty="0" smtClean="0"/>
              <a:t> Выполнение действия;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Сравнение </a:t>
            </a:r>
            <a:r>
              <a:rPr lang="ru-RU" sz="2000" dirty="0" smtClean="0"/>
              <a:t>выполненного задания </a:t>
            </a:r>
            <a:r>
              <a:rPr lang="ru-RU" sz="2000" dirty="0" smtClean="0">
                <a:solidFill>
                  <a:srgbClr val="C00000"/>
                </a:solidFill>
              </a:rPr>
              <a:t>с образцом 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      </a:t>
            </a:r>
            <a:r>
              <a:rPr lang="ru-RU" sz="2000" dirty="0" smtClean="0"/>
              <a:t>в начале строки как по составу </a:t>
            </a:r>
          </a:p>
          <a:p>
            <a:pPr>
              <a:buNone/>
            </a:pPr>
            <a:r>
              <a:rPr lang="ru-RU" sz="2000" dirty="0" smtClean="0"/>
              <a:t>      выполненных действий, </a:t>
            </a:r>
          </a:p>
          <a:p>
            <a:pPr>
              <a:buNone/>
            </a:pPr>
            <a:r>
              <a:rPr lang="ru-RU" sz="2000" dirty="0" smtClean="0"/>
              <a:t>       так и по качеству выполненной работы;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Сравнение</a:t>
            </a:r>
            <a:r>
              <a:rPr lang="ru-RU" sz="2000" dirty="0" smtClean="0"/>
              <a:t> выполняемых заданий </a:t>
            </a:r>
            <a:r>
              <a:rPr lang="ru-RU" sz="2000" dirty="0" smtClean="0">
                <a:solidFill>
                  <a:srgbClr val="C00000"/>
                </a:solidFill>
              </a:rPr>
              <a:t>между собой.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8454" t="31202" r="85550" b="59697"/>
          <a:stretch>
            <a:fillRect/>
          </a:stretch>
        </p:blipFill>
        <p:spPr bwMode="auto">
          <a:xfrm>
            <a:off x="7858170" y="1530324"/>
            <a:ext cx="511182" cy="620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53423" t="26919" r="40153" b="67727"/>
          <a:stretch>
            <a:fillRect/>
          </a:stretch>
        </p:blipFill>
        <p:spPr bwMode="auto">
          <a:xfrm>
            <a:off x="8223300" y="1420785"/>
            <a:ext cx="547695" cy="36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52567" t="36555" r="33728" b="57556"/>
          <a:stretch>
            <a:fillRect/>
          </a:stretch>
        </p:blipFill>
        <p:spPr bwMode="auto">
          <a:xfrm>
            <a:off x="6543702" y="2516175"/>
            <a:ext cx="1168416" cy="4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8151" t="34033" r="44895" b="25129"/>
          <a:stretch>
            <a:fillRect/>
          </a:stretch>
        </p:blipFill>
        <p:spPr bwMode="auto">
          <a:xfrm>
            <a:off x="6361137" y="3209922"/>
            <a:ext cx="2555910" cy="30979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Особенности обучения письму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в процессе работы по тетрадям «Прописи»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8077248" y="6126162"/>
            <a:ext cx="609552" cy="7782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336492" y="5473727"/>
            <a:ext cx="7886808" cy="83980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25000" lnSpcReduction="20000"/>
          </a:bodyPr>
          <a:lstStyle/>
          <a:p>
            <a:r>
              <a:rPr lang="ru-RU" sz="2000" dirty="0" smtClean="0"/>
              <a:t>       </a:t>
            </a:r>
          </a:p>
          <a:p>
            <a:endParaRPr lang="ru-RU" sz="4200" dirty="0" smtClean="0"/>
          </a:p>
          <a:p>
            <a:pPr algn="ctr"/>
            <a:endParaRPr lang="ru-RU" sz="4200" dirty="0" smtClean="0"/>
          </a:p>
          <a:p>
            <a:pPr algn="ctr"/>
            <a:r>
              <a:rPr lang="ru-RU" sz="4800" dirty="0" smtClean="0"/>
              <a:t>     Первый этап — </a:t>
            </a:r>
            <a:r>
              <a:rPr lang="ru-RU" sz="4800" b="1" dirty="0" smtClean="0"/>
              <a:t>аналитический, </a:t>
            </a:r>
            <a:r>
              <a:rPr lang="ru-RU" sz="4800" dirty="0" smtClean="0"/>
              <a:t>вычленение отдельных элементов </a:t>
            </a:r>
          </a:p>
          <a:p>
            <a:pPr algn="ctr"/>
            <a:r>
              <a:rPr lang="ru-RU" sz="4800" dirty="0" smtClean="0"/>
              <a:t>        действия и овладение ими.  Второй этап условно назван </a:t>
            </a:r>
            <a:r>
              <a:rPr lang="ru-RU" sz="4800" b="1" dirty="0" smtClean="0"/>
              <a:t>синтетическим</a:t>
            </a:r>
            <a:r>
              <a:rPr lang="ru-RU" sz="4800" dirty="0" smtClean="0"/>
              <a:t>. </a:t>
            </a:r>
          </a:p>
          <a:p>
            <a:pPr algn="ctr"/>
            <a:r>
              <a:rPr lang="ru-RU" sz="4800" dirty="0" smtClean="0"/>
              <a:t>      (соединения отдельных элементов в целостное действие). Третий этап — </a:t>
            </a:r>
            <a:r>
              <a:rPr lang="ru-RU" sz="4800" b="1" dirty="0" smtClean="0"/>
              <a:t>автоматизация </a:t>
            </a:r>
            <a:r>
              <a:rPr lang="ru-RU" sz="4800" dirty="0" smtClean="0"/>
              <a:t>— </a:t>
            </a:r>
          </a:p>
          <a:p>
            <a:pPr algn="ctr"/>
            <a:r>
              <a:rPr lang="ru-RU" sz="4800" dirty="0" smtClean="0"/>
              <a:t>       и есть этап образования  навыка как действия.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4177" t="19431" r="49895" b="8805"/>
          <a:stretch>
            <a:fillRect/>
          </a:stretch>
        </p:blipFill>
        <p:spPr bwMode="auto">
          <a:xfrm>
            <a:off x="2636811" y="1146937"/>
            <a:ext cx="3505248" cy="438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872320" y="1128681"/>
            <a:ext cx="21542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Таким образом, изначальное увлечение</a:t>
            </a:r>
          </a:p>
          <a:p>
            <a:r>
              <a:rPr lang="ru-RU" dirty="0" smtClean="0"/>
              <a:t>учителя «</a:t>
            </a:r>
            <a:r>
              <a:rPr lang="ru-RU" dirty="0" smtClean="0">
                <a:solidFill>
                  <a:srgbClr val="FF0000"/>
                </a:solidFill>
              </a:rPr>
              <a:t>тренажом</a:t>
            </a:r>
            <a:r>
              <a:rPr lang="ru-RU" dirty="0" smtClean="0"/>
              <a:t>» без отработки двух предыдущих этапов не только не способствует формированию навыка письма, но и </a:t>
            </a:r>
            <a:r>
              <a:rPr lang="ru-RU" dirty="0" smtClean="0">
                <a:solidFill>
                  <a:srgbClr val="C00000"/>
                </a:solidFill>
              </a:rPr>
              <a:t>тормозит </a:t>
            </a:r>
            <a:r>
              <a:rPr lang="ru-RU" dirty="0" smtClean="0"/>
              <a:t>его.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7415" y="1311246"/>
            <a:ext cx="18621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 написании каждой отдельной буквы школьник должен овладеть </a:t>
            </a:r>
            <a:r>
              <a:rPr lang="ru-RU" dirty="0" smtClean="0">
                <a:solidFill>
                  <a:srgbClr val="C00000"/>
                </a:solidFill>
              </a:rPr>
              <a:t>траекторией движения </a:t>
            </a:r>
            <a:r>
              <a:rPr lang="ru-RU" dirty="0" smtClean="0"/>
              <a:t>— откуда начать, куда вести, где закончить.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https://reader.lecta.ru/read/8043/data/objects/b077277/index.html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87813" y="3086100"/>
          <a:ext cx="966787" cy="685800"/>
        </p:xfrm>
        <a:graphic>
          <a:graphicData uri="http://schemas.openxmlformats.org/presentationml/2006/ole">
            <p:oleObj spid="_x0000_s1026" name="Объект упаковщика для оболочки" showAsIcon="1" r:id="rId3" imgW="96624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8177" y="252369"/>
            <a:ext cx="9055224" cy="610406"/>
          </a:xfrm>
        </p:spPr>
        <p:txBody>
          <a:bodyPr/>
          <a:lstStyle/>
          <a:p>
            <a:r>
              <a:rPr lang="ru-RU" sz="2000" b="1" i="1" dirty="0" smtClean="0">
                <a:solidFill>
                  <a:schemeClr val="tx1"/>
                </a:solidFill>
              </a:rPr>
              <a:t>Действия, которые должен выполнить  ребёнок, пишущий какое-либо слово.</a:t>
            </a:r>
            <a:endParaRPr lang="ru-RU" sz="20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9636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graphicFrame>
        <p:nvGraphicFramePr>
          <p:cNvPr id="5" name="Схема 4"/>
          <p:cNvGraphicFramePr/>
          <p:nvPr/>
        </p:nvGraphicFramePr>
        <p:xfrm>
          <a:off x="0" y="763552"/>
          <a:ext cx="8953559" cy="5330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2" name="Picture 2" descr="Картинки по запросу ребенок не умеет писать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8565" y="3465513"/>
            <a:ext cx="1645435" cy="1277955"/>
          </a:xfrm>
          <a:prstGeom prst="rect">
            <a:avLst/>
          </a:prstGeom>
          <a:noFill/>
        </p:spPr>
      </p:pic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 t="8333" b="6667"/>
          <a:stretch>
            <a:fillRect/>
          </a:stretch>
        </p:blipFill>
        <p:spPr bwMode="auto">
          <a:xfrm>
            <a:off x="336492" y="1128681"/>
            <a:ext cx="1898676" cy="1862163"/>
          </a:xfrm>
          <a:prstGeom prst="rect">
            <a:avLst/>
          </a:prstGeom>
          <a:noFill/>
        </p:spPr>
      </p:pic>
      <p:pic>
        <p:nvPicPr>
          <p:cNvPr id="10246" name="Picture 6" descr="Картинки по запросу ребенок не умеет писать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0676" y="1238220"/>
            <a:ext cx="2450871" cy="1789137"/>
          </a:xfrm>
          <a:prstGeom prst="rect">
            <a:avLst/>
          </a:prstGeom>
          <a:noFill/>
        </p:spPr>
      </p:pic>
      <p:sp>
        <p:nvSpPr>
          <p:cNvPr id="9" name="Стрелка вниз 8"/>
          <p:cNvSpPr/>
          <p:nvPr/>
        </p:nvSpPr>
        <p:spPr>
          <a:xfrm>
            <a:off x="519057" y="3063870"/>
            <a:ext cx="401643" cy="2117754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5400000">
            <a:off x="7657348" y="4031464"/>
            <a:ext cx="293364" cy="548955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5400000">
            <a:off x="5959493" y="1712890"/>
            <a:ext cx="300807" cy="575505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16632"/>
            <a:ext cx="8917046" cy="11430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Обязательна одинаковая последовательность работы при изучении буквы: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440" y="946116"/>
            <a:ext cx="8726607" cy="5329249"/>
          </a:xfrm>
        </p:spPr>
        <p:txBody>
          <a:bodyPr/>
          <a:lstStyle/>
          <a:p>
            <a:pPr>
              <a:buNone/>
            </a:pPr>
            <a:r>
              <a:rPr lang="ru-RU" sz="1600" dirty="0" smtClean="0"/>
              <a:t>1) поэлементный анализ зрительных образов печатных и письменных вариантов буквы; 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2) сравнение этих вариантов между собой, выделение при знаков сходства и различия; 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3) сравнение (нахождение признаков сходства и различия) изучаемой буквы с ранее изученными</a:t>
            </a:r>
          </a:p>
          <a:p>
            <a:pPr>
              <a:buNone/>
            </a:pPr>
            <a:r>
              <a:rPr lang="ru-RU" sz="1600" dirty="0" smtClean="0"/>
              <a:t>    по наличию тех или иных элементов, по их количеству, по </a:t>
            </a:r>
            <a:r>
              <a:rPr lang="ru-RU" sz="1400" dirty="0" smtClean="0"/>
              <a:t>распо</a:t>
            </a:r>
            <a:r>
              <a:rPr lang="ru-RU" sz="1600" dirty="0" smtClean="0"/>
              <a:t>ложению в пространстве;</a:t>
            </a:r>
          </a:p>
          <a:p>
            <a:pPr>
              <a:buNone/>
            </a:pPr>
            <a:r>
              <a:rPr lang="ru-RU" sz="1600" dirty="0" smtClean="0"/>
              <a:t> </a:t>
            </a:r>
          </a:p>
          <a:p>
            <a:pPr>
              <a:buNone/>
            </a:pPr>
            <a:r>
              <a:rPr lang="ru-RU" sz="1600" dirty="0" smtClean="0"/>
              <a:t>4) определение точки начала движения и всей траектории движения при письме курсивных букв;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5) словесное описание алгоритма предстоящих действий;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6) обязательный зрительный контроль в процессе выполнения движений, </a:t>
            </a:r>
          </a:p>
          <a:p>
            <a:pPr>
              <a:buNone/>
            </a:pPr>
            <a:r>
              <a:rPr lang="ru-RU" sz="1600" dirty="0" smtClean="0"/>
              <a:t>    заключающийся в сравнении написанной буквы с заданным образцом </a:t>
            </a:r>
          </a:p>
          <a:p>
            <a:pPr>
              <a:buNone/>
            </a:pPr>
            <a:r>
              <a:rPr lang="ru-RU" sz="1600" dirty="0" smtClean="0"/>
              <a:t>    и удержании правильного расположения буквы на рабочей строке; 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7) сопоставление правильного и неправильного написания буквы, </a:t>
            </a:r>
          </a:p>
          <a:p>
            <a:pPr>
              <a:buNone/>
            </a:pPr>
            <a:r>
              <a:rPr lang="ru-RU" sz="1600" dirty="0" smtClean="0"/>
              <a:t>      оценка правильности выполненной работы.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9985" t="33146" r="51936" b="37811"/>
          <a:stretch>
            <a:fillRect/>
          </a:stretch>
        </p:blipFill>
        <p:spPr bwMode="auto">
          <a:xfrm>
            <a:off x="6799293" y="3502025"/>
            <a:ext cx="2154267" cy="142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4184" t="19431" r="51936" b="66854"/>
          <a:stretch>
            <a:fillRect/>
          </a:stretch>
        </p:blipFill>
        <p:spPr bwMode="auto">
          <a:xfrm>
            <a:off x="7931196" y="1055655"/>
            <a:ext cx="1058877" cy="48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Картинки по запросу я молодец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1397" y="4999059"/>
            <a:ext cx="1101714" cy="154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7310475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Этапы обучения письму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639863"/>
            <a:ext cx="8880534" cy="4272021"/>
          </a:xfrm>
        </p:spPr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Учимся правильно сидеть</a:t>
            </a:r>
          </a:p>
          <a:p>
            <a:r>
              <a:rPr lang="ru-RU" b="1" dirty="0" smtClean="0"/>
              <a:t>Учимся правильно держать ручку и бумагу</a:t>
            </a:r>
          </a:p>
          <a:p>
            <a:r>
              <a:rPr lang="ru-RU" b="1" dirty="0" smtClean="0"/>
              <a:t>Учимся рисовать прямые линии</a:t>
            </a:r>
          </a:p>
          <a:p>
            <a:r>
              <a:rPr lang="ru-RU" b="1" dirty="0" smtClean="0"/>
              <a:t>Учимся проводить прямые и наклонные параллельные линии</a:t>
            </a:r>
          </a:p>
          <a:p>
            <a:r>
              <a:rPr lang="ru-RU" b="1" dirty="0" smtClean="0"/>
              <a:t>Учимся проводить полуовалы</a:t>
            </a:r>
          </a:p>
          <a:p>
            <a:r>
              <a:rPr lang="ru-RU" b="1" dirty="0" smtClean="0"/>
              <a:t>Учимся проводить круги и овалы</a:t>
            </a:r>
          </a:p>
          <a:p>
            <a:r>
              <a:rPr lang="ru-RU" b="1" dirty="0" smtClean="0"/>
              <a:t>Учимся рисовать зигзаги, плавно передвигая руку</a:t>
            </a:r>
          </a:p>
          <a:p>
            <a:r>
              <a:rPr lang="ru-RU" b="1" dirty="0" smtClean="0"/>
              <a:t>Учим буквы, учимся </a:t>
            </a:r>
            <a:r>
              <a:rPr lang="ru-RU" b="1" dirty="0" smtClean="0">
                <a:solidFill>
                  <a:srgbClr val="C00000"/>
                </a:solidFill>
              </a:rPr>
              <a:t>правильно писать письменные буквы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6146" name="Picture 2" descr="Картинки по запросу учимся сидеть при письме"/>
          <p:cNvPicPr>
            <a:picLocks noChangeAspect="1" noChangeArrowheads="1"/>
          </p:cNvPicPr>
          <p:nvPr/>
        </p:nvPicPr>
        <p:blipFill>
          <a:blip r:embed="rId2"/>
          <a:srcRect l="50579"/>
          <a:stretch>
            <a:fillRect/>
          </a:stretch>
        </p:blipFill>
        <p:spPr bwMode="auto">
          <a:xfrm>
            <a:off x="6616728" y="215856"/>
            <a:ext cx="2401948" cy="2409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Система  учебн</a:t>
            </a:r>
            <a:r>
              <a:rPr lang="ru-RU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о-методических  комплектов  </a:t>
            </a:r>
            <a:r>
              <a:rPr lang="ru-RU" b="1" kern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b="1" kern="0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</a:br>
            <a:endParaRPr lang="ru-RU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71612"/>
            <a:ext cx="9001156" cy="5143535"/>
          </a:xfrm>
          <a:ln>
            <a:solidFill>
              <a:schemeClr val="bg1"/>
            </a:solidFill>
          </a:ln>
        </p:spPr>
        <p:txBody>
          <a:bodyPr rtlCol="0">
            <a:normAutofit/>
          </a:bodyPr>
          <a:lstStyle/>
          <a:p>
            <a:pPr>
              <a:buNone/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</a:t>
            </a:r>
            <a:r>
              <a:rPr lang="ru-RU" sz="1800" b="1" dirty="0" smtClean="0"/>
              <a:t>«Тропинки» для детей от 3 до 7 лет</a:t>
            </a:r>
            <a:endParaRPr lang="ru-RU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286E3A-C882-4B9F-916D-884D0567D9C0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105206" y="2214554"/>
            <a:ext cx="5038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 </a:t>
            </a:r>
            <a:endParaRPr lang="ru-RU" sz="2000" b="1" dirty="0" smtClean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+mn-lt"/>
                <a:cs typeface="+mn-cs"/>
              </a:rPr>
              <a:t>«</a:t>
            </a:r>
            <a:r>
              <a:rPr lang="ru-RU" sz="2000" b="1" dirty="0" err="1">
                <a:latin typeface="+mn-lt"/>
                <a:cs typeface="+mn-cs"/>
              </a:rPr>
              <a:t>Предшкольная</a:t>
            </a:r>
            <a:r>
              <a:rPr lang="ru-RU" sz="2000" b="1" dirty="0">
                <a:latin typeface="+mn-lt"/>
                <a:cs typeface="+mn-cs"/>
              </a:rPr>
              <a:t> пора» для детей 5 – 6 лет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3504" y="3571876"/>
            <a:ext cx="3395662" cy="912825"/>
          </a:xfrm>
          <a:prstGeom prst="rect">
            <a:avLst/>
          </a:prstGeom>
        </p:spPr>
        <p:txBody>
          <a:bodyPr wrap="none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Система УМК </a:t>
            </a:r>
            <a:endParaRPr lang="en-US" sz="2000" b="1" dirty="0"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«Начальная школа ХХ</a:t>
            </a:r>
            <a:r>
              <a:rPr lang="en-US" sz="2000" b="1" dirty="0">
                <a:latin typeface="+mj-lt"/>
                <a:ea typeface="+mj-ea"/>
                <a:cs typeface="+mj-cs"/>
              </a:rPr>
              <a:t>I</a:t>
            </a:r>
            <a:r>
              <a:rPr lang="ru-RU" sz="2000" b="1" dirty="0">
                <a:latin typeface="+mj-lt"/>
                <a:ea typeface="+mj-ea"/>
                <a:cs typeface="+mj-cs"/>
              </a:rPr>
              <a:t> века»</a:t>
            </a:r>
          </a:p>
        </p:txBody>
      </p:sp>
      <p:pic>
        <p:nvPicPr>
          <p:cNvPr id="16410" name="Picture 4" descr="C:\Users\terehova.ya\Downloads\Документы\21 век\математика\мат. 1 ч 1 минае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429000"/>
            <a:ext cx="730208" cy="94577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6411" name="Picture 5" descr="C:\Users\terehova.ya\Downloads\Документы\21 век\русский язык\ря3 ч 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00438"/>
            <a:ext cx="730260" cy="964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3500438"/>
            <a:ext cx="740739" cy="9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/>
            </a:outerShdw>
          </a:effectLst>
        </p:spPr>
      </p:pic>
      <p:pic>
        <p:nvPicPr>
          <p:cNvPr id="16415" name="Picture 2"/>
          <p:cNvPicPr>
            <a:picLocks noChangeAspect="1" noChangeArrowheads="1"/>
          </p:cNvPicPr>
          <p:nvPr/>
        </p:nvPicPr>
        <p:blipFill>
          <a:blip r:embed="rId5"/>
          <a:srcRect l="1233"/>
          <a:stretch>
            <a:fillRect/>
          </a:stretch>
        </p:blipFill>
        <p:spPr bwMode="auto">
          <a:xfrm>
            <a:off x="0" y="4857760"/>
            <a:ext cx="4312157" cy="113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4572000" y="4572008"/>
            <a:ext cx="950914" cy="949350"/>
          </a:xfrm>
          <a:prstGeom prst="rect">
            <a:avLst/>
          </a:prstGeom>
        </p:spPr>
        <p:txBody>
          <a:bodyPr wrap="none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 smtClean="0">
                <a:latin typeface="+mj-lt"/>
                <a:ea typeface="+mj-ea"/>
                <a:cs typeface="+mj-cs"/>
              </a:rPr>
              <a:t>Система </a:t>
            </a:r>
            <a:r>
              <a:rPr lang="ru-RU" sz="2000" b="1" dirty="0">
                <a:latin typeface="+mj-lt"/>
                <a:ea typeface="+mj-ea"/>
                <a:cs typeface="+mj-cs"/>
              </a:rPr>
              <a:t>УМК « Планета знаний»</a:t>
            </a:r>
          </a:p>
        </p:txBody>
      </p:sp>
      <p:pic>
        <p:nvPicPr>
          <p:cNvPr id="1641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66066" y="5437215"/>
            <a:ext cx="1209675" cy="89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4937125" y="5619750"/>
            <a:ext cx="768350" cy="511175"/>
          </a:xfrm>
          <a:prstGeom prst="rect">
            <a:avLst/>
          </a:prstGeom>
        </p:spPr>
        <p:txBody>
          <a:bodyPr wrap="none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dirty="0">
                <a:latin typeface="+mj-lt"/>
                <a:ea typeface="+mj-ea"/>
                <a:cs typeface="+mj-cs"/>
              </a:rPr>
              <a:t>Система УМК « Ритм»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 l="13212" t="12978" r="40965" b="12802"/>
          <a:stretch>
            <a:fillRect/>
          </a:stretch>
        </p:blipFill>
        <p:spPr bwMode="auto">
          <a:xfrm>
            <a:off x="1714480" y="3429000"/>
            <a:ext cx="730260" cy="94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" descr="C:\Users\terehova.ya\Downloads\Документы\21 век\математика\мат. 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3857628"/>
            <a:ext cx="785818" cy="102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 descr="C:\Users\terehova.ya\Downloads\Документы\21 век\обучение грамоте\букварь 2 ч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3857628"/>
            <a:ext cx="738135" cy="99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0" cstate="print"/>
          <a:srcRect l="26120" t="17011" r="26766" b="7155"/>
          <a:stretch>
            <a:fillRect/>
          </a:stretch>
        </p:blipFill>
        <p:spPr bwMode="auto">
          <a:xfrm>
            <a:off x="1214414" y="3857628"/>
            <a:ext cx="765608" cy="98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1" cstate="print"/>
          <a:srcRect l="26766" t="17011" r="26120" b="7154"/>
          <a:stretch>
            <a:fillRect/>
          </a:stretch>
        </p:blipFill>
        <p:spPr bwMode="auto">
          <a:xfrm>
            <a:off x="3286116" y="3857628"/>
            <a:ext cx="720938" cy="928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71604" y="2071678"/>
            <a:ext cx="1357322" cy="121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\\parovoz\all_reklama\Znaki\Trop_znak_cover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286116" y="1428736"/>
            <a:ext cx="7747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65" y="116631"/>
            <a:ext cx="8653581" cy="1523231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Дифференцированная работа при обучении чтению и письму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12567" t="17818" r="29347" b="8768"/>
          <a:stretch>
            <a:fillRect/>
          </a:stretch>
        </p:blipFill>
        <p:spPr bwMode="auto">
          <a:xfrm>
            <a:off x="4937130" y="1238220"/>
            <a:ext cx="3687813" cy="452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хема 6"/>
          <p:cNvGraphicFramePr/>
          <p:nvPr/>
        </p:nvGraphicFramePr>
        <p:xfrm>
          <a:off x="884187" y="1397000"/>
          <a:ext cx="4089456" cy="4953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Картинки по запросу дети с высоким уровнем готовности к школ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68394" y="1785915"/>
            <a:ext cx="2592423" cy="17282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27" y="142830"/>
            <a:ext cx="8763120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Дифференцированная работа при обучении чтению и письму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746351" y="1639864"/>
            <a:ext cx="4527612" cy="1533546"/>
          </a:xfrm>
        </p:spPr>
        <p:txBody>
          <a:bodyPr/>
          <a:lstStyle/>
          <a:p>
            <a:r>
              <a:rPr lang="ru-RU" sz="1800" dirty="0" smtClean="0"/>
              <a:t>Этим детям легче справиться с заданием, </a:t>
            </a:r>
          </a:p>
          <a:p>
            <a:pPr>
              <a:buNone/>
            </a:pPr>
            <a:r>
              <a:rPr lang="ru-RU" sz="1800" dirty="0" smtClean="0"/>
              <a:t>       если оно выполняется фронтально, </a:t>
            </a:r>
          </a:p>
          <a:p>
            <a:pPr>
              <a:buNone/>
            </a:pPr>
            <a:r>
              <a:rPr lang="ru-RU" sz="1800" dirty="0" smtClean="0"/>
              <a:t>       всем классом, вслух.</a:t>
            </a:r>
            <a:endParaRPr lang="ru-RU" sz="1800" dirty="0"/>
          </a:p>
        </p:txBody>
      </p:sp>
      <p:pic>
        <p:nvPicPr>
          <p:cNvPr id="2052" name="Picture 4" descr="Картинки по запросу дети с низким уровнем готовности к школе"/>
          <p:cNvPicPr>
            <a:picLocks noChangeAspect="1" noChangeArrowheads="1"/>
          </p:cNvPicPr>
          <p:nvPr/>
        </p:nvPicPr>
        <p:blipFill>
          <a:blip r:embed="rId2"/>
          <a:srcRect r="9915" b="15666"/>
          <a:stretch>
            <a:fillRect/>
          </a:stretch>
        </p:blipFill>
        <p:spPr bwMode="auto">
          <a:xfrm>
            <a:off x="190440" y="1712889"/>
            <a:ext cx="2457159" cy="230031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928915" y="3721104"/>
            <a:ext cx="39799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 Очень важно увеличить</a:t>
            </a:r>
          </a:p>
          <a:p>
            <a:r>
              <a:rPr lang="ru-RU" sz="1600" dirty="0" smtClean="0"/>
              <a:t>  количество упражнений, </a:t>
            </a:r>
          </a:p>
          <a:p>
            <a:r>
              <a:rPr lang="ru-RU" sz="1600" dirty="0" smtClean="0"/>
              <a:t>  предлагаемых этим учащимся </a:t>
            </a:r>
          </a:p>
          <a:p>
            <a:r>
              <a:rPr lang="ru-RU" sz="1600" dirty="0" smtClean="0"/>
              <a:t> для успешной автоматизации навыка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3927" y="4013208"/>
            <a:ext cx="2200230" cy="803286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Дети с низким уровнем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готовности к обучению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27411" t="18625" r="27411" b="7155"/>
          <a:stretch>
            <a:fillRect/>
          </a:stretch>
        </p:blipFill>
        <p:spPr bwMode="auto">
          <a:xfrm>
            <a:off x="7054884" y="1749402"/>
            <a:ext cx="1889151" cy="248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При работе с детьми с низким уровнем готовности к школе необходимо постоянно привлекать их внимание к артикуляции выделяемых звуков.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475" t="8944" r="24830" b="12802"/>
          <a:stretch>
            <a:fillRect/>
          </a:stretch>
        </p:blipFill>
        <p:spPr bwMode="auto">
          <a:xfrm>
            <a:off x="5010156" y="1165194"/>
            <a:ext cx="3767991" cy="474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6758" t="21852" r="7404" b="12802"/>
          <a:stretch>
            <a:fillRect/>
          </a:stretch>
        </p:blipFill>
        <p:spPr bwMode="auto">
          <a:xfrm>
            <a:off x="0" y="1145737"/>
            <a:ext cx="5010156" cy="462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-1"/>
            <a:ext cx="9144000" cy="638655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ru-RU" sz="1400" b="1" dirty="0" smtClean="0"/>
          </a:p>
          <a:p>
            <a:pPr algn="ctr">
              <a:buNone/>
            </a:pPr>
            <a:r>
              <a:rPr lang="ru-RU" sz="1600" b="1" u="sng" dirty="0" smtClean="0"/>
              <a:t>Правила и необходимая последовательность работы:</a:t>
            </a:r>
          </a:p>
          <a:p>
            <a:pPr algn="ctr">
              <a:buNone/>
            </a:pPr>
            <a:endParaRPr lang="ru-RU" sz="1600" b="1" u="sng" dirty="0" smtClean="0"/>
          </a:p>
          <a:p>
            <a:pPr>
              <a:buAutoNum type="arabicPeriod"/>
            </a:pPr>
            <a:r>
              <a:rPr lang="ru-RU" sz="1400" dirty="0" smtClean="0"/>
              <a:t>При объяснении обязательно зафиксируйте внимание ребят на том, в какой точке </a:t>
            </a:r>
            <a:r>
              <a:rPr lang="ru-RU" sz="1400" dirty="0" smtClean="0">
                <a:solidFill>
                  <a:srgbClr val="FF0000"/>
                </a:solidFill>
              </a:rPr>
              <a:t>начинается</a:t>
            </a:r>
            <a:r>
              <a:rPr lang="ru-RU" sz="1400" dirty="0" smtClean="0"/>
              <a:t> движение, каково </a:t>
            </a:r>
            <a:r>
              <a:rPr lang="ru-RU" sz="1400" dirty="0" smtClean="0">
                <a:solidFill>
                  <a:srgbClr val="FF0000"/>
                </a:solidFill>
              </a:rPr>
              <a:t>направление </a:t>
            </a:r>
            <a:r>
              <a:rPr lang="ru-RU" sz="1400" dirty="0" smtClean="0"/>
              <a:t> движения, где происходит </a:t>
            </a:r>
            <a:r>
              <a:rPr lang="ru-RU" sz="1400" dirty="0" smtClean="0">
                <a:solidFill>
                  <a:srgbClr val="FF0000"/>
                </a:solidFill>
              </a:rPr>
              <a:t>изменение</a:t>
            </a:r>
            <a:r>
              <a:rPr lang="ru-RU" sz="1400" dirty="0" smtClean="0"/>
              <a:t> траектории движения, где </a:t>
            </a:r>
            <a:r>
              <a:rPr lang="ru-RU" sz="1400" dirty="0" smtClean="0">
                <a:solidFill>
                  <a:srgbClr val="FF0000"/>
                </a:solidFill>
              </a:rPr>
              <a:t>заканчивается</a:t>
            </a:r>
            <a:r>
              <a:rPr lang="ru-RU" sz="1400" dirty="0" smtClean="0"/>
              <a:t> движение.</a:t>
            </a:r>
          </a:p>
          <a:p>
            <a:pPr>
              <a:buNone/>
            </a:pPr>
            <a:r>
              <a:rPr lang="ru-RU" sz="1400" dirty="0" smtClean="0"/>
              <a:t>2.    В Вашем объяснении </a:t>
            </a:r>
            <a:r>
              <a:rPr lang="ru-RU" sz="1400" dirty="0" smtClean="0">
                <a:solidFill>
                  <a:srgbClr val="FF0000"/>
                </a:solidFill>
              </a:rPr>
              <a:t>не должно быть </a:t>
            </a:r>
            <a:r>
              <a:rPr lang="ru-RU" sz="1400" dirty="0" smtClean="0"/>
              <a:t>ни одного не понятного и незнакомого слова. </a:t>
            </a:r>
          </a:p>
          <a:p>
            <a:pPr>
              <a:buNone/>
            </a:pPr>
            <a:r>
              <a:rPr lang="ru-RU" sz="1400" dirty="0" smtClean="0"/>
              <a:t>       Постарайтесь не использовать слова, не имеющие чётких значений, типа — «чуть-чуть отступите», «немного не доводя». </a:t>
            </a:r>
          </a:p>
          <a:p>
            <a:pPr>
              <a:buNone/>
            </a:pPr>
            <a:r>
              <a:rPr lang="ru-RU" sz="1400" dirty="0" smtClean="0"/>
              <a:t>    </a:t>
            </a:r>
            <a:r>
              <a:rPr lang="ru-RU" sz="1200" i="1" dirty="0" smtClean="0"/>
              <a:t>В тех случаях, когда это необходимо, предварительно объясните, что означают эти команды</a:t>
            </a:r>
            <a:r>
              <a:rPr lang="ru-RU" sz="1400" dirty="0" smtClean="0"/>
              <a:t>.</a:t>
            </a:r>
          </a:p>
          <a:p>
            <a:pPr>
              <a:buNone/>
            </a:pPr>
            <a:r>
              <a:rPr lang="ru-RU" sz="1400" dirty="0" smtClean="0"/>
              <a:t>3. Кроме словесного объяснения, для ребят необходим выполненный Вами </a:t>
            </a:r>
            <a:r>
              <a:rPr lang="ru-RU" sz="1400" dirty="0" smtClean="0">
                <a:solidFill>
                  <a:srgbClr val="FF0000"/>
                </a:solidFill>
              </a:rPr>
              <a:t>показ движения</a:t>
            </a:r>
            <a:r>
              <a:rPr lang="ru-RU" sz="1400" dirty="0" smtClean="0"/>
              <a:t>.</a:t>
            </a:r>
          </a:p>
          <a:p>
            <a:pPr>
              <a:buNone/>
            </a:pPr>
            <a:r>
              <a:rPr lang="ru-RU" sz="1400" dirty="0" smtClean="0"/>
              <a:t>4. После объяснения и показа важно попросить детей «продиктовать» Вам «что и как делать», при этом постарайтесь </a:t>
            </a:r>
            <a:r>
              <a:rPr lang="ru-RU" sz="1400" dirty="0" smtClean="0">
                <a:solidFill>
                  <a:srgbClr val="FF0000"/>
                </a:solidFill>
              </a:rPr>
              <a:t>точно  выполнить их «указания». </a:t>
            </a:r>
          </a:p>
          <a:p>
            <a:pPr>
              <a:buNone/>
            </a:pPr>
            <a:r>
              <a:rPr lang="ru-RU" sz="1200" i="1" dirty="0" smtClean="0"/>
              <a:t>Это поможет обратить внимание на ошибки, не точности в инструкции и во время их устранить,  т. е. точно уяснить инструкцию.</a:t>
            </a:r>
          </a:p>
          <a:p>
            <a:pPr>
              <a:buNone/>
            </a:pPr>
            <a:r>
              <a:rPr lang="ru-RU" sz="1400" dirty="0" smtClean="0"/>
              <a:t>5. Следующий этап — </a:t>
            </a:r>
            <a:r>
              <a:rPr lang="ru-RU" sz="1400" dirty="0" smtClean="0">
                <a:solidFill>
                  <a:srgbClr val="FF0000"/>
                </a:solidFill>
              </a:rPr>
              <a:t>замедленное </a:t>
            </a:r>
            <a:r>
              <a:rPr lang="ru-RU" sz="1400" dirty="0" smtClean="0"/>
              <a:t>выполнение движения под Вашу диктовку.</a:t>
            </a:r>
          </a:p>
          <a:p>
            <a:pPr>
              <a:buNone/>
            </a:pPr>
            <a:r>
              <a:rPr lang="ru-RU" sz="1400" dirty="0" smtClean="0"/>
              <a:t>6. После окончания выполнения действия важно подробно </a:t>
            </a:r>
            <a:r>
              <a:rPr lang="ru-RU" sz="1400" dirty="0" smtClean="0">
                <a:solidFill>
                  <a:srgbClr val="FF0000"/>
                </a:solidFill>
              </a:rPr>
              <a:t>разобрать</a:t>
            </a:r>
            <a:r>
              <a:rPr lang="ru-RU" sz="1400" dirty="0" smtClean="0"/>
              <a:t>, всё ли сделано правильно.</a:t>
            </a:r>
          </a:p>
          <a:p>
            <a:pPr>
              <a:buNone/>
            </a:pPr>
            <a:r>
              <a:rPr lang="ru-RU" sz="1400" dirty="0" smtClean="0"/>
              <a:t>7. Очень важный этап — </a:t>
            </a:r>
            <a:r>
              <a:rPr lang="ru-RU" sz="1400" dirty="0" smtClean="0">
                <a:solidFill>
                  <a:srgbClr val="FF0000"/>
                </a:solidFill>
              </a:rPr>
              <a:t>повторение</a:t>
            </a:r>
            <a:r>
              <a:rPr lang="ru-RU" sz="1400" dirty="0" smtClean="0"/>
              <a:t> словесной инструкции детьми.</a:t>
            </a:r>
          </a:p>
          <a:p>
            <a:pPr>
              <a:buNone/>
            </a:pPr>
            <a:r>
              <a:rPr lang="ru-RU" sz="1400" dirty="0" smtClean="0"/>
              <a:t>8. </a:t>
            </a:r>
            <a:r>
              <a:rPr lang="ru-RU" sz="1400" dirty="0" smtClean="0">
                <a:solidFill>
                  <a:srgbClr val="FF0000"/>
                </a:solidFill>
              </a:rPr>
              <a:t>Самостоятельное</a:t>
            </a:r>
            <a:r>
              <a:rPr lang="ru-RU" sz="1400" dirty="0" smtClean="0"/>
              <a:t> выполнение действия. </a:t>
            </a:r>
          </a:p>
          <a:p>
            <a:pPr>
              <a:buNone/>
            </a:pPr>
            <a:r>
              <a:rPr lang="ru-RU" sz="1200" i="1" dirty="0" smtClean="0"/>
              <a:t>Действие выполняется под Вашим контролем, но при условии самостоятельной оценки детьми правильности собственного написания. В процессе обучения важно постоянно подкреплять правильное выполнение  каждого элемента — «это хорошо», «это правильно», «молодец, это очень хорошо получилось» — этим Вы не только фиксируете внимание ребёнка на том, что сделано хорошо, но и не подчёркиваете неверное, неправильное. </a:t>
            </a:r>
            <a:r>
              <a:rPr lang="ru-RU" sz="1200" b="1" i="1" dirty="0" smtClean="0"/>
              <a:t>Пожалуйста, избегайте общих отрицательных оценок.</a:t>
            </a:r>
          </a:p>
          <a:p>
            <a:pPr>
              <a:buNone/>
            </a:pPr>
            <a:r>
              <a:rPr lang="ru-RU" sz="1200" i="1" dirty="0" smtClean="0"/>
              <a:t>При изучении букв </a:t>
            </a:r>
            <a:r>
              <a:rPr lang="ru-RU" sz="1200" b="1" i="1" dirty="0" smtClean="0"/>
              <a:t>я, ё, </a:t>
            </a:r>
            <a:r>
              <a:rPr lang="ru-RU" sz="1200" b="1" i="1" dirty="0" err="1" smtClean="0"/>
              <a:t>ю</a:t>
            </a:r>
            <a:r>
              <a:rPr lang="ru-RU" sz="1200" b="1" i="1" dirty="0" smtClean="0"/>
              <a:t>, е </a:t>
            </a:r>
            <a:r>
              <a:rPr lang="ru-RU" sz="1200" i="1" dirty="0" smtClean="0"/>
              <a:t>внимание детей привлекается к двум функциям этих букв: обозначение мягкости согласного звука + обозначение гласного звука и обозначение согласного звука [</a:t>
            </a:r>
            <a:r>
              <a:rPr lang="ru-RU" sz="1200" i="1" dirty="0" err="1" smtClean="0"/>
              <a:t>й</a:t>
            </a:r>
            <a:r>
              <a:rPr lang="ru-RU" sz="1200" i="1" dirty="0" smtClean="0"/>
              <a:t>’] + обозначение гласно го звука.</a:t>
            </a:r>
          </a:p>
          <a:p>
            <a:pPr>
              <a:buNone/>
            </a:pPr>
            <a:r>
              <a:rPr lang="ru-RU" sz="1200" i="1" dirty="0" smtClean="0"/>
              <a:t>Конфигурация некоторых букв в прописях упрощена. В основе этих упрощений лежит переход к более лёгким (с точки зрения физиологии) способам написания буквы и к более целесообразным психофизиологическим механизмам формирования единого зрительно-двигательного образа буквы.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hape 246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3999" cy="1079847"/>
          </a:xfrm>
        </p:spPr>
        <p:txBody>
          <a:bodyPr lIns="91425" tIns="45700" rIns="91425" bIns="45700">
            <a:normAutofit fontScale="90000"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ru-RU" sz="2800" b="1" dirty="0" smtClean="0">
                <a:sym typeface="Calibri" pitchFamily="34" charset="0"/>
              </a:rPr>
              <a:t/>
            </a:r>
            <a:br>
              <a:rPr lang="ru-RU" sz="2800" b="1" dirty="0" smtClean="0">
                <a:sym typeface="Calibri" pitchFamily="34" charset="0"/>
              </a:rPr>
            </a:br>
            <a:r>
              <a:rPr lang="ru-RU" sz="2800" b="1" dirty="0" smtClean="0">
                <a:sym typeface="Calibri" pitchFamily="34" charset="0"/>
              </a:rPr>
              <a:t/>
            </a:r>
            <a:br>
              <a:rPr lang="ru-RU" sz="2800" b="1" dirty="0" smtClean="0">
                <a:sym typeface="Calibri" pitchFamily="34" charset="0"/>
              </a:rPr>
            </a:br>
            <a:r>
              <a:rPr lang="ru-RU" sz="2800" b="1" dirty="0" smtClean="0">
                <a:sym typeface="Calibri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Комплексная научно-методическая поддержка и сопровождение педагогов на сайте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ym typeface="Calibri" pitchFamily="34" charset="0"/>
              </a:rPr>
              <a:t> http://drofa-ventana.ru/ 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en-US" sz="5400" b="1" dirty="0" smtClean="0">
              <a:sym typeface="Calibri" pitchFamily="34" charset="0"/>
            </a:endParaRPr>
          </a:p>
        </p:txBody>
      </p:sp>
      <p:sp>
        <p:nvSpPr>
          <p:cNvPr id="307202" name="Shape 247"/>
          <p:cNvSpPr txBox="1">
            <a:spLocks noChangeArrowheads="1"/>
          </p:cNvSpPr>
          <p:nvPr/>
        </p:nvSpPr>
        <p:spPr bwMode="auto">
          <a:xfrm>
            <a:off x="5580112" y="1412776"/>
            <a:ext cx="341987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 smtClean="0">
                <a:solidFill>
                  <a:srgbClr val="FF0000"/>
                </a:solidFill>
                <a:sym typeface="Arial" charset="0"/>
              </a:rPr>
              <a:t>Подключайтесь</a:t>
            </a: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>
                <a:solidFill>
                  <a:srgbClr val="0070C0"/>
                </a:solidFill>
                <a:sym typeface="Arial" charset="0"/>
              </a:rPr>
              <a:t>к </a:t>
            </a:r>
            <a:r>
              <a:rPr lang="ru-RU" sz="1800" i="0" dirty="0" err="1">
                <a:solidFill>
                  <a:srgbClr val="0070C0"/>
                </a:solidFill>
                <a:sym typeface="Arial" charset="0"/>
              </a:rPr>
              <a:t>вебинарам</a:t>
            </a:r>
            <a:r>
              <a:rPr lang="ru-RU" sz="1800" i="0" dirty="0">
                <a:solidFill>
                  <a:srgbClr val="0070C0"/>
                </a:solidFill>
                <a:sym typeface="Arial" charset="0"/>
              </a:rPr>
              <a:t> авторов </a:t>
            </a: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учебников, пособий</a:t>
            </a:r>
            <a:r>
              <a:rPr lang="ru-RU" sz="1800" i="0" dirty="0">
                <a:solidFill>
                  <a:srgbClr val="0070C0"/>
                </a:solidFill>
                <a:sym typeface="Arial" charset="0"/>
              </a:rPr>
              <a:t>, методистов и учителей-практиков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 smtClean="0">
                <a:solidFill>
                  <a:srgbClr val="FF0000"/>
                </a:solidFill>
                <a:sym typeface="Arial" charset="0"/>
              </a:rPr>
              <a:t>Делитесь</a:t>
            </a: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>
                <a:solidFill>
                  <a:srgbClr val="0070C0"/>
                </a:solidFill>
                <a:sym typeface="Arial" charset="0"/>
              </a:rPr>
              <a:t>своим опытом и изучайте опыт коллег на открытых уроках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 smtClean="0">
                <a:solidFill>
                  <a:srgbClr val="FF0000"/>
                </a:solidFill>
                <a:sym typeface="Arial" charset="0"/>
              </a:rPr>
              <a:t>Скачивайте</a:t>
            </a: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>
                <a:solidFill>
                  <a:srgbClr val="0070C0"/>
                </a:solidFill>
                <a:sym typeface="Arial" charset="0"/>
              </a:rPr>
              <a:t>методические материалы и рабочие программы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 smtClean="0">
                <a:solidFill>
                  <a:srgbClr val="FF0000"/>
                </a:solidFill>
                <a:sym typeface="Arial" charset="0"/>
              </a:rPr>
              <a:t>Читайте</a:t>
            </a: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>
                <a:solidFill>
                  <a:srgbClr val="0070C0"/>
                </a:solidFill>
                <a:sym typeface="Arial" charset="0"/>
              </a:rPr>
              <a:t>интервью с авторами и рекомендации по работе с учебниками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 smtClean="0">
                <a:solidFill>
                  <a:srgbClr val="FF0000"/>
                </a:solidFill>
                <a:sym typeface="Arial" charset="0"/>
              </a:rPr>
              <a:t>Узнавайте</a:t>
            </a: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>
                <a:solidFill>
                  <a:srgbClr val="0070C0"/>
                </a:solidFill>
                <a:sym typeface="Arial" charset="0"/>
              </a:rPr>
              <a:t>состав УМК</a:t>
            </a:r>
          </a:p>
          <a:p>
            <a:pPr algn="just">
              <a:spcBef>
                <a:spcPts val="600"/>
              </a:spcBef>
              <a:buFont typeface="Arial" charset="0"/>
              <a:buChar char="•"/>
            </a:pP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 smtClean="0">
                <a:solidFill>
                  <a:srgbClr val="FF0000"/>
                </a:solidFill>
                <a:sym typeface="Arial" charset="0"/>
              </a:rPr>
              <a:t>Участвуйте</a:t>
            </a:r>
            <a:r>
              <a:rPr lang="ru-RU" sz="1800" i="0" dirty="0" smtClean="0">
                <a:solidFill>
                  <a:srgbClr val="0070C0"/>
                </a:solidFill>
                <a:sym typeface="Arial" charset="0"/>
              </a:rPr>
              <a:t> </a:t>
            </a:r>
            <a:r>
              <a:rPr lang="ru-RU" sz="1800" i="0" dirty="0">
                <a:solidFill>
                  <a:srgbClr val="0070C0"/>
                </a:solidFill>
                <a:sym typeface="Arial" charset="0"/>
              </a:rPr>
              <a:t>в акциях, конкурсах</a:t>
            </a:r>
          </a:p>
        </p:txBody>
      </p:sp>
      <p:pic>
        <p:nvPicPr>
          <p:cNvPr id="307204" name="Изображение 1" descr="index menu newfut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765" y="1412776"/>
            <a:ext cx="5589877" cy="4896544"/>
          </a:xfrm>
          <a:prstGeom prst="rect">
            <a:avLst/>
          </a:prstGeom>
          <a:noFill/>
          <a:ln w="9525">
            <a:solidFill>
              <a:srgbClr val="D9D9D9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hape 246"/>
          <p:cNvSpPr>
            <a:spLocks noGrp="1"/>
          </p:cNvSpPr>
          <p:nvPr>
            <p:ph type="title" idx="4294967295"/>
          </p:nvPr>
        </p:nvSpPr>
        <p:spPr>
          <a:xfrm>
            <a:off x="1" y="332656"/>
            <a:ext cx="9143999" cy="575791"/>
          </a:xfrm>
        </p:spPr>
        <p:txBody>
          <a:bodyPr lIns="91425" tIns="45700" rIns="91425" bIns="45700">
            <a:normAutofit fontScale="90000"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ru-RU" sz="2800" b="1" dirty="0" smtClean="0">
                <a:sym typeface="Calibri" pitchFamily="34" charset="0"/>
              </a:rPr>
              <a:t/>
            </a:r>
            <a:br>
              <a:rPr lang="ru-RU" sz="2800" b="1" dirty="0" smtClean="0">
                <a:sym typeface="Calibri" pitchFamily="34" charset="0"/>
              </a:rPr>
            </a:br>
            <a:r>
              <a:rPr lang="ru-RU" sz="2800" b="1" dirty="0" smtClean="0">
                <a:sym typeface="Calibri" pitchFamily="34" charset="0"/>
              </a:rPr>
              <a:t/>
            </a:r>
            <a:br>
              <a:rPr lang="ru-RU" sz="2800" b="1" dirty="0" smtClean="0">
                <a:sym typeface="Calibri" pitchFamily="34" charset="0"/>
              </a:rPr>
            </a:br>
            <a:r>
              <a:rPr lang="ru-RU" sz="2800" b="1" dirty="0" smtClean="0">
                <a:sym typeface="Calibri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Современный цифровой </a:t>
            </a:r>
            <a:r>
              <a:rPr lang="ru-RU" sz="2800" b="1" dirty="0" err="1" smtClean="0">
                <a:solidFill>
                  <a:srgbClr val="FF0000"/>
                </a:solidFill>
              </a:rPr>
              <a:t>контент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b="1" dirty="0" smtClean="0">
                <a:sym typeface="Calibri" pitchFamily="34" charset="0"/>
              </a:rPr>
              <a:t> https://lecta.ru/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en-US" sz="5400" b="1" dirty="0" smtClean="0">
              <a:sym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052736"/>
            <a:ext cx="6264696" cy="52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300788" y="6092825"/>
            <a:ext cx="2133600" cy="476250"/>
          </a:xfrm>
        </p:spPr>
        <p:txBody>
          <a:bodyPr/>
          <a:lstStyle/>
          <a:p>
            <a:pPr>
              <a:defRPr/>
            </a:pPr>
            <a:fld id="{B1101B72-E9BA-49AB-93C0-1785EB32F5C6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4357694"/>
            <a:ext cx="3492500" cy="13319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ru-RU" sz="1400" dirty="0" smtClean="0"/>
              <a:t>Разработана  коллективом авторов Центра начальной школы  ИСМО РАО под руководством   доктора педагогических наук, профессора, члена-корреспондента РАО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1400" dirty="0" smtClean="0"/>
              <a:t>  </a:t>
            </a:r>
            <a:r>
              <a:rPr lang="ru-RU" sz="1400" b="1" dirty="0" smtClean="0"/>
              <a:t>Натальи Федоровны Виноградовой.</a:t>
            </a:r>
          </a:p>
        </p:txBody>
      </p:sp>
      <p:pic>
        <p:nvPicPr>
          <p:cNvPr id="8196" name="Picture 3" descr="vinogr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85786" y="1571612"/>
            <a:ext cx="1928826" cy="266991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84550" y="1643050"/>
            <a:ext cx="3600450" cy="50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kern="0" dirty="0">
                <a:latin typeface="+mn-lt"/>
                <a:cs typeface="+mn-cs"/>
              </a:rPr>
              <a:t>Включена в Федеральный перечень учебников , учебно-методических и методических изданий, имеет гриф «Рекомендовано» Министерства образования  Российской Федерации</a:t>
            </a:r>
            <a:endParaRPr lang="en-US" kern="0" dirty="0">
              <a:latin typeface="+mn-lt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ru-RU" kern="0" dirty="0">
              <a:latin typeface="+mn-lt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kern="0" dirty="0">
                <a:latin typeface="+mn-lt"/>
                <a:cs typeface="+mn-cs"/>
              </a:rPr>
              <a:t>Удостоена  премии Президента Российской Федерации в области образования</a:t>
            </a:r>
            <a:endParaRPr lang="en-US" kern="0" dirty="0">
              <a:latin typeface="+mn-lt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ru-RU" kern="0" dirty="0">
              <a:latin typeface="+mn-lt"/>
              <a:cs typeface="+mn-cs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kern="0" dirty="0">
                <a:latin typeface="+mn-lt"/>
                <a:cs typeface="+mn-cs"/>
              </a:rPr>
              <a:t>Победитель конкурса по созданию учебников нового поколения, проводимого Министерством образования Российской Федерации и Национальным фондом подготовки кадров.</a:t>
            </a:r>
          </a:p>
        </p:txBody>
      </p:sp>
      <p:pic>
        <p:nvPicPr>
          <p:cNvPr id="9" name="Picture 4" descr="clip_image00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3288" y="1992313"/>
            <a:ext cx="1489075" cy="212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367588" y="5265738"/>
            <a:ext cx="914400" cy="914400"/>
          </a:xfrm>
          <a:prstGeom prst="rect">
            <a:avLst/>
          </a:prstGeom>
        </p:spPr>
        <p:txBody>
          <a:bodyPr wrap="none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20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75463" y="4616450"/>
            <a:ext cx="2125662" cy="18589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1400" kern="0" dirty="0">
                <a:latin typeface="+mn-lt"/>
                <a:cs typeface="+mn-cs"/>
              </a:rPr>
              <a:t>Обладатель книжного  Оскара в номинации «Учебники ХХ</a:t>
            </a:r>
            <a:r>
              <a:rPr lang="en-US" sz="1400" kern="0" dirty="0">
                <a:latin typeface="+mn-lt"/>
                <a:cs typeface="+mn-cs"/>
              </a:rPr>
              <a:t>I</a:t>
            </a:r>
            <a:r>
              <a:rPr lang="ru-RU" sz="1400" kern="0" dirty="0">
                <a:latin typeface="+mn-lt"/>
                <a:cs typeface="+mn-cs"/>
              </a:rPr>
              <a:t> века» </a:t>
            </a:r>
            <a:r>
              <a:rPr lang="en-US" sz="1400" kern="0" dirty="0">
                <a:latin typeface="+mn-lt"/>
                <a:cs typeface="+mn-cs"/>
              </a:rPr>
              <a:t>XIV</a:t>
            </a:r>
            <a:r>
              <a:rPr lang="ru-RU" sz="1400" kern="0" dirty="0">
                <a:latin typeface="+mn-lt"/>
                <a:cs typeface="+mn-cs"/>
              </a:rPr>
              <a:t> Московской международной книжной выставки – ярмарки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endParaRPr lang="ru-RU" sz="1400" kern="0" dirty="0">
              <a:latin typeface="+mn-lt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Система учебно-методических комплектов</a:t>
            </a:r>
            <a:br>
              <a:rPr lang="ru-RU" dirty="0" smtClean="0"/>
            </a:br>
            <a:r>
              <a:rPr lang="ru-RU" dirty="0" smtClean="0"/>
              <a:t> « Начальная школа ХХ</a:t>
            </a:r>
            <a:r>
              <a:rPr lang="en-US" dirty="0" smtClean="0"/>
              <a:t>I </a:t>
            </a:r>
            <a:r>
              <a:rPr lang="ru-RU" dirty="0" smtClean="0"/>
              <a:t>века»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3188"/>
            <a:ext cx="8043890" cy="1039796"/>
          </a:xfrm>
        </p:spPr>
        <p:txBody>
          <a:bodyPr/>
          <a:lstStyle/>
          <a:p>
            <a:r>
              <a:rPr lang="ru-RU" dirty="0" smtClean="0"/>
              <a:t>Образовательные области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285860"/>
            <a:ext cx="5143536" cy="4770453"/>
          </a:xfrm>
        </p:spPr>
        <p:txBody>
          <a:bodyPr>
            <a:normAutofit fontScale="25000" lnSpcReduction="20000"/>
          </a:bodyPr>
          <a:lstStyle/>
          <a:p>
            <a:pPr fontAlgn="t"/>
            <a:endParaRPr lang="ru-RU" b="1" dirty="0" smtClean="0"/>
          </a:p>
          <a:p>
            <a:pPr fontAlgn="t"/>
            <a:endParaRPr lang="ru-RU" sz="3200" b="1" dirty="0" smtClean="0"/>
          </a:p>
          <a:p>
            <a:pPr fontAlgn="t"/>
            <a:endParaRPr lang="ru-RU" sz="3200" b="1" dirty="0" smtClean="0"/>
          </a:p>
          <a:p>
            <a:pPr fontAlgn="t"/>
            <a:endParaRPr lang="ru-RU" sz="3200" b="1" dirty="0" smtClean="0"/>
          </a:p>
          <a:p>
            <a:pPr fontAlgn="t"/>
            <a:r>
              <a:rPr lang="ru-RU" sz="4800" b="1" u="sng" dirty="0" smtClean="0"/>
              <a:t>СОЦИАЛЬНО- КОММУНИКАТИВНОЕ РАЗВИТИЕ</a:t>
            </a:r>
            <a:endParaRPr lang="ru-RU" sz="4800" u="sng" dirty="0" smtClean="0"/>
          </a:p>
          <a:p>
            <a:pPr fontAlgn="t">
              <a:buNone/>
            </a:pPr>
            <a:r>
              <a:rPr lang="ru-RU" sz="4800" b="1" dirty="0" smtClean="0"/>
              <a:t> </a:t>
            </a:r>
          </a:p>
          <a:p>
            <a:pPr fontAlgn="t">
              <a:buNone/>
            </a:pPr>
            <a:r>
              <a:rPr lang="ru-RU" sz="4800" dirty="0" smtClean="0"/>
              <a:t>     «Познаем других людей и себя», «Познаем мир», «Учимся родному языку», «Играем и фантазируем»</a:t>
            </a:r>
          </a:p>
          <a:p>
            <a:pPr fontAlgn="t"/>
            <a:endParaRPr lang="ru-RU" sz="4400" b="1" dirty="0" smtClean="0"/>
          </a:p>
          <a:p>
            <a:pPr fontAlgn="t"/>
            <a:endParaRPr lang="ru-RU" sz="4400" b="1" dirty="0" smtClean="0"/>
          </a:p>
          <a:p>
            <a:pPr fontAlgn="t"/>
            <a:r>
              <a:rPr lang="ru-RU" sz="4400" b="1" u="sng" dirty="0" smtClean="0"/>
              <a:t>ПОЗНАВАТЕЛЬНОЕ РАЗВИТИЕ</a:t>
            </a:r>
          </a:p>
          <a:p>
            <a:pPr fontAlgn="t"/>
            <a:endParaRPr lang="en-US" sz="4400" dirty="0" smtClean="0"/>
          </a:p>
          <a:p>
            <a:pPr fontAlgn="t">
              <a:buNone/>
            </a:pPr>
            <a:r>
              <a:rPr lang="ru-RU" sz="4800" dirty="0" smtClean="0"/>
              <a:t>      «Учимся думать, рассуждать, фантазировать»; «Познаем мир»</a:t>
            </a:r>
          </a:p>
          <a:p>
            <a:pPr fontAlgn="t"/>
            <a:endParaRPr lang="ru-RU" sz="4400" b="1" dirty="0" smtClean="0"/>
          </a:p>
          <a:p>
            <a:pPr fontAlgn="t"/>
            <a:r>
              <a:rPr lang="ru-RU" sz="4400" b="1" u="sng" dirty="0" smtClean="0"/>
              <a:t>РЕЧЕВОЕ РАЗВИТИЕ</a:t>
            </a:r>
          </a:p>
          <a:p>
            <a:pPr fontAlgn="t"/>
            <a:endParaRPr lang="en-US" sz="4400" dirty="0" smtClean="0"/>
          </a:p>
          <a:p>
            <a:pPr fontAlgn="t">
              <a:buNone/>
            </a:pPr>
            <a:r>
              <a:rPr lang="ru-RU" sz="4800" dirty="0" smtClean="0"/>
              <a:t>«Познаем мир», «Учимся родному языку»</a:t>
            </a:r>
          </a:p>
          <a:p>
            <a:pPr fontAlgn="t"/>
            <a:endParaRPr lang="ru-RU" sz="4400" b="1" dirty="0" smtClean="0"/>
          </a:p>
          <a:p>
            <a:pPr fontAlgn="t"/>
            <a:r>
              <a:rPr lang="ru-RU" sz="4400" b="1" u="sng" dirty="0" smtClean="0"/>
              <a:t>ХУДОЖЕСТВЕННО- ЭСТЕТИЧЕСКОЕ  РАЗВИТИЕ</a:t>
            </a:r>
          </a:p>
          <a:p>
            <a:pPr fontAlgn="t"/>
            <a:endParaRPr lang="en-US" sz="4400" dirty="0" smtClean="0"/>
          </a:p>
          <a:p>
            <a:pPr fontAlgn="t">
              <a:buNone/>
            </a:pPr>
            <a:r>
              <a:rPr lang="ru-RU" sz="4800" dirty="0" smtClean="0"/>
              <a:t>«Познаем мир», «Учимся рисовать», «Знакомимся с музыкой», </a:t>
            </a:r>
          </a:p>
          <a:p>
            <a:pPr fontAlgn="t">
              <a:buNone/>
            </a:pPr>
            <a:r>
              <a:rPr lang="ru-RU" sz="4800" dirty="0" smtClean="0"/>
              <a:t>«Играем и фантазируем», </a:t>
            </a:r>
          </a:p>
          <a:p>
            <a:pPr fontAlgn="t">
              <a:buNone/>
            </a:pPr>
            <a:r>
              <a:rPr lang="ru-RU" sz="4800" dirty="0" smtClean="0"/>
              <a:t>«Знакомимся с художественной литературой и фольклором»</a:t>
            </a:r>
          </a:p>
          <a:p>
            <a:pPr fontAlgn="t"/>
            <a:endParaRPr lang="ru-RU" sz="4400" b="1" dirty="0" smtClean="0"/>
          </a:p>
          <a:p>
            <a:pPr fontAlgn="t"/>
            <a:r>
              <a:rPr lang="ru-RU" sz="4400" b="1" u="sng" dirty="0" smtClean="0"/>
              <a:t>ФИЗИЧЕСКОЕ РАЗВИТИЕ</a:t>
            </a:r>
          </a:p>
          <a:p>
            <a:pPr fontAlgn="t"/>
            <a:endParaRPr lang="en-US" sz="4400" dirty="0" smtClean="0"/>
          </a:p>
          <a:p>
            <a:pPr fontAlgn="t">
              <a:buNone/>
            </a:pPr>
            <a:r>
              <a:rPr lang="ru-RU" sz="4800" dirty="0" smtClean="0"/>
              <a:t>«Учимся быть здоровыми», «Познаем других людей и себя», «Познаем мир», «Играем и фантазируем»</a:t>
            </a:r>
          </a:p>
          <a:p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29256" y="1600200"/>
            <a:ext cx="3257544" cy="445611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Picture 4" descr="443_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643050"/>
            <a:ext cx="3153710" cy="440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58" y="142852"/>
            <a:ext cx="1396980" cy="125130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3188"/>
            <a:ext cx="8686801" cy="103979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родному языку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257544" cy="3614750"/>
          </a:xfrm>
        </p:spPr>
        <p:txBody>
          <a:bodyPr>
            <a:normAutofit fontScale="70000" lnSpcReduction="20000"/>
          </a:bodyPr>
          <a:lstStyle/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обогащение активного словаря ребенка, связной речи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составлять описательный, повествовательный рассказ,  рассказ- рассуждение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специальной подготовки к изучению русского языка в школе, обучение чтению и подготовка руки к письму</a:t>
            </a:r>
          </a:p>
          <a:p>
            <a:pPr marL="548640" indent="-411480" fontAlgn="auto">
              <a:lnSpc>
                <a:spcPct val="80000"/>
              </a:lnSpc>
              <a:spcAft>
                <a:spcPts val="0"/>
              </a:spcAft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фантазии, воображения, словесного творчества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6248" y="1600200"/>
            <a:ext cx="4714908" cy="4456113"/>
          </a:xfrm>
        </p:spPr>
        <p:txBody>
          <a:bodyPr>
            <a:normAutofit/>
          </a:bodyPr>
          <a:lstStyle/>
          <a:p>
            <a:pPr marL="548640" indent="-411480">
              <a:lnSpc>
                <a:spcPct val="9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графической деятельности детей - рисование, копирование образцов ( букв, цифр,</a:t>
            </a:r>
            <a:r>
              <a:rPr lang="en-US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геометрических фигур и др.)</a:t>
            </a:r>
            <a:endParaRPr lang="en-US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>
              <a:lnSpc>
                <a:spcPct val="9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ряда умений :</a:t>
            </a:r>
          </a:p>
          <a:p>
            <a:pPr marL="548640" indent="-411480">
              <a:lnSpc>
                <a:spcPct val="9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Пространственная ориентировка;</a:t>
            </a:r>
          </a:p>
          <a:p>
            <a:pPr marL="548640" indent="-411480">
              <a:lnSpc>
                <a:spcPct val="9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анализировать форму предмета и изображение;</a:t>
            </a:r>
          </a:p>
          <a:p>
            <a:pPr marL="548640" indent="-411480">
              <a:lnSpc>
                <a:spcPct val="9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воображения;</a:t>
            </a:r>
          </a:p>
          <a:p>
            <a:pPr marL="548640" indent="-411480">
              <a:lnSpc>
                <a:spcPct val="9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ряда специфических средств художественной</a:t>
            </a:r>
            <a:endParaRPr lang="en-US" sz="16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indent="-411480">
              <a:lnSpc>
                <a:spcPct val="9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Выразительности.</a:t>
            </a:r>
            <a:endParaRPr lang="ru-RU" sz="16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42852"/>
            <a:ext cx="1314468" cy="117739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5008" y="642918"/>
            <a:ext cx="34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</a:rPr>
              <a:t>Учимся рисовать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Picture 6" descr="448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357694"/>
            <a:ext cx="1098509" cy="151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447_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4572008"/>
            <a:ext cx="1143008" cy="152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4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4286256"/>
            <a:ext cx="112316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4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572008"/>
            <a:ext cx="1143008" cy="152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798_1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429132"/>
            <a:ext cx="1204929" cy="1574388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5500702"/>
            <a:ext cx="1570059" cy="119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143636" y="4572008"/>
            <a:ext cx="2000264" cy="1422414"/>
            <a:chOff x="295" y="2069"/>
            <a:chExt cx="2267" cy="1569"/>
          </a:xfrm>
        </p:grpSpPr>
        <p:pic>
          <p:nvPicPr>
            <p:cNvPr id="15" name="Picture 4" descr="801_1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95" y="2069"/>
              <a:ext cx="1451" cy="1117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</p:spPr>
        </p:pic>
        <p:pic>
          <p:nvPicPr>
            <p:cNvPr id="16" name="Picture 6" descr="800_10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11" y="2523"/>
              <a:ext cx="1451" cy="1115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</p:spPr>
        </p:pic>
      </p:grpSp>
      <p:pic>
        <p:nvPicPr>
          <p:cNvPr id="17" name="Picture 5" descr="Ново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58148" y="4143380"/>
            <a:ext cx="1134748" cy="148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823_10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15272" y="5072074"/>
            <a:ext cx="1143008" cy="161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435_1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3042" y="5143512"/>
            <a:ext cx="1464367" cy="100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Picture 6" descr="446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5381622"/>
            <a:ext cx="1157289" cy="147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3927" y="617499"/>
            <a:ext cx="3395709" cy="446229"/>
          </a:xfrm>
        </p:spPr>
        <p:txBody>
          <a:bodyPr rtlCol="0" anchor="b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>
                <a:latin typeface="Times New Roman" pitchFamily="18" charset="0"/>
                <a:ea typeface="+mn-ea"/>
                <a:cs typeface="Arial" pitchFamily="34" charset="0"/>
              </a:rPr>
              <a:t>Учимся думать, рассуждать, </a:t>
            </a:r>
            <a:r>
              <a:rPr lang="ru-RU" altLang="ru-RU" sz="2400" b="1" dirty="0" smtClean="0">
                <a:latin typeface="Times New Roman" pitchFamily="18" charset="0"/>
                <a:ea typeface="+mn-ea"/>
                <a:cs typeface="Arial" pitchFamily="34" charset="0"/>
              </a:rPr>
              <a:t/>
            </a:r>
            <a:br>
              <a:rPr lang="ru-RU" altLang="ru-RU" sz="2400" b="1" dirty="0" smtClean="0">
                <a:latin typeface="Times New Roman" pitchFamily="18" charset="0"/>
                <a:ea typeface="+mn-ea"/>
                <a:cs typeface="Arial" pitchFamily="34" charset="0"/>
              </a:rPr>
            </a:br>
            <a:r>
              <a:rPr lang="ru-RU" altLang="ru-RU" sz="2400" b="1" dirty="0" smtClean="0">
                <a:latin typeface="Times New Roman" pitchFamily="18" charset="0"/>
                <a:ea typeface="+mn-ea"/>
                <a:cs typeface="Arial" pitchFamily="34" charset="0"/>
              </a:rPr>
              <a:t>фантазировать</a:t>
            </a:r>
            <a:endParaRPr lang="ru-RU" sz="2400" b="1" i="1" dirty="0">
              <a:latin typeface="Times New Roman" pitchFamily="18" charset="0"/>
            </a:endParaRPr>
          </a:p>
        </p:txBody>
      </p:sp>
      <p:pic>
        <p:nvPicPr>
          <p:cNvPr id="49157" name="Picture 4" descr="749_100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5720" y="4071942"/>
            <a:ext cx="1152301" cy="1498621"/>
          </a:xfrm>
        </p:spPr>
      </p:pic>
      <p:pic>
        <p:nvPicPr>
          <p:cNvPr id="49165" name="Picture 9" descr="750_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5324455"/>
            <a:ext cx="1188813" cy="153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7" name="Picture 11" descr="986_1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3042" y="4071942"/>
            <a:ext cx="1108082" cy="154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7620" y="0"/>
            <a:ext cx="1521237" cy="136260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178571" y="179343"/>
            <a:ext cx="23368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Познаем других </a:t>
            </a:r>
          </a:p>
          <a:p>
            <a:pPr algn="ctr"/>
            <a:r>
              <a:rPr lang="ru-RU" altLang="ru-RU" sz="2000" b="1" dirty="0" smtClean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людей и себя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1500174"/>
            <a:ext cx="43576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знаний   необходимых для осознания своей  принадлежности  к обществу, понимания  самого себя, своих способностей и   возможностей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управлять своими эмоциями, контролировать и оценивать свою деятельность и   поведение, соотносить результаты с эталоном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ребенка со своим организмом, правилами охраны органов чувств, навыками гигиены</a:t>
            </a:r>
          </a:p>
          <a:p>
            <a:pPr marL="548640" indent="-41148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доброжелательного , внимательного отношения к людям и окружающему миру, развитие навыков общения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896_1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86710" y="4143380"/>
            <a:ext cx="1215292" cy="157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752_1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8" y="4143380"/>
            <a:ext cx="1209763" cy="164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2" descr="754_1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6248" y="4071942"/>
            <a:ext cx="1071570" cy="140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terehova.ya\Downloads\Документы\скаченные картинки\kniga_issleduem_svoystva_predmetov_posobie_dlya_detey_5_7_let_doshkolnoe_vospitanie_uchebnoe_posobie_kochurova_elena_eduardovna_609030_1474444732_1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28926" y="4071942"/>
            <a:ext cx="1089654" cy="1428760"/>
          </a:xfrm>
          <a:prstGeom prst="rect">
            <a:avLst/>
          </a:prstGeom>
          <a:noFill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71802" y="5357802"/>
            <a:ext cx="10715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3"/>
          <a:srcRect l="9593" t="48299" r="68941" b="10663"/>
          <a:stretch>
            <a:fillRect/>
          </a:stretch>
        </p:blipFill>
        <p:spPr bwMode="auto">
          <a:xfrm>
            <a:off x="5857884" y="5000636"/>
            <a:ext cx="1143008" cy="163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 descr="444_10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58082" y="5072074"/>
            <a:ext cx="1123487" cy="157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Picture 10" descr="985_1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643306" y="4643446"/>
            <a:ext cx="105250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5" descr="75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14480" y="5360967"/>
            <a:ext cx="1146718" cy="149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14282" y="1428736"/>
            <a:ext cx="4572000" cy="26130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>
              <a:lnSpc>
                <a:spcPct val="7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Осознание детьми некоторых доступных связей(причинных, временных, последовательных) между предметами и объектами окружающего мира;</a:t>
            </a:r>
          </a:p>
          <a:p>
            <a:pPr marL="548640" indent="-411480">
              <a:lnSpc>
                <a:spcPct val="7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моделирующей деятельности как основы для формирования наглядно-образного и логического мышления;</a:t>
            </a:r>
          </a:p>
          <a:p>
            <a:pPr marL="548640" indent="-411480">
              <a:lnSpc>
                <a:spcPct val="70000"/>
              </a:lnSpc>
              <a:buClr>
                <a:srgbClr val="660033"/>
              </a:buClr>
              <a:buFont typeface="Courier New" pitchFamily="49" charset="0"/>
              <a:buChar char="o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специальной подготовки к учебным предметам начальной школы –  к «Русскому языку», «Математике», «Окружающему миру»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14B532-7560-49DD-AB97-9F064E6E063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5" name="Group 3"/>
          <p:cNvGraphicFramePr>
            <a:graphicFrameLocks noGrp="1"/>
          </p:cNvGraphicFramePr>
          <p:nvPr>
            <p:ph sz="quarter" idx="10"/>
          </p:nvPr>
        </p:nvGraphicFramePr>
        <p:xfrm>
          <a:off x="409518" y="982629"/>
          <a:ext cx="8434503" cy="507137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6353262"/>
                <a:gridCol w="2081241"/>
              </a:tblGrid>
              <a:tr h="839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Показатели когнитивного развития</a:t>
                      </a:r>
                      <a:endParaRPr kumimoji="0" lang="ru-RU" sz="2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Кол-во детей с несформированной функцией, %</a:t>
                      </a:r>
                      <a:endParaRPr kumimoji="0" lang="ru-RU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  <a:tr h="432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Организация деятельности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60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  <a:tr h="432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Речь</a:t>
                      </a: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</a:p>
                  </a:txBody>
                  <a:tcPr marL="96718" marR="96718" horzOverflow="overflow"/>
                </a:tc>
              </a:tr>
              <a:tr h="45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Внимание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40-60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  <a:tr h="45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Память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30-40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  <a:tr h="458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Моторное развитие, в т.ч. мелкой моторики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30-35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  <a:tr h="45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Зрительное восприятие, зрительная память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30-35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  <a:tr h="45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Зрительно-пространственное восприятие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30-35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  <a:tr h="45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Зрительно-моторные интеграции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30-35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  <a:tr h="4598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Общий запас сведений и знаний, способность к анализу, синтезу, классификации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10-15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6718" marR="96718" horzOverflow="overflow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286000" y="3214685"/>
            <a:ext cx="71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0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Познавательное (когнитивное) развитие детей, поступающих в 1 класс  (2012 – 2015гг.)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PfsrCFKTUmtHTi3uMo8Qw"/>
</p:tagLst>
</file>

<file path=ppt/theme/theme1.xml><?xml version="1.0" encoding="utf-8"?>
<a:theme xmlns:a="http://schemas.openxmlformats.org/drawingml/2006/main" name="Шаблон презентации РУ 4х3 fin">
  <a:themeElements>
    <a:clrScheme name="Российский учебник">
      <a:dk1>
        <a:srgbClr val="515151"/>
      </a:dk1>
      <a:lt1>
        <a:srgbClr val="FFFFFF"/>
      </a:lt1>
      <a:dk2>
        <a:srgbClr val="7B7B7B"/>
      </a:dk2>
      <a:lt2>
        <a:srgbClr val="FFFFFF"/>
      </a:lt2>
      <a:accent1>
        <a:srgbClr val="969696"/>
      </a:accent1>
      <a:accent2>
        <a:srgbClr val="0063B5"/>
      </a:accent2>
      <a:accent3>
        <a:srgbClr val="3BA6FF"/>
      </a:accent3>
      <a:accent4>
        <a:srgbClr val="75C1FF"/>
      </a:accent4>
      <a:accent5>
        <a:srgbClr val="A5A5A5"/>
      </a:accent5>
      <a:accent6>
        <a:srgbClr val="D8D8D8"/>
      </a:accent6>
      <a:hlink>
        <a:srgbClr val="005CAB"/>
      </a:hlink>
      <a:folHlink>
        <a:srgbClr val="A6A6A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Шаблон презентации РУ 4х3" id="{7C9DC303-742F-9041-ABA3-286BD215772F}" vid="{6298532F-199B-D144-8CF4-66E44EE92E0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РУ 4х3 fin</Template>
  <TotalTime>252</TotalTime>
  <Words>2837</Words>
  <Application>Microsoft Macintosh PowerPoint</Application>
  <PresentationFormat>Экран (4:3)</PresentationFormat>
  <Paragraphs>407</Paragraphs>
  <Slides>45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Шаблон презентации РУ 4х3 fin</vt:lpstr>
      <vt:lpstr>Объект упаковщика для оболочки</vt:lpstr>
      <vt:lpstr>Слайд 1</vt:lpstr>
      <vt:lpstr>Издательствами, входящими в корпорацию «Российский учебник», выпускается 42% наименований учебников из Федерального перечня</vt:lpstr>
      <vt:lpstr>Проектирование и анализ курса Обучение грамоте в условиях реализации ФГОС</vt:lpstr>
      <vt:lpstr>Система  учебно-методических  комплектов   </vt:lpstr>
      <vt:lpstr>Система учебно-методических комплектов  « Начальная школа ХХI века»</vt:lpstr>
      <vt:lpstr>Образовательные области</vt:lpstr>
      <vt:lpstr>Учимся родному языку</vt:lpstr>
      <vt:lpstr>Учимся думать, рассуждать,  фантазировать</vt:lpstr>
      <vt:lpstr>Слайд 9</vt:lpstr>
      <vt:lpstr>   </vt:lpstr>
      <vt:lpstr>Как можно научить детей решать любую  практическую задачу как учебную</vt:lpstr>
      <vt:lpstr>Особенности формирования лингвистических представлений в процессе работы по «Букварю»</vt:lpstr>
      <vt:lpstr>Слайд 13</vt:lpstr>
      <vt:lpstr>Когда Ваши ученики уже узнают о том, что предложение состоит из слов, очень полезно провести с ними игру  «Живые модели».</vt:lpstr>
      <vt:lpstr>Проводим звуковой анализ слов</vt:lpstr>
      <vt:lpstr>Слайд 16</vt:lpstr>
      <vt:lpstr>Проводим звуковой анализ слов</vt:lpstr>
      <vt:lpstr>Проводим звуковой анализ слов</vt:lpstr>
      <vt:lpstr>Учим буквы</vt:lpstr>
      <vt:lpstr>Первое знакомство со звуком Й</vt:lpstr>
      <vt:lpstr>Учим буквы</vt:lpstr>
      <vt:lpstr>  Приучайте их давать очень чёткие формулировки:  если в слове после мягкого согласного звука слышится звук [а] ([о], [у], [э]),  он никогда не обозначается буквой а (о, у, е), а обозначается буквой я (ё,ю, е).  Буква я (ё, ю, е) обозначает звук [а] ([о], [у], [э]) после мягкого согласного звука. </vt:lpstr>
      <vt:lpstr>Преобразование одного слова  в другое путём замены буквы</vt:lpstr>
      <vt:lpstr>Словоизменение</vt:lpstr>
      <vt:lpstr>В «Букваре» и в «Прописях» по мере усвоения материала появляется всё больше заданий, направленных на формирование самоконтроля и самооценки</vt:lpstr>
      <vt:lpstr>Учимся читать</vt:lpstr>
      <vt:lpstr>Учимся читать</vt:lpstr>
      <vt:lpstr>Очень полезно давать иногда задание, не имеющее решения.  Например, при соотнесении рисунков с моделями слов (таких заданий в учебнике много) дать такую модель, которой не соответствует ни один рисунок (слово).</vt:lpstr>
      <vt:lpstr>Учимся играя</vt:lpstr>
      <vt:lpstr>Графический навык — это определённые привычные положения и движения пишущей руки,  позволяющие изображать письменные знаки и их соединения.</vt:lpstr>
      <vt:lpstr>Обучение письму не мучение, а радость </vt:lpstr>
      <vt:lpstr>Предпосылки овладения письмом: </vt:lpstr>
      <vt:lpstr>Подготовка к обучению письму</vt:lpstr>
      <vt:lpstr>Основной упор делается на следующие приёмы обучения: </vt:lpstr>
      <vt:lpstr>Особенности обучения письму в процессе работы по тетрадям «Прописи»</vt:lpstr>
      <vt:lpstr>Слайд 36</vt:lpstr>
      <vt:lpstr>Действия, которые должен выполнить  ребёнок, пишущий какое-либо слово.</vt:lpstr>
      <vt:lpstr>Обязательна одинаковая последовательность работы при изучении буквы:</vt:lpstr>
      <vt:lpstr>Этапы обучения письму</vt:lpstr>
      <vt:lpstr>Дифференцированная работа при обучении чтению и письму </vt:lpstr>
      <vt:lpstr>Дифференцированная работа при обучении чтению и письму </vt:lpstr>
      <vt:lpstr>При работе с детьми с низким уровнем готовности к школе необходимо постоянно привлекать их внимание к артикуляции выделяемых звуков.</vt:lpstr>
      <vt:lpstr>Слайд 43</vt:lpstr>
      <vt:lpstr>   Комплексная научно-методическая поддержка и сопровождение педагогов на сайте  http://drofa-ventana.ru/  </vt:lpstr>
      <vt:lpstr>   Современный цифровой контент  https://lecta.ru/ </vt:lpstr>
    </vt:vector>
  </TitlesOfParts>
  <Company>Drofa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Terehova</dc:creator>
  <cp:lastModifiedBy>Admin</cp:lastModifiedBy>
  <cp:revision>15</cp:revision>
  <dcterms:created xsi:type="dcterms:W3CDTF">2017-06-02T11:50:08Z</dcterms:created>
  <dcterms:modified xsi:type="dcterms:W3CDTF">2017-06-06T05:24:07Z</dcterms:modified>
</cp:coreProperties>
</file>