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7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035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9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06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937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8308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39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41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92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5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87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0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5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8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8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18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581AD-5FB0-4478-A6ED-86567C36DD29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138C5A7-3CB1-4758-A67D-E454B9347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6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09876" y="357189"/>
            <a:ext cx="7407275" cy="6889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МОУ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Турочакская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 им. Я.И.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Баляева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63749" y="1205345"/>
            <a:ext cx="9684905" cy="2510993"/>
          </a:xfrm>
        </p:spPr>
        <p:txBody>
          <a:bodyPr>
            <a:noAutofit/>
          </a:bodyPr>
          <a:lstStyle/>
          <a:p>
            <a:pPr algn="ctr"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</a:p>
          <a:p>
            <a:pPr algn="ctr"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смыслового чтения  при подготовке к ОГЭ: творческое задание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Учимся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с текстом»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6960754" y="4279374"/>
            <a:ext cx="47879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altLang="ru-RU" sz="20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Подготовили: </a:t>
            </a:r>
            <a:r>
              <a:rPr lang="ru-RU" altLang="ru-RU" sz="2000" dirty="0" err="1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Гоева</a:t>
            </a:r>
            <a:r>
              <a:rPr lang="ru-RU" altLang="ru-RU" sz="2000" dirty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Юлия Владимировна, Алина Ирина Валерьевна, учителя русского языка и литературы</a:t>
            </a:r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5664200" y="6165850"/>
            <a:ext cx="2178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Турочак</a:t>
            </a:r>
          </a:p>
          <a:p>
            <a:pPr algn="ctr" eaLnBrk="1" hangingPunct="1"/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  <p:pic>
        <p:nvPicPr>
          <p:cNvPr id="922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4" y="4065588"/>
            <a:ext cx="2111375" cy="268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12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7999" y="376883"/>
            <a:ext cx="8672945" cy="5704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(37) Предательский комок в горле заставил Нюшу всхлипнуть неожиданно громко, отчего Гришка вздрогнул и испуганно отпрянул от нее.  (38) Девушка отвернулась, поспешно, по-детски – ладошками – вытерла слезы и посмотрела на него.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(39) – </a:t>
            </a:r>
            <a:r>
              <a:rPr lang="ru-RU" altLang="ru-RU" sz="1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Ойёёй</a:t>
            </a: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 (40) Какая ты… - мальчик  словно не мог подобрать слова. (41) – Какая ты! </a:t>
            </a:r>
            <a:r>
              <a:rPr lang="ru-RU" alt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42) Как… енот!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(43) И тут Гришка засмеялся.  (44) Зашелся никем раньше в больнице не слыханным первым звонким хохотом. (45) Рука, которой он держался за жирафа, тряслась, а с ней трясся и жираф, тонко звеня, словно вторя задорному смеху мальчика.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(46) Ничего не понимая, Нюша посмотрела на свое отражение в стекле окна. (47) Вытирая слезы, она размазала потекшую тушь одинаковыми полосками от глаз куда-то к ушам и действительно походила на отчаянного енота, только что выигравшего схватку с самым хищным зверем.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(48) Открылась дверь игровой, и в проеме появилась старшая медсестра.  (49) Наверное, она хотела что-то спросить, но не успела.  (50) Она увидела смешную Нюшу-енота, увидела рядом с ней трясущихся от смеха Гришку и жирафа, и – «Гришка смеется!» - сама залилась счастливым смехом.  (51) В коридор высыпали все, кто был в комнате.  (52) И смех светлым вихрем пронесся по всем углам, подхватив и ошарашенную Нюшу.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(53) А Гришка хохотал от души и не мог ни о чем думать. 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(54) Все, что ему хотелось, - хохотать и хохотать дальше, так же легко, так же заразительно и громко, и ему было радостно, что с ним смеются и другие дети. (55) И ему теперь было совсем не страшно.  (56) Потому что он смеялся в сердце каждого, а они смеялись в его сердце.  (57) А это значило, что никто из них отныне никогда уже не исчезнет насовсем</a:t>
            </a:r>
            <a:r>
              <a:rPr lang="ru-RU" alt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                                                          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altLang="ru-RU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</a:t>
            </a:r>
            <a:r>
              <a:rPr lang="ru-RU" altLang="ru-RU" sz="1400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О. Павловой) 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973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6744" y="297440"/>
            <a:ext cx="8893175" cy="1584326"/>
          </a:xfrm>
        </p:spPr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смыслового чтения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подготовке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выполнению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творческого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ОГЭ.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Тонкие и толстые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вопросы.</a:t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427414" y="1301750"/>
            <a:ext cx="8351837" cy="5556250"/>
          </a:xfrm>
        </p:spPr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Какие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тропы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автор для создания образа Гришки?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2.Как изобразительные возможности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словообразования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понять физическое состояние мальчика?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 помощью каких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лексических средств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смог передать его душевное состояние?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качества мальчика проявляются в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диалоге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Нюшей?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Каковы характерные особенности его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речи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Какова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односоставных предложений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диалоге?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Какие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лексические и синтаксические средства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автор, чтобы нарисовать  картину трагического одиночества мальчика после предполагаемого ухода Нюши?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Какие  изобразительные возможности 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морфологии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помогают увидеть  в тексте настроение мальчика?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Каков смысл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синтаксических конструкций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речи Гриши? 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Какие приёмы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звуковых ресурсов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языка  использует автор и какова их роль в тексте?</a:t>
            </a:r>
          </a:p>
          <a:p>
            <a:pPr algn="just">
              <a:defRPr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11.Почему предпоследний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 одним предложением?</a:t>
            </a:r>
          </a:p>
          <a:p>
            <a:pPr marL="8255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7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5545139" y="2630488"/>
            <a:ext cx="1944687" cy="914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Гришка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55776" y="282266"/>
            <a:ext cx="3276600" cy="17287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Тропы: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u="sng" dirty="0">
                <a:solidFill>
                  <a:srgbClr val="C00000"/>
                </a:solidFill>
              </a:rPr>
              <a:t>м</a:t>
            </a:r>
            <a:r>
              <a:rPr lang="ru-RU" sz="1600" u="sng" dirty="0" smtClean="0">
                <a:solidFill>
                  <a:srgbClr val="C00000"/>
                </a:solidFill>
              </a:rPr>
              <a:t>етафоры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>
                <a:solidFill>
                  <a:srgbClr val="C00000"/>
                </a:solidFill>
              </a:rPr>
              <a:t>(по капельке текла  в его слабенький организм жизнь); </a:t>
            </a:r>
            <a:r>
              <a:rPr lang="ru-RU" sz="1600" u="sng" dirty="0">
                <a:solidFill>
                  <a:srgbClr val="C00000"/>
                </a:solidFill>
              </a:rPr>
              <a:t>эпитеты</a:t>
            </a:r>
            <a:r>
              <a:rPr lang="ru-RU" sz="1600" dirty="0">
                <a:solidFill>
                  <a:srgbClr val="C00000"/>
                </a:solidFill>
              </a:rPr>
              <a:t> (худенький, бледный, первым звонким хохотом, задорный смех)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93367" y="262200"/>
            <a:ext cx="2447925" cy="17287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Фонетика: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и </a:t>
            </a:r>
            <a:r>
              <a:rPr lang="ru-RU" sz="1600" dirty="0" err="1">
                <a:solidFill>
                  <a:srgbClr val="C00000"/>
                </a:solidFill>
              </a:rPr>
              <a:t>смеХ</a:t>
            </a: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err="1">
                <a:solidFill>
                  <a:srgbClr val="C00000"/>
                </a:solidFill>
              </a:rPr>
              <a:t>виХрем</a:t>
            </a: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err="1">
                <a:solidFill>
                  <a:srgbClr val="C00000"/>
                </a:solidFill>
              </a:rPr>
              <a:t>пронёССя</a:t>
            </a:r>
            <a:r>
              <a:rPr lang="ru-RU" sz="1600" dirty="0">
                <a:solidFill>
                  <a:srgbClr val="C00000"/>
                </a:solidFill>
              </a:rPr>
              <a:t> по </a:t>
            </a:r>
            <a:r>
              <a:rPr lang="ru-RU" sz="1600" dirty="0" err="1">
                <a:solidFill>
                  <a:srgbClr val="C00000"/>
                </a:solidFill>
              </a:rPr>
              <a:t>ВСем</a:t>
            </a:r>
            <a:r>
              <a:rPr lang="ru-RU" sz="1600" dirty="0">
                <a:solidFill>
                  <a:srgbClr val="C00000"/>
                </a:solidFill>
              </a:rPr>
              <a:t> углам, </a:t>
            </a:r>
            <a:r>
              <a:rPr lang="ru-RU" sz="1600" dirty="0" err="1">
                <a:solidFill>
                  <a:srgbClr val="C00000"/>
                </a:solidFill>
              </a:rPr>
              <a:t>подХватив</a:t>
            </a:r>
            <a:r>
              <a:rPr lang="ru-RU" sz="1600" dirty="0">
                <a:solidFill>
                  <a:srgbClr val="C00000"/>
                </a:solidFill>
              </a:rPr>
              <a:t> и </a:t>
            </a:r>
            <a:r>
              <a:rPr lang="ru-RU" sz="1600" dirty="0" err="1">
                <a:solidFill>
                  <a:srgbClr val="C00000"/>
                </a:solidFill>
              </a:rPr>
              <a:t>оШараШенную</a:t>
            </a: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err="1">
                <a:solidFill>
                  <a:srgbClr val="C00000"/>
                </a:solidFill>
              </a:rPr>
              <a:t>НюШу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02284" y="262201"/>
            <a:ext cx="2736850" cy="17287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Фразеология: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семи </a:t>
            </a:r>
            <a:r>
              <a:rPr lang="ru-RU" sz="1600" dirty="0">
                <a:solidFill>
                  <a:srgbClr val="C00000"/>
                </a:solidFill>
              </a:rPr>
              <a:t>пядей во лбу; сам по себе;</a:t>
            </a: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 держаться в стороне; один на один (с тьмой); зашёлся хохотом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82775" y="2524764"/>
            <a:ext cx="2701925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err="1" smtClean="0">
                <a:solidFill>
                  <a:srgbClr val="C00000"/>
                </a:solidFill>
              </a:rPr>
              <a:t>Морфемика</a:t>
            </a:r>
            <a:r>
              <a:rPr lang="ru-RU" sz="1600" b="1" dirty="0" smtClean="0">
                <a:solidFill>
                  <a:srgbClr val="C00000"/>
                </a:solidFill>
              </a:rPr>
              <a:t>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dirty="0" err="1">
                <a:solidFill>
                  <a:srgbClr val="C00000"/>
                </a:solidFill>
              </a:rPr>
              <a:t>худЕНЬКий</a:t>
            </a:r>
            <a:r>
              <a:rPr lang="ru-RU" sz="1600" dirty="0">
                <a:solidFill>
                  <a:srgbClr val="C00000"/>
                </a:solidFill>
              </a:rPr>
              <a:t>, </a:t>
            </a:r>
            <a:r>
              <a:rPr lang="ru-RU" sz="1600" dirty="0" err="1">
                <a:solidFill>
                  <a:srgbClr val="C00000"/>
                </a:solidFill>
              </a:rPr>
              <a:t>слабЕНЬКий</a:t>
            </a:r>
            <a:r>
              <a:rPr lang="ru-RU" sz="1600" dirty="0">
                <a:solidFill>
                  <a:srgbClr val="C00000"/>
                </a:solidFill>
              </a:rPr>
              <a:t>, </a:t>
            </a:r>
            <a:r>
              <a:rPr lang="ru-RU" sz="1600" dirty="0" err="1">
                <a:solidFill>
                  <a:srgbClr val="C00000"/>
                </a:solidFill>
              </a:rPr>
              <a:t>плечИКи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02284" y="2477537"/>
            <a:ext cx="2879725" cy="2449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Синтаксис: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б</a:t>
            </a:r>
            <a:r>
              <a:rPr lang="ru-RU" sz="1600" dirty="0" smtClean="0">
                <a:solidFill>
                  <a:srgbClr val="C00000"/>
                </a:solidFill>
              </a:rPr>
              <a:t>езличные </a:t>
            </a:r>
            <a:r>
              <a:rPr lang="ru-RU" sz="1600" dirty="0">
                <a:solidFill>
                  <a:srgbClr val="C00000"/>
                </a:solidFill>
              </a:rPr>
              <a:t>предложения, неопределённо-личные, диалог;</a:t>
            </a: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Парцелляция (засмеялся,- залился -хохотал); инверсия (выйти ненадолго, смотрел не мигая и т.д.)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24001" y="3952875"/>
            <a:ext cx="3419475" cy="23558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Лексика: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rgbClr val="C00000"/>
                </a:solidFill>
              </a:rPr>
              <a:t> контекстные антонимы - (все) уйдут- (Гришка) останется; антонимы (всегда держался в стороне и никогда не смеялся); лексические повторы (меня не будет, какая ты); просторечные слова (таскал стойку и т. д.)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44955" y="4371978"/>
            <a:ext cx="2355850" cy="20812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Морфология:</a:t>
            </a:r>
            <a:endParaRPr lang="ru-RU" sz="16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глаголы </a:t>
            </a:r>
            <a:r>
              <a:rPr lang="ru-RU" sz="1600" dirty="0">
                <a:solidFill>
                  <a:srgbClr val="C00000"/>
                </a:solidFill>
              </a:rPr>
              <a:t>несовершенного вида (п. 54-58);  глаголы будущего времени (меня) не будет; междометие (</a:t>
            </a:r>
            <a:r>
              <a:rPr lang="ru-RU" sz="1600" dirty="0" err="1">
                <a:solidFill>
                  <a:srgbClr val="C00000"/>
                </a:solidFill>
              </a:rPr>
              <a:t>ойё</a:t>
            </a:r>
            <a:r>
              <a:rPr lang="ru-RU" sz="1600" dirty="0">
                <a:solidFill>
                  <a:srgbClr val="C00000"/>
                </a:solidFill>
              </a:rPr>
              <a:t>-ё—о-ой)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62077" y="5305265"/>
            <a:ext cx="143986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ЛСМ </a:t>
            </a:r>
          </a:p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итогам работы с текстом</a:t>
            </a:r>
          </a:p>
        </p:txBody>
      </p:sp>
      <p:sp>
        <p:nvSpPr>
          <p:cNvPr id="17" name="Двойная стрелка влево/вправо 16"/>
          <p:cNvSpPr/>
          <p:nvPr/>
        </p:nvSpPr>
        <p:spPr>
          <a:xfrm rot="1625940">
            <a:off x="9029997" y="5832640"/>
            <a:ext cx="1216025" cy="363537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2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5628705" y="3233709"/>
            <a:ext cx="2448272" cy="129542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Нюша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61446" y="838199"/>
            <a:ext cx="3240088" cy="2498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chemeClr val="accent3"/>
                </a:solidFill>
              </a:rPr>
              <a:t>Художественные средства </a:t>
            </a:r>
            <a:r>
              <a:rPr lang="ru-RU" sz="1600" b="1" dirty="0" smtClean="0">
                <a:solidFill>
                  <a:schemeClr val="accent3"/>
                </a:solidFill>
              </a:rPr>
              <a:t>выразительности:</a:t>
            </a:r>
            <a:endParaRPr lang="ru-RU" sz="1600" b="1" dirty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ru-RU" sz="1600" dirty="0">
                <a:solidFill>
                  <a:schemeClr val="accent3"/>
                </a:solidFill>
              </a:rPr>
              <a:t>с</a:t>
            </a:r>
            <a:r>
              <a:rPr lang="ru-RU" sz="1600" dirty="0" smtClean="0">
                <a:solidFill>
                  <a:schemeClr val="accent3"/>
                </a:solidFill>
              </a:rPr>
              <a:t>равнение (походила </a:t>
            </a:r>
            <a:r>
              <a:rPr lang="ru-RU" sz="1600" dirty="0">
                <a:solidFill>
                  <a:schemeClr val="accent3"/>
                </a:solidFill>
              </a:rPr>
              <a:t>на отчаянного енота, только что выигравшего схватку с самым отчаянным </a:t>
            </a:r>
            <a:r>
              <a:rPr lang="ru-RU" sz="1600" dirty="0" smtClean="0">
                <a:solidFill>
                  <a:schemeClr val="accent3"/>
                </a:solidFill>
              </a:rPr>
              <a:t>зверем); </a:t>
            </a:r>
            <a:r>
              <a:rPr lang="ru-RU" sz="1600" dirty="0">
                <a:solidFill>
                  <a:schemeClr val="accent3"/>
                </a:solidFill>
              </a:rPr>
              <a:t>эпитеты (смешная, ошеломлённая и т.д.)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47619" y="838199"/>
            <a:ext cx="5113337" cy="172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Морфология:</a:t>
            </a:r>
            <a:endParaRPr lang="ru-RU" sz="1600" b="1" dirty="0">
              <a:solidFill>
                <a:schemeClr val="accent3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accent3"/>
                </a:solidFill>
              </a:rPr>
              <a:t> </a:t>
            </a:r>
            <a:r>
              <a:rPr lang="ru-RU" sz="1600" dirty="0" smtClean="0">
                <a:solidFill>
                  <a:schemeClr val="accent3"/>
                </a:solidFill>
              </a:rPr>
              <a:t>глаголы </a:t>
            </a:r>
            <a:r>
              <a:rPr lang="ru-RU" sz="1600" dirty="0">
                <a:solidFill>
                  <a:schemeClr val="accent3"/>
                </a:solidFill>
              </a:rPr>
              <a:t>несовершенного  вида;  глаголы будущего времени (пойду искать</a:t>
            </a:r>
            <a:r>
              <a:rPr lang="ru-RU" sz="1600" dirty="0" smtClean="0">
                <a:solidFill>
                  <a:schemeClr val="accent3"/>
                </a:solidFill>
              </a:rPr>
              <a:t>, </a:t>
            </a:r>
            <a:r>
              <a:rPr lang="ru-RU" sz="1600" dirty="0">
                <a:solidFill>
                  <a:schemeClr val="accent3"/>
                </a:solidFill>
              </a:rPr>
              <a:t>буду знать); глаголы повелительного наклонения (послушай); наречия образа действия (говорить твёрдо и громко; вытерла поспешно, по –детски)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55801" y="3745950"/>
            <a:ext cx="316865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err="1" smtClean="0">
                <a:solidFill>
                  <a:schemeClr val="accent3"/>
                </a:solidFill>
              </a:rPr>
              <a:t>Морфемика</a:t>
            </a:r>
            <a:r>
              <a:rPr lang="ru-RU" sz="1600" b="1" dirty="0" smtClean="0">
                <a:solidFill>
                  <a:schemeClr val="accent3"/>
                </a:solidFill>
              </a:rPr>
              <a:t>:</a:t>
            </a:r>
            <a:endParaRPr lang="ru-RU" sz="1600" b="1" dirty="0">
              <a:solidFill>
                <a:schemeClr val="accent3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accent3"/>
                </a:solidFill>
              </a:rPr>
              <a:t> </a:t>
            </a:r>
            <a:r>
              <a:rPr lang="ru-RU" sz="1600" dirty="0" err="1">
                <a:solidFill>
                  <a:schemeClr val="accent3"/>
                </a:solidFill>
              </a:rPr>
              <a:t>АннУШКа</a:t>
            </a:r>
            <a:endParaRPr lang="ru-RU" sz="1600" dirty="0">
              <a:solidFill>
                <a:schemeClr val="accent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65408" y="4958556"/>
            <a:ext cx="3133725" cy="17986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Пунктуация:</a:t>
            </a:r>
            <a:endParaRPr lang="ru-RU" sz="1600" b="1" dirty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ru-RU" sz="1600" b="1" dirty="0">
                <a:solidFill>
                  <a:schemeClr val="accent3"/>
                </a:solidFill>
              </a:rPr>
              <a:t> </a:t>
            </a:r>
            <a:r>
              <a:rPr lang="ru-RU" sz="1600" dirty="0">
                <a:solidFill>
                  <a:schemeClr val="accent3"/>
                </a:solidFill>
              </a:rPr>
              <a:t>э</a:t>
            </a:r>
            <a:r>
              <a:rPr lang="ru-RU" sz="1600" dirty="0" smtClean="0">
                <a:solidFill>
                  <a:schemeClr val="accent3"/>
                </a:solidFill>
              </a:rPr>
              <a:t>моционально </a:t>
            </a:r>
            <a:r>
              <a:rPr lang="ru-RU" sz="1600" dirty="0">
                <a:solidFill>
                  <a:schemeClr val="accent3"/>
                </a:solidFill>
              </a:rPr>
              <a:t>– экспрессивная функция восклицательных знаков и многоточий в монологе (пр. 33-36)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25356" y="5604669"/>
            <a:ext cx="5111750" cy="11525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Синтаксис:</a:t>
            </a:r>
            <a:endParaRPr lang="ru-RU" sz="1600" b="1" dirty="0">
              <a:solidFill>
                <a:schemeClr val="accent3"/>
              </a:solidFill>
            </a:endParaRPr>
          </a:p>
          <a:p>
            <a:pPr algn="ctr">
              <a:defRPr/>
            </a:pPr>
            <a:r>
              <a:rPr lang="ru-RU" sz="1600" dirty="0" smtClean="0">
                <a:solidFill>
                  <a:schemeClr val="accent3"/>
                </a:solidFill>
              </a:rPr>
              <a:t>диалог </a:t>
            </a:r>
            <a:r>
              <a:rPr lang="ru-RU" sz="1600" dirty="0">
                <a:solidFill>
                  <a:schemeClr val="accent3"/>
                </a:solidFill>
              </a:rPr>
              <a:t>и монолог;</a:t>
            </a:r>
          </a:p>
          <a:p>
            <a:pPr algn="ctr">
              <a:defRPr/>
            </a:pPr>
            <a:r>
              <a:rPr lang="ru-RU" sz="1600" dirty="0">
                <a:solidFill>
                  <a:schemeClr val="accent3"/>
                </a:solidFill>
              </a:rPr>
              <a:t> прямой порядок слов;</a:t>
            </a:r>
          </a:p>
          <a:p>
            <a:pPr algn="ctr">
              <a:defRPr/>
            </a:pPr>
            <a:r>
              <a:rPr lang="ru-RU" sz="1600" dirty="0">
                <a:solidFill>
                  <a:schemeClr val="accent3"/>
                </a:solidFill>
              </a:rPr>
              <a:t> простые и сложноподчинённые </a:t>
            </a:r>
            <a:r>
              <a:rPr lang="ru-RU" sz="1600" dirty="0" smtClean="0">
                <a:solidFill>
                  <a:schemeClr val="accent3"/>
                </a:solidFill>
              </a:rPr>
              <a:t>предложения</a:t>
            </a:r>
            <a:endParaRPr lang="ru-RU" sz="1600" dirty="0">
              <a:solidFill>
                <a:schemeClr val="accent3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81231" y="2783780"/>
            <a:ext cx="2879725" cy="25923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Лексика:</a:t>
            </a:r>
            <a:endParaRPr lang="ru-RU" sz="1600" b="1" dirty="0">
              <a:solidFill>
                <a:schemeClr val="accent3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accent3"/>
                </a:solidFill>
              </a:rPr>
              <a:t>и</a:t>
            </a:r>
            <a:r>
              <a:rPr lang="ru-RU" sz="1600" dirty="0" smtClean="0">
                <a:solidFill>
                  <a:schemeClr val="accent3"/>
                </a:solidFill>
              </a:rPr>
              <a:t>ноязычное </a:t>
            </a:r>
            <a:r>
              <a:rPr lang="ru-RU" sz="1600" dirty="0">
                <a:solidFill>
                  <a:schemeClr val="accent3"/>
                </a:solidFill>
              </a:rPr>
              <a:t>слово (волонтёр – человек добровольно принимающий участие в  каком –либо деле; помогающий); контекстные антонимы (отчаянный енот- самый хищный зверь)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03614" y="254000"/>
            <a:ext cx="5400675" cy="4381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ЛСМ:  отношение к Нюше</a:t>
            </a:r>
          </a:p>
        </p:txBody>
      </p:sp>
    </p:spTree>
    <p:extLst>
      <p:ext uri="{BB962C8B-B14F-4D97-AF65-F5344CB8AC3E}">
        <p14:creationId xmlns:p14="http://schemas.microsoft.com/office/powerpoint/2010/main" val="37489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7351" y="1"/>
            <a:ext cx="62642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ЛСМ: </a:t>
            </a: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и другие персонажи рассказа</a:t>
            </a:r>
          </a:p>
        </p:txBody>
      </p:sp>
      <p:sp>
        <p:nvSpPr>
          <p:cNvPr id="3" name="Овал 2"/>
          <p:cNvSpPr/>
          <p:nvPr/>
        </p:nvSpPr>
        <p:spPr>
          <a:xfrm>
            <a:off x="4872039" y="2636839"/>
            <a:ext cx="2663825" cy="158432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Персонажи рассказа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82775" y="476250"/>
            <a:ext cx="8426450" cy="12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</a:rPr>
              <a:t>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ИВС: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эпитеты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(радостные эмоции; залилась счастливым смехом); лексический повтор (увидела (предл. 50); сравнительный оборот (смех светлым вихрем разлетелся…(предл. 53); метафора (он смеялся и в сердце каждого, а  они смеялись в его сердце (предл.57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2776" y="1876426"/>
            <a:ext cx="2917825" cy="32099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Морфология: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глаголы несовершенного вида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(дети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жили, ждали; глаголы повелительного и условного наклонения (не старайтесь развеселить, радовался бы); отрицательные местоимения и частицы (никто и никогда не исчезнет…)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80325" y="1773238"/>
            <a:ext cx="2736850" cy="3313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и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пунктуация: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ричинные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 в СП с разными видами связи; вводное слово (к счастью); сложное предл.51 с придаточным определительным; эмоционально- экспрессивная функция восклицательного знака (Гришка смеётся!)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03388" y="5287963"/>
            <a:ext cx="4608512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Лексика и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фразеология: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фразеологизм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(привязались всей душой; залилась счастливым смехом); разговорное слово (все высыпали…)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00826" y="5229225"/>
            <a:ext cx="3527425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Морфемика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ГришЕНЬКа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мешную </a:t>
            </a: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смеха - </a:t>
            </a:r>
            <a:r>
              <a:rPr lang="ru-RU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смеётся</a:t>
            </a:r>
            <a:endParaRPr lang="ru-RU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727575" y="3603625"/>
            <a:ext cx="360045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Смерть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40013" y="1196975"/>
            <a:ext cx="7777162" cy="19446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ИВС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метафоры (длинный коридор темноты; сужающийся солнечный луч;  самый хищный зверь); эпитеты (тяжело больные дети; худенький, бледный); олицетворение (подкрадывающейся… страшной тьмой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2889" y="4868863"/>
            <a:ext cx="3241675" cy="16557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будущего времени (не выпишут)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04063" y="4868863"/>
            <a:ext cx="3313112" cy="16557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Безличные предложения (диалог)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Инверсия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(меня насовсем нет)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40013" y="260351"/>
            <a:ext cx="7777162" cy="8032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Персонаж не назван автором,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«читается»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286500" y="3125789"/>
            <a:ext cx="484188" cy="4778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8732984">
            <a:off x="8395494" y="3985419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3247027">
            <a:off x="4161631" y="3975894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06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016500" y="1620838"/>
            <a:ext cx="3270250" cy="6985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Медсестра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92314" y="1700213"/>
            <a:ext cx="1677987" cy="30972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Нюша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94289" y="5805488"/>
            <a:ext cx="3241675" cy="76676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Жираф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19664" y="3478213"/>
            <a:ext cx="3144837" cy="7223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Гришка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95551" y="115888"/>
            <a:ext cx="7993063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ЛСМ: понимание авторской позиции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616951" y="3008313"/>
            <a:ext cx="1800225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Остальные персонажи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7824788" y="2319339"/>
            <a:ext cx="239712" cy="1158875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0800000">
            <a:off x="5664200" y="2197101"/>
            <a:ext cx="215900" cy="1281113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accent5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8064500" y="3789363"/>
            <a:ext cx="977900" cy="215900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587" name="TextBox 11"/>
          <p:cNvSpPr txBox="1">
            <a:spLocks noChangeArrowheads="1"/>
          </p:cNvSpPr>
          <p:nvPr/>
        </p:nvSpPr>
        <p:spPr bwMode="auto">
          <a:xfrm>
            <a:off x="8183563" y="4005263"/>
            <a:ext cx="23050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/>
              <a:t>Полное взаимопонимание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6646863" y="4200525"/>
            <a:ext cx="241300" cy="161925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0800000">
            <a:off x="6249989" y="4200525"/>
            <a:ext cx="206375" cy="157480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590" name="TextBox 14"/>
          <p:cNvSpPr txBox="1">
            <a:spLocks noChangeArrowheads="1"/>
          </p:cNvSpPr>
          <p:nvPr/>
        </p:nvSpPr>
        <p:spPr bwMode="auto">
          <a:xfrm>
            <a:off x="6959600" y="5157788"/>
            <a:ext cx="1657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/>
              <a:t>Несёт жизнь</a:t>
            </a:r>
          </a:p>
        </p:txBody>
      </p:sp>
      <p:sp>
        <p:nvSpPr>
          <p:cNvPr id="24591" name="TextBox 16"/>
          <p:cNvSpPr txBox="1">
            <a:spLocks noChangeArrowheads="1"/>
          </p:cNvSpPr>
          <p:nvPr/>
        </p:nvSpPr>
        <p:spPr bwMode="auto">
          <a:xfrm>
            <a:off x="5094289" y="4941888"/>
            <a:ext cx="1082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/>
              <a:t>Считает другом</a:t>
            </a:r>
          </a:p>
        </p:txBody>
      </p:sp>
      <p:sp>
        <p:nvSpPr>
          <p:cNvPr id="24592" name="TextBox 17"/>
          <p:cNvSpPr txBox="1">
            <a:spLocks noChangeArrowheads="1"/>
          </p:cNvSpPr>
          <p:nvPr/>
        </p:nvSpPr>
        <p:spPr bwMode="auto">
          <a:xfrm>
            <a:off x="3743326" y="2319338"/>
            <a:ext cx="1673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/>
              <a:t>Тянется к ней, чувствует её искренность</a:t>
            </a:r>
          </a:p>
        </p:txBody>
      </p:sp>
      <p:sp>
        <p:nvSpPr>
          <p:cNvPr id="24593" name="TextBox 18"/>
          <p:cNvSpPr txBox="1">
            <a:spLocks noChangeArrowheads="1"/>
          </p:cNvSpPr>
          <p:nvPr/>
        </p:nvSpPr>
        <p:spPr bwMode="auto">
          <a:xfrm>
            <a:off x="2495551" y="4941889"/>
            <a:ext cx="18002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/>
              <a:t>Сопереживает, стремится помочь</a:t>
            </a:r>
          </a:p>
        </p:txBody>
      </p:sp>
    </p:spTree>
    <p:extLst>
      <p:ext uri="{BB962C8B-B14F-4D97-AF65-F5344CB8AC3E}">
        <p14:creationId xmlns:p14="http://schemas.microsoft.com/office/powerpoint/2010/main" val="232981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94740" y="842530"/>
            <a:ext cx="6551612" cy="58477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32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Важная задача при работе с текстом</a:t>
            </a:r>
            <a:r>
              <a:rPr lang="ru-RU" sz="32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так её организовать, чтобы ничего не ускользнуло от внимания, чтобы учащиеся поняли основную мысль текста, его идею, проанализировали систему образов, выявили авторскую позицию и подобрали аргументы для своего сочинения.</a:t>
            </a:r>
            <a:endParaRPr lang="ru-RU" sz="32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3200" b="1" dirty="0"/>
              <a:t> </a:t>
            </a:r>
            <a:endParaRPr lang="ru-RU" sz="3200" dirty="0"/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3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3" descr="49-12.jpg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73927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44919" y="787782"/>
            <a:ext cx="740201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4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ru-RU" sz="6600" dirty="0" smtClean="0">
                <a:solidFill>
                  <a:schemeClr val="accent6">
                    <a:lumMod val="75000"/>
                  </a:schemeClr>
                </a:solidFill>
              </a:rPr>
              <a:t>Благодарим </a:t>
            </a:r>
            <a:r>
              <a:rPr lang="ru-RU" sz="6600" dirty="0">
                <a:solidFill>
                  <a:schemeClr val="accent6">
                    <a:lumMod val="75000"/>
                  </a:schemeClr>
                </a:solidFill>
              </a:rPr>
              <a:t>за внимание!</a:t>
            </a:r>
          </a:p>
        </p:txBody>
      </p:sp>
      <p:pic>
        <p:nvPicPr>
          <p:cNvPr id="11" name="Picture 5" descr="C:\Users\Галина\Desktop\картинки с шаттерстока\shutterstock_943723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5805" y="3041992"/>
            <a:ext cx="2227661" cy="27967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2211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2795" y="-612053"/>
            <a:ext cx="4074418" cy="610669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умеет читать – тот не умеет мыслить. 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В.А. Сухомлинский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1664" y="980728"/>
            <a:ext cx="2667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2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30738" y="190475"/>
            <a:ext cx="7561262" cy="8366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Информативность как признак текста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55214" y="1027088"/>
            <a:ext cx="6048672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каких-либо фактах, событиях, людях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87033" y="2160589"/>
            <a:ext cx="6048672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способах авторского  воздействия на читательское восприятие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55213" y="3270662"/>
            <a:ext cx="6048673" cy="18756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</a:t>
            </a: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(кому предназначен текст, чего хотел достичь автор, на какие вопросы отвечает текст, что актуального вычитывается в тексте и т.д.)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87033" y="5374717"/>
            <a:ext cx="6048673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авторе (</a:t>
            </a: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2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поднятым проблемам)</a:t>
            </a:r>
          </a:p>
        </p:txBody>
      </p:sp>
    </p:spTree>
    <p:extLst>
      <p:ext uri="{BB962C8B-B14F-4D97-AF65-F5344CB8AC3E}">
        <p14:creationId xmlns:p14="http://schemas.microsoft.com/office/powerpoint/2010/main" val="236244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4962" y="1199667"/>
            <a:ext cx="79629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Смысловое чтение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умение точно и 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 понять содержание текста и практически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осмыслить извлечённую информацию.</a:t>
            </a:r>
          </a:p>
        </p:txBody>
      </p:sp>
    </p:spTree>
    <p:extLst>
      <p:ext uri="{BB962C8B-B14F-4D97-AF65-F5344CB8AC3E}">
        <p14:creationId xmlns:p14="http://schemas.microsoft.com/office/powerpoint/2010/main" val="401565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390775" y="110837"/>
            <a:ext cx="9039225" cy="11969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смыслового чтения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понимание текстов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три этапа работы с любым текстом</a:t>
            </a:r>
          </a:p>
        </p:txBody>
      </p:sp>
      <p:sp>
        <p:nvSpPr>
          <p:cNvPr id="3" name="Овал 2"/>
          <p:cNvSpPr/>
          <p:nvPr/>
        </p:nvSpPr>
        <p:spPr>
          <a:xfrm>
            <a:off x="3673476" y="1640288"/>
            <a:ext cx="6048375" cy="1512887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До чтения текста: просмотровое чтение. Результат: предвосхищение чтения, создание мотива для чтения</a:t>
            </a:r>
          </a:p>
        </p:txBody>
      </p:sp>
      <p:sp>
        <p:nvSpPr>
          <p:cNvPr id="4" name="Овал 3"/>
          <p:cNvSpPr/>
          <p:nvPr/>
        </p:nvSpPr>
        <p:spPr>
          <a:xfrm>
            <a:off x="7317936" y="3204948"/>
            <a:ext cx="4499992" cy="3096344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После чтения текста: рефлексивное чтение, концептуальные</a:t>
            </a:r>
          </a:p>
          <a:p>
            <a:pPr algn="ctr">
              <a:defRPr/>
            </a:pPr>
            <a:r>
              <a:rPr lang="ru-RU" sz="20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вопросы. Результат: понимание авторского смысла, корректировка своей интерпретации.</a:t>
            </a:r>
          </a:p>
        </p:txBody>
      </p:sp>
      <p:sp>
        <p:nvSpPr>
          <p:cNvPr id="6" name="Овал 5"/>
          <p:cNvSpPr/>
          <p:nvPr/>
        </p:nvSpPr>
        <p:spPr>
          <a:xfrm>
            <a:off x="1844736" y="3204948"/>
            <a:ext cx="4395727" cy="3096542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Во время чтения текста: изучающее чтение (в </a:t>
            </a:r>
            <a:r>
              <a:rPr lang="ru-RU" sz="20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диалог с автором, вычитывание подтекста). Результат: интерпретация текста.</a:t>
            </a:r>
          </a:p>
        </p:txBody>
      </p:sp>
    </p:spTree>
    <p:extLst>
      <p:ext uri="{BB962C8B-B14F-4D97-AF65-F5344CB8AC3E}">
        <p14:creationId xmlns:p14="http://schemas.microsoft.com/office/powerpoint/2010/main" val="411829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idx="4294967295"/>
          </p:nvPr>
        </p:nvSpPr>
        <p:spPr>
          <a:xfrm>
            <a:off x="4407044" y="466004"/>
            <a:ext cx="7272337" cy="6059487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13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не только умения, необходимые в области русского языка, но и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общеучебные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умения: </a:t>
            </a:r>
            <a:endParaRPr lang="en-US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адекватно понимать информацию прочитанного текста;</a:t>
            </a:r>
            <a:endParaRPr lang="en-US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использовать информацию, содержащуюся в прочитанном тексте, в качестве аргумента;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строить собственное высказывание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соответствии с заданным типом речи.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При этом неслучайно особое внимание уделяется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умению аргументировать положения своей работы, используя прочитанный текст: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культуры доказательного аргументированного рассуждения выступает важнейшей задачей современной школы.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Picture 3" descr="C:\Users\User\Desktop\картинки с шаттерстока\shutterstock_1526891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458" y="4674611"/>
            <a:ext cx="1547812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621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346364"/>
            <a:ext cx="7458075" cy="1125538"/>
          </a:xfrm>
        </p:spPr>
        <p:txBody>
          <a:bodyPr/>
          <a:lstStyle/>
          <a:p>
            <a:pPr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формулировку тем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3202132" y="2026084"/>
            <a:ext cx="7962900" cy="512286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поможет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ученику: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Char char="ü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осознать основной круг вопросов, которые нужно раскрыть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сочинении;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Char char="ü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основную мысль (идею) будущего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Wingdings" pitchFamily="2" charset="2"/>
              <a:buChar char="ü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продумать аргументацию и т.д. </a:t>
            </a:r>
          </a:p>
          <a:p>
            <a:pPr marL="0" indent="0">
              <a:buNone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темы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 - прообраз,</a:t>
            </a:r>
          </a:p>
          <a:p>
            <a:pPr marL="0" indent="0">
              <a:buNone/>
              <a:defRPr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компрессия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будущего текста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</a:p>
          <a:p>
            <a:pPr>
              <a:defRPr/>
            </a:pPr>
            <a:endParaRPr lang="ru-RU" altLang="ru-RU" sz="2400" dirty="0" smtClean="0"/>
          </a:p>
        </p:txBody>
      </p:sp>
      <p:pic>
        <p:nvPicPr>
          <p:cNvPr id="15364" name="Picture 5" descr="C:\Users\User\Desktop\картинки с шаттерстока\shutterstock_555325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4256954"/>
            <a:ext cx="2700337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66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68029" y="218641"/>
            <a:ext cx="7891462" cy="6492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Лингвистическая работа  с текстом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4294967295"/>
          </p:nvPr>
        </p:nvSpPr>
        <p:spPr>
          <a:xfrm>
            <a:off x="2715491" y="725488"/>
            <a:ext cx="9324975" cy="6132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Аннушка работала больничным клоуном.  (2) Раз в неделю она с другими волонтерами приезжала в больницу и развлекала тяжело  больных  детей, которые жили там месяцами. 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Играла с ними, разучивала смешные стихи, и детишки, всей душой привязавшись к ней, с нетерпением ждали свою Нюшу, как она им представилась. </a:t>
            </a:r>
          </a:p>
          <a:p>
            <a:pPr marL="0" indent="0"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В ноябре больных,  к счастью,  было совсем мало.   (5) Вот и в этот раз в игровую комнату пришли всего пятеро.  (6) Среди них, как всегда, был Гришка – худенький и бледный мальчик лет десяти на вид.   (7) Он не мог играть в подвижные игры, потому что вынужден был всегда таскать за собой железную стойку с капельницей, из которой по капельке струилась в его слабенький организм жизнь.  (8) Гришка называл стойку «жирафом» и повязывал на нее свой желтый в клетку шарф, наверное, чтобы «жираф» не простудился.  (9) Мальчишка всегда держался в стороне и никогда не смеялся.  (10) Старшая медсестра, горестно вздохнув, так и сказала Нюше однажды: «Вон тот играть с вами вряд ли будет, и не старайтесь его развеселить.  (11) Семи пядей во лбу мальчишка, и было бы здорово, если бы он тоже радовался, но </a:t>
            </a:r>
            <a:r>
              <a:rPr lang="ru-RU" alt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Гришенька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как-то сам по себе.  (12) Будет просто со стороны наблюдать».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(13) Потому Нюша и удивилась, когда мальчик в перерыве между играми подошел к ней и попросил выйти с ним ненадолго в коридор – «что-то важное узнать».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(14) Они вышли из игровой, прикрыв за собой дверь, и встали у окна.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(15) – Нюша, тебе не страшно?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(16) – А чего мне бояться?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(17) – Что ты однажды придешь, а меня не будет с детьми.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(18) – Значит, я пойду в твою палату искать тебя!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(19) – И в палате меня тоже не будет.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(20) – Тогда я пойду искать тебя к большому окну у столовой, где ты любишь стоять.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(21) – И у окна не будет.  (22) И в другой игровой комнате не будет.  (23) Ты не боишься, что однажды ты придешь, а меня насовсем нет?</a:t>
            </a:r>
          </a:p>
        </p:txBody>
      </p:sp>
    </p:spTree>
    <p:extLst>
      <p:ext uri="{BB962C8B-B14F-4D97-AF65-F5344CB8AC3E}">
        <p14:creationId xmlns:p14="http://schemas.microsoft.com/office/powerpoint/2010/main" val="158944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/>
          <p:cNvSpPr>
            <a:spLocks noGrp="1"/>
          </p:cNvSpPr>
          <p:nvPr>
            <p:ph idx="4294967295"/>
          </p:nvPr>
        </p:nvSpPr>
        <p:spPr>
          <a:xfrm>
            <a:off x="2646219" y="1457469"/>
            <a:ext cx="9324975" cy="6564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24) – Значит, я буду знать, что тебя выписали…</a:t>
            </a:r>
          </a:p>
          <a:p>
            <a:pPr marL="0" indent="0"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(25) – С жирафом, - Гришка кивнул на стойку с капельницей, - уже не выпишут.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26) Гришка смотрел на Нюшу не мигая, и она, не в силах выдержать взгляда этих ждущих только честного ответа глаз, попятилась к окну, села на подоконник и, легонько притянув мальчика к себе, осторожно обняла его.</a:t>
            </a:r>
          </a:p>
          <a:p>
            <a:pPr marL="0" indent="0"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(27) – Гриш…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28) В пустом прохладном коридоре они были одни, и свет остывающего, слабеющего ноябрьского солнца проникал в коридор лишь на пару метров.  (29) Нюша представила: если бы вдруг здание больницы разрезали надвое, то в самой середине получившегося среза все люди увидели бы их – Нюшу, Гришку и жирафа, спасающихся от длинного коридора темноты в сужающемся солнечном луче.  (30)  И Нюша вдруг поняла: и солнце вот-вот уйдет, и она вот-вот уйдет, и все люди уйдут, а Гришка останется.  (31) Один на один с подкрадывающейся к его худеньким плечикам страшной тьмой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(32) И тогда Нюша начала говорить твердо и громко, чтобы ее голос был слышен даже в самом дальнем и самом темном углу коридора:</a:t>
            </a:r>
          </a:p>
          <a:p>
            <a:pPr marL="0" indent="0"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33) – Такой день, когда я приду, а тебя насовсем не будет, никогда не наступит! (34) Потому что ты будешь всегда! 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35) Никто и никогда, послушай!  (36) Никто и никогда не исчезает насовсем, пока… пока… пока… он смеется в чьем-то сердце!</a:t>
            </a:r>
          </a:p>
          <a:p>
            <a:pPr marL="0" indent="0"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37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</TotalTime>
  <Words>2140</Words>
  <Application>Microsoft Office PowerPoint</Application>
  <PresentationFormat>Широкоэкранный</PresentationFormat>
  <Paragraphs>147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Century Gothic</vt:lpstr>
      <vt:lpstr>Times New Roman</vt:lpstr>
      <vt:lpstr>Wingdings</vt:lpstr>
      <vt:lpstr>Wingdings 3</vt:lpstr>
      <vt:lpstr>Легкий дым</vt:lpstr>
      <vt:lpstr>                     МОУ «Турочакская СОШ им. Я.И. Баляева»</vt:lpstr>
      <vt:lpstr>     Кто не умеет читать – тот не умеет мыслить.       В.А. Сухомлинский</vt:lpstr>
      <vt:lpstr>Информативность как признак текста</vt:lpstr>
      <vt:lpstr>Презентация PowerPoint</vt:lpstr>
      <vt:lpstr>Технология смыслового чтения  Цель – понимание текстов Средство – три этапа работы с любым текстом</vt:lpstr>
      <vt:lpstr>Презентация PowerPoint</vt:lpstr>
      <vt:lpstr>Анализируем формулировку тем</vt:lpstr>
      <vt:lpstr>      Лингвистическая работа  с текстом</vt:lpstr>
      <vt:lpstr>Презентация PowerPoint</vt:lpstr>
      <vt:lpstr>Презентация PowerPoint</vt:lpstr>
      <vt:lpstr>Механизмы смыслового чтения при подготовке к выполнению  творческого задания ОГЭ. «Тонкие и толстые» вопросы.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«Турочакская СОШ им. Я.И. Баляева»</dc:title>
  <dc:creator>MAMA</dc:creator>
  <cp:lastModifiedBy>MAMA</cp:lastModifiedBy>
  <cp:revision>13</cp:revision>
  <cp:lastPrinted>2025-10-15T01:05:17Z</cp:lastPrinted>
  <dcterms:created xsi:type="dcterms:W3CDTF">2025-10-14T15:10:46Z</dcterms:created>
  <dcterms:modified xsi:type="dcterms:W3CDTF">2025-10-18T05:14:51Z</dcterms:modified>
</cp:coreProperties>
</file>