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21" r:id="rId3"/>
    <p:sldId id="322" r:id="rId4"/>
    <p:sldId id="323" r:id="rId5"/>
    <p:sldId id="324" r:id="rId6"/>
    <p:sldId id="256" r:id="rId7"/>
    <p:sldId id="313" r:id="rId8"/>
    <p:sldId id="327" r:id="rId9"/>
    <p:sldId id="281" r:id="rId10"/>
    <p:sldId id="300" r:id="rId11"/>
    <p:sldId id="329" r:id="rId12"/>
    <p:sldId id="283" r:id="rId13"/>
    <p:sldId id="306" r:id="rId14"/>
    <p:sldId id="330" r:id="rId15"/>
    <p:sldId id="284" r:id="rId16"/>
    <p:sldId id="307" r:id="rId18"/>
    <p:sldId id="319" r:id="rId19"/>
    <p:sldId id="331" r:id="rId20"/>
    <p:sldId id="332" r:id="rId21"/>
    <p:sldId id="333" r:id="rId22"/>
    <p:sldId id="334" r:id="rId23"/>
    <p:sldId id="339" r:id="rId24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000" b="0" i="0" u="none" kern="1200" baseline="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2" userDrawn="1">
          <p15:clr>
            <a:srgbClr val="A4A3A4"/>
          </p15:clr>
        </p15:guide>
        <p15:guide id="2" pos="291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170CA4"/>
    <a:srgbClr val="190EF6"/>
    <a:srgbClr val="4A27E1"/>
    <a:srgbClr val="4E2BE1"/>
    <a:srgbClr val="91A1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/>
    <p:restoredTop sz="91089"/>
  </p:normalViewPr>
  <p:slideViewPr>
    <p:cSldViewPr showGuides="1">
      <p:cViewPr varScale="1">
        <p:scale>
          <a:sx n="95" d="100"/>
          <a:sy n="95" d="100"/>
        </p:scale>
        <p:origin x="-360" y="-90"/>
      </p:cViewPr>
      <p:guideLst>
        <p:guide orient="horz" pos="2192"/>
        <p:guide pos="291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146935-A3ED-4EC4-9D01-B811B4B3F72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6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Образец текста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Второй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Третий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Четвертый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>
              <a:buNone/>
            </a:pPr>
            <a:fld id="{9A0DB2DC-4C9A-4742-B13C-FB6460FD3503}" type="slidenum">
              <a:rPr lang="ru-RU" sz="1200" dirty="0">
                <a:latin typeface="Arial" panose="020B0604020202020204" pitchFamily="34" charset="0"/>
              </a:rPr>
            </a:fld>
            <a:endParaRPr lang="ru-RU" sz="1200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4580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ru-RU" sz="1200" dirty="0">
                <a:latin typeface="Calibri" panose="020F0502020204030204" pitchFamily="34" charset="0"/>
              </a:rPr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135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065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6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47D661-2495-4032-8926-431EBE94B1D2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ru-RU" dirty="0">
                <a:latin typeface="Corbel" panose="020B0503020204020204" pitchFamily="34" charset="0"/>
              </a:rPr>
            </a:fld>
            <a:endParaRPr lang="ru-RU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Дата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1663239-FD78-4FE9-A916-F0907F4637AB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ru-RU" dirty="0">
                <a:latin typeface="Corbel" panose="020B0503020204020204" pitchFamily="34" charset="0"/>
              </a:rPr>
            </a:fld>
            <a:endParaRPr lang="ru-RU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Прямоугольник 12"/>
          <p:cNvGrpSpPr/>
          <p:nvPr/>
        </p:nvGrpSpPr>
        <p:grpSpPr>
          <a:xfrm>
            <a:off x="652463" y="974725"/>
            <a:ext cx="4797425" cy="4797425"/>
            <a:chOff x="411" y="614"/>
            <a:chExt cx="3022" cy="3022"/>
          </a:xfrm>
        </p:grpSpPr>
        <p:pic>
          <p:nvPicPr>
            <p:cNvPr id="4106" name="Прямоугольник 12"/>
            <p:cNvPicPr/>
            <p:nvPr/>
          </p:nvPicPr>
          <p:blipFill>
            <a:blip r:embed="rId2"/>
            <a:stretch>
              <a:fillRect/>
            </a:stretch>
          </p:blipFill>
          <p:spPr>
            <a:xfrm>
              <a:off x="411" y="614"/>
              <a:ext cx="3022" cy="302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" name="Text Box 3"/>
            <p:cNvSpPr txBox="1">
              <a:spLocks noChangeArrowheads="1"/>
            </p:cNvSpPr>
            <p:nvPr/>
          </p:nvSpPr>
          <p:spPr bwMode="auto">
            <a:xfrm>
              <a:off x="480" y="672"/>
              <a:ext cx="2880" cy="288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tIns="274320"/>
            <a:lstStyle/>
            <a:p>
              <a:pPr marL="0" marR="0" lvl="0" indent="-282575" algn="l" defTabSz="914400" rtl="0" eaLnBrk="1" fontAlgn="base" latinLnBrk="0" hangingPunct="1">
                <a:lnSpc>
                  <a:spcPts val="3000"/>
                </a:lnSpc>
                <a:spcBef>
                  <a:spcPts val="6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2" panose="05020102010507070707" pitchFamily="18" charset="2"/>
                <a:buNone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endParaRPr>
            </a:p>
          </p:txBody>
        </p:sp>
      </p:grpSp>
      <p:sp>
        <p:nvSpPr>
          <p:cNvPr id="17" name="Блок-схема: процесс 16"/>
          <p:cNvSpPr/>
          <p:nvPr/>
        </p:nvSpPr>
        <p:spPr>
          <a:xfrm rot="19468671">
            <a:off x="396875" y="954088"/>
            <a:ext cx="685800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vert="horz" wrap="square" lIns="91440" tIns="274320" rIns="91440" bIns="45720" numCol="1" anchor="t" anchorCtr="0" compatLnSpc="1">
            <a:normAutofit/>
          </a:bodyPr>
          <a:lstStyle>
            <a:lvl1pPr indent="0">
              <a:buNone/>
              <a:defRPr sz="3200"/>
            </a:lvl1pPr>
          </a:lstStyle>
          <a:p>
            <a:pPr marL="365125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ru-RU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9" name="Дата 4"/>
          <p:cNvSpPr>
            <a:spLocks noGrp="1"/>
          </p:cNvSpPr>
          <p:nvPr>
            <p:ph type="dt" sz="half" idx="1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B9432C3-FDAF-4D35-ABF1-52FAAF02B307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Нижний колонтитул 5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Номер слайда 6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p>
            <a:pPr algn="ctr">
              <a:buNone/>
            </a:pPr>
            <a:fld id="{9A0DB2DC-4C9A-4742-B13C-FB6460FD3503}" type="slidenum">
              <a:rPr lang="ru-RU" dirty="0">
                <a:latin typeface="Corbel" panose="020B0503020204020204" pitchFamily="34" charset="0"/>
              </a:rPr>
            </a:fld>
            <a:endParaRPr lang="ru-RU" dirty="0">
              <a:latin typeface="Corbel" panose="020B0503020204020204" pitchFamily="34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Образец текста</a:t>
            </a:r>
            <a:endParaRPr dirty="0"/>
          </a:p>
          <a:p>
            <a:pPr lvl="1"/>
            <a:r>
              <a:rPr dirty="0"/>
              <a:t>Второй уровень</a:t>
            </a:r>
            <a:endParaRPr dirty="0"/>
          </a:p>
          <a:p>
            <a:pPr lvl="2"/>
            <a:r>
              <a:rPr dirty="0"/>
              <a:t>Третий уровень</a:t>
            </a:r>
            <a:endParaRPr dirty="0"/>
          </a:p>
          <a:p>
            <a:pPr lvl="3"/>
            <a:r>
              <a:rPr dirty="0"/>
              <a:t>Четвертый уровень</a:t>
            </a:r>
            <a:endParaRPr dirty="0"/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9866E5F-EB01-4952-A764-4D0C427DC2C6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bg2">
                  <a:shade val="50000"/>
                  <a:satMod val="20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rgbClr val="8DAECB"/>
                </a:solidFill>
                <a:latin typeface="Corbel" panose="020B0503020204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</a:fld>
            <a:endParaRPr lang="ru-RU" dirty="0">
              <a:latin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slow">
    <p:circle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495A7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495A74"/>
          </a:solidFill>
          <a:latin typeface="Corbel" panose="020B0503020204020204" pitchFamily="34" charset="0"/>
        </a:defRPr>
      </a:lvl9pPr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6855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355" algn="l" rtl="0" eaLnBrk="0" fontAlgn="base" hangingPunct="0">
        <a:spcBef>
          <a:spcPct val="20000"/>
        </a:spcBef>
        <a:spcAft>
          <a:spcPct val="0"/>
        </a:spcAft>
        <a:buClr>
          <a:srgbClr val="FEB80A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7305" indent="-182880" algn="l" rtl="0" eaLnBrk="0" fontAlgn="base" hangingPunct="0">
        <a:spcBef>
          <a:spcPct val="20000"/>
        </a:spcBef>
        <a:spcAft>
          <a:spcPct val="0"/>
        </a:spcAft>
        <a:buClr>
          <a:srgbClr val="00ADDC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894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425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jpeg"/><Relationship Id="rId2" Type="http://schemas.openxmlformats.org/officeDocument/2006/relationships/image" Target="../media/image6.sv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/>
          <p:nvPr>
            <p:ph idx="1"/>
          </p:nvPr>
        </p:nvPicPr>
        <p:blipFill>
          <a:blip r:embed="rId1"/>
          <a:srcRect t="17993" b="17993"/>
          <a:stretch>
            <a:fillRect/>
          </a:stretch>
        </p:blipFill>
        <p:spPr>
          <a:xfrm>
            <a:off x="-129540" y="31115"/>
            <a:ext cx="9340850" cy="6825615"/>
          </a:xfrm>
        </p:spPr>
      </p:pic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294130" y="629920"/>
            <a:ext cx="7397115" cy="407543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>
              <a:lnSpc>
                <a:spcPct val="150000"/>
              </a:lnSpc>
            </a:pPr>
            <a:r>
              <a:rPr lang="ru-RU" sz="28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ОПРЕДЕЛИТЕ СРЕДСТВО ВЫРАЗИТЕЛЬНОСТИ.</a:t>
            </a:r>
            <a:endParaRPr lang="ru-RU" sz="2800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  <a:p>
            <a:pPr algn="l"/>
            <a:endParaRPr lang="ru-RU" sz="4000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  <a:p>
            <a:pPr algn="l"/>
            <a:r>
              <a:rPr lang="ru-RU" sz="40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Это художественное </a:t>
            </a:r>
            <a:r>
              <a:rPr lang="ru-RU" sz="4000" noProof="0" dirty="0" smtClean="0">
                <a:ln>
                  <a:noFill/>
                </a:ln>
                <a:effectLst/>
                <a:uLnTx/>
                <a:uFillTx/>
                <a:sym typeface="+mn-ea"/>
              </a:rPr>
              <a:t>определение предмета, лица или явления. Чаще всего является прилагательным.</a:t>
            </a:r>
            <a:endParaRPr lang="ru-RU" altLang="en-US" sz="4000" noProof="0" dirty="0" smtClean="0">
              <a:ln>
                <a:noFill/>
              </a:ln>
              <a:effectLst/>
              <a:uLnTx/>
              <a:uFillTx/>
              <a:sym typeface="+mn-ea"/>
            </a:endParaRPr>
          </a:p>
        </p:txBody>
      </p:sp>
    </p:spTree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840" y="-315912"/>
            <a:ext cx="7499350" cy="1143000"/>
          </a:xfrm>
        </p:spPr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5400" b="1" i="0" u="none" strike="noStrike" kern="1200" cap="none" spc="0" normalizeH="0" baseline="0" noProof="0" smtClean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-635" y="-22225"/>
            <a:ext cx="9144635" cy="6880860"/>
          </a:xfrm>
          <a:solidFill>
            <a:schemeClr val="accent3">
              <a:lumMod val="40000"/>
              <a:lumOff val="60000"/>
            </a:schemeClr>
          </a:solidFill>
        </p:spPr>
        <p:txBody>
          <a:bodyPr vert="horz" wrap="square" lIns="91440" tIns="45720" rIns="91440" bIns="45720" numCol="1" anchor="t" anchorCtr="0" compatLnSpc="1"/>
          <a:lstStyle/>
          <a:p>
            <a:pPr marL="8255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8255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Эпитет – это </a:t>
            </a:r>
            <a:r>
              <a:rPr kumimoji="0" lang="ru-RU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художественное средство выразительности, которое представляет собой образное  определение предмета, лица или явления.</a:t>
            </a: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Чаще всего эпитеты – это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прилагательные. </a:t>
            </a: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82550" marR="0" lvl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80000"/>
              <a:buNone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09140" y="3645535"/>
            <a:ext cx="5688330" cy="2517775"/>
          </a:xfrm>
          <a:prstGeom prst="rect">
            <a:avLst/>
          </a:prstGeom>
          <a:noFill/>
        </p:spPr>
        <p:txBody>
          <a:bodyPr>
            <a:no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Сквозь </a:t>
            </a: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волнистые туманы 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Пробирается луна,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 </a:t>
            </a: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печальные поляны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Льёт печально свет она.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(А.С.Пушкин)</a:t>
            </a:r>
            <a:endParaRPr kumimoji="0" lang="ru-RU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ru-RU" sz="1200" dirty="0">
                <a:solidFill>
                  <a:srgbClr val="898989"/>
                </a:solidFill>
                <a:latin typeface="Corbel" panose="020B0503020204020204" pitchFamily="34" charset="0"/>
              </a:rPr>
            </a:fld>
            <a:endParaRPr lang="ru-RU" sz="1200" dirty="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11270" name="Нижний колонтитул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14" descr="Web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1" name="Rectangle 8"/>
          <p:cNvSpPr/>
          <p:nvPr/>
        </p:nvSpPr>
        <p:spPr>
          <a:xfrm>
            <a:off x="2290763" y="2276475"/>
            <a:ext cx="6384925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800" dirty="0">
                <a:solidFill>
                  <a:schemeClr val="bg1"/>
                </a:solidFill>
                <a:latin typeface="Times New Roman" panose="02020603050405020304" pitchFamily="18" charset="0"/>
              </a:rPr>
              <a:t>                                                          </a:t>
            </a:r>
            <a:endParaRPr sz="18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292" name="Rectangle 9"/>
          <p:cNvSpPr>
            <a:spLocks noChangeArrowheads="1"/>
          </p:cNvSpPr>
          <p:nvPr/>
        </p:nvSpPr>
        <p:spPr bwMode="auto">
          <a:xfrm>
            <a:off x="3203575" y="850900"/>
            <a:ext cx="5095875" cy="230378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Я снова здесь, в семье родной,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Мой край, задумчивый и нежный!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Кудрявый сумрак над горой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Рукою машет белоснежной.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29322" y="1292225"/>
            <a:ext cx="2000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4071934" y="1719263"/>
            <a:ext cx="2857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3357554" y="2214554"/>
            <a:ext cx="1214446" cy="95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357554" y="2578100"/>
            <a:ext cx="285752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643570" y="3005138"/>
            <a:ext cx="20002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86116" y="3005138"/>
            <a:ext cx="107157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677035" y="662940"/>
            <a:ext cx="6729730" cy="447357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algn="ctr"/>
            <a:r>
              <a:rPr lang="ru-RU" sz="4000" dirty="0">
                <a:sym typeface="+mn-ea"/>
              </a:rPr>
              <a:t>Определите средство выразительности.</a:t>
            </a:r>
            <a:endParaRPr sz="4000" dirty="0">
              <a:sym typeface="+mn-ea"/>
            </a:endParaRPr>
          </a:p>
          <a:p>
            <a:pPr algn="ctr"/>
            <a:endParaRPr sz="4400" dirty="0">
              <a:sym typeface="+mn-ea"/>
            </a:endParaRPr>
          </a:p>
          <a:p>
            <a:pPr algn="ctr"/>
            <a:r>
              <a:rPr sz="4400" dirty="0">
                <a:sym typeface="+mn-ea"/>
              </a:rPr>
              <a:t>Наделение </a:t>
            </a:r>
            <a:r>
              <a:rPr sz="4400" dirty="0">
                <a:sym typeface="+mn-ea"/>
              </a:rPr>
              <a:t>неодушевлённых предметов признаками и свойствами человека. </a:t>
            </a:r>
            <a:endParaRPr lang="ru-RU" altLang="en-US" sz="4400" dirty="0">
              <a:sym typeface="+mn-ea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5200" b="1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Олицетворение - </a:t>
            </a:r>
            <a:endParaRPr kumimoji="0" lang="ru-RU" sz="5200" b="1" i="0" u="none" strike="noStrike" kern="1200" cap="none" spc="0" normalizeH="0" baseline="0" noProof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914400" y="1484313"/>
            <a:ext cx="8229600" cy="4568825"/>
          </a:xfrm>
        </p:spPr>
        <p:txBody>
          <a:bodyPr vert="horz" wrap="square" lIns="91440" tIns="45720" rIns="91440" bIns="45720" anchor="t" anchorCtr="0"/>
          <a:p>
            <a:pPr marL="82550" indent="0" algn="ctr">
              <a:lnSpc>
                <a:spcPct val="150000"/>
              </a:lnSpc>
              <a:buNone/>
            </a:pPr>
            <a:r>
              <a:rPr lang="ru-RU" sz="3600" dirty="0">
                <a:latin typeface="Times New Roman" panose="02020603050405020304" pitchFamily="18" charset="0"/>
              </a:rPr>
              <a:t> это н</a:t>
            </a:r>
            <a:r>
              <a:rPr sz="3600" dirty="0">
                <a:latin typeface="Times New Roman" panose="02020603050405020304" pitchFamily="18" charset="0"/>
              </a:rPr>
              <a:t>аделение неодушевлённых предметов </a:t>
            </a:r>
            <a:r>
              <a:rPr sz="3600" dirty="0">
                <a:latin typeface="Times New Roman" panose="02020603050405020304" pitchFamily="18" charset="0"/>
              </a:rPr>
              <a:t>признаками и свойствами человека. </a:t>
            </a:r>
            <a:endParaRPr sz="3600" b="1"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34821" y="4077333"/>
            <a:ext cx="6951262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perspective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Звезда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 звездою 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говорит.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(М.Ю.Лермонтов)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…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Спит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земля</a:t>
            </a:r>
            <a:r>
              <a:rPr kumimoji="0" lang="ru-RU" sz="36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сиянье голубом.</a:t>
            </a:r>
            <a:endParaRPr kumimoji="0" lang="ru-RU" sz="36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ru-RU" sz="1200" dirty="0">
                <a:solidFill>
                  <a:srgbClr val="898989"/>
                </a:solidFill>
                <a:latin typeface="Corbel" panose="020B0503020204020204" pitchFamily="34" charset="0"/>
              </a:rPr>
            </a:fld>
            <a:endParaRPr lang="ru-RU" sz="1200" dirty="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13318" name="Нижний колонтитул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4" descr="68008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250825" y="4171950"/>
            <a:ext cx="7496175" cy="27470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Тропами   потаёнными, глухими,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   лесные   чащи   сумерки   идут.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Засыпанные    листьями    сухими,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Леса молчат – осенней ночи ждут.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28596" y="4718050"/>
            <a:ext cx="335758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3643306" y="5145088"/>
            <a:ext cx="264320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357158" y="6218238"/>
            <a:ext cx="207170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Текстовое поле 1"/>
          <p:cNvSpPr txBox="1"/>
          <p:nvPr/>
        </p:nvSpPr>
        <p:spPr>
          <a:xfrm>
            <a:off x="1988185" y="981075"/>
            <a:ext cx="6497955" cy="2388235"/>
          </a:xfrm>
          <a:prstGeom prst="rect">
            <a:avLst/>
          </a:prstGeom>
        </p:spPr>
        <p:txBody>
          <a:bodyPr>
            <a:noAutofit/>
          </a:bodyPr>
          <a:p>
            <a:pPr marL="0" indent="0" algn="ctr"/>
            <a:r>
              <a:rPr lang="ru-RU" sz="40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Определите средство выразительности.</a:t>
            </a:r>
            <a:endParaRPr lang="ru-RU" sz="4000" b="0" i="0">
              <a:solidFill>
                <a:srgbClr val="333333"/>
              </a:solidFill>
              <a:ea typeface="YS Text"/>
              <a:cs typeface="Times New Roman" panose="02020603050405020304" pitchFamily="18" charset="0"/>
            </a:endParaRPr>
          </a:p>
          <a:p>
            <a:pPr marL="0" indent="0" algn="ctr"/>
            <a:endParaRPr lang="ru-RU" sz="4000" b="0" i="0">
              <a:solidFill>
                <a:srgbClr val="333333"/>
              </a:solidFill>
              <a:ea typeface="YS Text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Это </a:t>
            </a:r>
            <a:r>
              <a:rPr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скрытое сравнение, </a:t>
            </a:r>
            <a:r>
              <a:rPr lang="ru-RU"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которое основывается на </a:t>
            </a:r>
            <a:r>
              <a:rPr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перенос</a:t>
            </a:r>
            <a:r>
              <a:rPr lang="ru-RU"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е</a:t>
            </a:r>
            <a:r>
              <a:rPr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 значения</a:t>
            </a:r>
            <a:r>
              <a:rPr lang="ru-RU"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 с одного предмета на другой</a:t>
            </a:r>
            <a:r>
              <a:rPr sz="44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 по сходству.</a:t>
            </a:r>
            <a:endParaRPr sz="4400" b="0" i="0">
              <a:solidFill>
                <a:srgbClr val="333333"/>
              </a:solidFill>
              <a:ea typeface="YS Tex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1979295" y="476885"/>
            <a:ext cx="6497955" cy="2388235"/>
          </a:xfrm>
          <a:prstGeom prst="rect">
            <a:avLst/>
          </a:prstGeom>
        </p:spPr>
        <p:txBody>
          <a:bodyPr>
            <a:noAutofit/>
          </a:bodyPr>
          <a:p>
            <a:pPr marL="0" indent="0" algn="ctr"/>
            <a:endParaRPr lang="ru-RU" sz="4400" b="0" i="0">
              <a:solidFill>
                <a:schemeClr val="bg2">
                  <a:lumMod val="25000"/>
                </a:schemeClr>
              </a:solidFill>
              <a:ea typeface="YS Text"/>
              <a:cs typeface="Times New Roman" panose="02020603050405020304" pitchFamily="18" charset="0"/>
            </a:endParaRPr>
          </a:p>
          <a:p>
            <a:pPr marL="0" indent="0" algn="ctr"/>
            <a:r>
              <a:rPr lang="ru-RU"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Метафора - это </a:t>
            </a:r>
            <a:r>
              <a:rPr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скрытое сравнение, перенос значения </a:t>
            </a:r>
            <a:r>
              <a:rPr lang="ru-RU"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с одного предмета или явления на другое </a:t>
            </a:r>
            <a:r>
              <a:rPr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по</a:t>
            </a:r>
            <a:r>
              <a:rPr lang="ru-RU"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 принципу</a:t>
            </a:r>
            <a:r>
              <a:rPr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 сходств</a:t>
            </a:r>
            <a:r>
              <a:rPr lang="ru-RU"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а</a:t>
            </a:r>
            <a:r>
              <a:rPr sz="4800" b="0" i="0">
                <a:solidFill>
                  <a:srgbClr val="333333"/>
                </a:solidFill>
                <a:ea typeface="YS Text"/>
                <a:cs typeface="Times New Roman" panose="02020603050405020304" pitchFamily="18" charset="0"/>
              </a:rPr>
              <a:t>.</a:t>
            </a:r>
            <a:endParaRPr sz="4800" b="0" i="0">
              <a:solidFill>
                <a:srgbClr val="333333"/>
              </a:solidFill>
              <a:ea typeface="YS Tex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Изображение 2"/>
          <p:cNvPicPr/>
          <p:nvPr/>
        </p:nvPicPr>
        <p:blipFill>
          <a:blip r:embed="rId1"/>
          <a:stretch>
            <a:fillRect/>
          </a:stretch>
        </p:blipFill>
        <p:spPr>
          <a:xfrm>
            <a:off x="-158115" y="-10795"/>
            <a:ext cx="9453245" cy="688594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2230" y="360680"/>
            <a:ext cx="7457440" cy="643382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/>
          <p:cNvPicPr/>
          <p:nvPr>
            <p:ph idx="1"/>
          </p:nvPr>
        </p:nvPicPr>
        <p:blipFill>
          <a:blip r:embed="rId1"/>
          <a:srcRect t="17993" b="17993"/>
          <a:stretch>
            <a:fillRect/>
          </a:stretch>
        </p:blipFill>
        <p:spPr>
          <a:xfrm>
            <a:off x="-252730" y="635"/>
            <a:ext cx="9418955" cy="6857365"/>
          </a:xfrm>
        </p:spPr>
      </p:pic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95" y="260668"/>
            <a:ext cx="8229600" cy="157018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chemeClr val="tx1"/>
                </a:solidFill>
              </a:rPr>
              <a:t> </a:t>
            </a:r>
            <a:endParaRPr lang="ru-RU" sz="3600" b="1" dirty="0">
              <a:solidFill>
                <a:schemeClr val="tx1"/>
              </a:solidFill>
            </a:endParaRPr>
          </a:p>
        </p:txBody>
      </p:sp>
      <p:sp>
        <p:nvSpPr>
          <p:cNvPr id="4" name="Замещающее содержимое 3"/>
          <p:cNvSpPr/>
          <p:nvPr>
            <p:ph idx="1"/>
          </p:nvPr>
        </p:nvSpPr>
        <p:spPr>
          <a:xfrm>
            <a:off x="1115695" y="908685"/>
            <a:ext cx="7916545" cy="5341620"/>
          </a:xfrm>
        </p:spPr>
        <p:txBody>
          <a:bodyPr/>
          <a:p>
            <a:pPr marL="82550" indent="0" algn="ctr">
              <a:buNone/>
            </a:pPr>
            <a:r>
              <a:rPr lang="en-US" altLang="en-US" sz="4000"/>
              <a:t>Ответы</a:t>
            </a:r>
            <a:r>
              <a:rPr lang="en-US" altLang="ru-RU" sz="4000"/>
              <a:t> </a:t>
            </a:r>
            <a:r>
              <a:rPr lang="en-US" altLang="en-US" sz="4000"/>
              <a:t>к</a:t>
            </a:r>
            <a:r>
              <a:rPr lang="en-US" altLang="ru-RU" sz="4000"/>
              <a:t> </a:t>
            </a:r>
            <a:r>
              <a:rPr lang="en-US" altLang="en-US" sz="4000"/>
              <a:t>заданию</a:t>
            </a:r>
            <a:r>
              <a:rPr lang="en-US" altLang="ru-RU" sz="4000"/>
              <a:t> 3:</a:t>
            </a:r>
            <a:endParaRPr lang="en-US" altLang="ru-RU" sz="4000"/>
          </a:p>
          <a:p>
            <a:pPr marL="82550" indent="0" algn="ctr">
              <a:buNone/>
            </a:pPr>
            <a:r>
              <a:rPr lang="en-US" altLang="ru-RU" sz="4000"/>
              <a:t>1)23</a:t>
            </a:r>
            <a:endParaRPr lang="en-US" altLang="ru-RU" sz="4000"/>
          </a:p>
          <a:p>
            <a:pPr marL="82550" indent="0" algn="ctr">
              <a:buNone/>
            </a:pPr>
            <a:r>
              <a:rPr lang="en-US" altLang="ru-RU" sz="4000"/>
              <a:t>2)45</a:t>
            </a:r>
            <a:endParaRPr lang="en-US" altLang="ru-RU" sz="4000"/>
          </a:p>
          <a:p>
            <a:pPr marL="82550" indent="0" algn="ctr">
              <a:buNone/>
            </a:pPr>
            <a:r>
              <a:rPr lang="en-US" altLang="ru-RU" sz="4000"/>
              <a:t>3)13</a:t>
            </a:r>
            <a:endParaRPr lang="en-US" altLang="ru-RU" sz="4000"/>
          </a:p>
          <a:p>
            <a:pPr marL="82550" indent="0" algn="ctr">
              <a:buNone/>
            </a:pPr>
            <a:r>
              <a:rPr lang="en-US" altLang="ru-RU" sz="4000"/>
              <a:t>4)12</a:t>
            </a:r>
            <a:endParaRPr lang="en-US" altLang="ru-RU" sz="4000"/>
          </a:p>
          <a:p>
            <a:pPr marL="82550" indent="0" algn="ctr">
              <a:buNone/>
            </a:pPr>
            <a:r>
              <a:rPr lang="en-US" altLang="ru-RU" sz="4000"/>
              <a:t>5)15</a:t>
            </a:r>
            <a:endParaRPr lang="en-US" altLang="ru-RU" sz="4000"/>
          </a:p>
          <a:p>
            <a:pPr marL="82550" indent="0">
              <a:buNone/>
            </a:pPr>
            <a:endParaRPr lang="en-US" altLang="ru-RU" sz="4000"/>
          </a:p>
          <a:p>
            <a:pPr marL="82550" indent="0">
              <a:buNone/>
            </a:pPr>
            <a:endParaRPr lang="en-US" altLang="ru-RU" sz="4000"/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Замещающее содержимое 3" descr="рефл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-73025" y="-13970"/>
            <a:ext cx="9271000" cy="6871970"/>
          </a:xfrm>
          <a:prstGeom prst="rect">
            <a:avLst/>
          </a:prstGeom>
        </p:spPr>
      </p:pic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pic>
        <p:nvPicPr>
          <p:cNvPr id="4" name="Изображение 3"/>
          <p:cNvPicPr/>
          <p:nvPr/>
        </p:nvPicPr>
        <p:blipFill>
          <a:blip/>
          <a:stretch>
            <a:fillRect/>
          </a:stretch>
        </p:blipFill>
        <p:spPr>
          <a:xfrm>
            <a:off x="4381500" y="3238500"/>
            <a:ext cx="381000" cy="381000"/>
          </a:xfrm>
          <a:prstGeom prst="rect">
            <a:avLst/>
          </a:prstGeom>
        </p:spPr>
      </p:pic>
      <p:pic>
        <p:nvPicPr>
          <p:cNvPr id="6" name="Замещающее содержимое 5"/>
          <p:cNvPicPr/>
          <p:nvPr>
            <p:ph sz="half" idx="1"/>
          </p:nvPr>
        </p:nvPicPr>
        <p:blipFill>
          <a:blip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 l="10784" r="10784"/>
          <a:stretch>
            <a:fillRect/>
          </a:stretch>
        </p:blipFill>
        <p:spPr>
          <a:xfrm>
            <a:off x="1435735" y="1524000"/>
            <a:ext cx="3657600" cy="4663440"/>
          </a:xfrm>
        </p:spPr>
      </p:pic>
      <p:pic>
        <p:nvPicPr>
          <p:cNvPr id="8" name="Замещающее содержимое 7"/>
          <p:cNvPicPr/>
          <p:nvPr>
            <p:ph sz="half" idx="2"/>
          </p:nvPr>
        </p:nvPicPr>
        <p:blipFill>
          <a:blip r:embed="rId3"/>
          <a:srcRect l="10784" r="10784"/>
          <a:stretch>
            <a:fillRect/>
          </a:stretch>
        </p:blipFill>
        <p:spPr>
          <a:xfrm>
            <a:off x="-43180" y="5080"/>
            <a:ext cx="9257665" cy="6852920"/>
          </a:xfrm>
        </p:spPr>
      </p:pic>
    </p:spTree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735" y="274320"/>
            <a:ext cx="6709410" cy="683895"/>
          </a:xfrm>
        </p:spPr>
        <p:txBody>
          <a:bodyPr>
            <a:normAutofit fontScale="90000"/>
          </a:bodyPr>
          <a:p>
            <a:pPr algn="ctr"/>
            <a:r>
              <a:rPr lang="ru-RU" altLang="en-US"/>
              <a:t>Сравните!</a:t>
            </a:r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sz="half" idx="1"/>
          </p:nvPr>
        </p:nvSpPr>
        <p:spPr>
          <a:xfrm>
            <a:off x="1475613" y="1124585"/>
            <a:ext cx="3657600" cy="4663440"/>
          </a:xfrm>
        </p:spPr>
        <p:txBody>
          <a:bodyPr/>
          <a:p>
            <a:pPr marL="82550" indent="0">
              <a:buNone/>
            </a:pPr>
            <a:r>
              <a:rPr lang="en-US" altLang="ru-RU"/>
              <a:t> </a:t>
            </a:r>
            <a:r>
              <a:rPr lang="en-US" altLang="en-US"/>
              <a:t>ОСЕНЬ</a:t>
            </a:r>
            <a:r>
              <a:rPr lang="en-US" altLang="ru-RU"/>
              <a:t>, -</a:t>
            </a:r>
            <a:r>
              <a:rPr lang="en-US" altLang="en-US"/>
              <a:t>и</a:t>
            </a:r>
            <a:r>
              <a:rPr lang="en-US" altLang="ru-RU"/>
              <a:t>; </a:t>
            </a:r>
            <a:r>
              <a:rPr lang="en-US" altLang="en-US"/>
              <a:t>ж</a:t>
            </a:r>
            <a:r>
              <a:rPr lang="en-US" altLang="ru-RU"/>
              <a:t>. </a:t>
            </a:r>
            <a:r>
              <a:rPr lang="en-US" altLang="en-US"/>
              <a:t>Время</a:t>
            </a:r>
            <a:r>
              <a:rPr lang="en-US" altLang="ru-RU"/>
              <a:t> </a:t>
            </a:r>
            <a:r>
              <a:rPr lang="en-US" altLang="en-US"/>
              <a:t>года</a:t>
            </a:r>
            <a:r>
              <a:rPr lang="en-US" altLang="ru-RU"/>
              <a:t>, </a:t>
            </a:r>
            <a:r>
              <a:rPr lang="en-US" altLang="en-US"/>
              <a:t>наступающее</a:t>
            </a:r>
            <a:r>
              <a:rPr lang="en-US" altLang="ru-RU"/>
              <a:t> </a:t>
            </a:r>
            <a:r>
              <a:rPr lang="en-US" altLang="en-US"/>
              <a:t>за</a:t>
            </a:r>
            <a:r>
              <a:rPr lang="en-US" altLang="ru-RU"/>
              <a:t> </a:t>
            </a:r>
            <a:r>
              <a:rPr lang="en-US" altLang="en-US"/>
              <a:t>летом</a:t>
            </a:r>
            <a:r>
              <a:rPr lang="en-US" altLang="ru-RU"/>
              <a:t> </a:t>
            </a:r>
            <a:r>
              <a:rPr lang="en-US" altLang="en-US"/>
              <a:t>и</a:t>
            </a:r>
            <a:r>
              <a:rPr lang="en-US" altLang="ru-RU"/>
              <a:t> </a:t>
            </a:r>
            <a:r>
              <a:rPr lang="en-US" altLang="en-US"/>
              <a:t>сменяющееся</a:t>
            </a:r>
            <a:r>
              <a:rPr lang="en-US" altLang="ru-RU"/>
              <a:t> </a:t>
            </a:r>
            <a:r>
              <a:rPr lang="en-US" altLang="en-US"/>
              <a:t>зимой</a:t>
            </a:r>
            <a:r>
              <a:rPr lang="en-US" altLang="ru-RU"/>
              <a:t>. </a:t>
            </a:r>
            <a:endParaRPr lang="en-US" altLang="ru-RU"/>
          </a:p>
          <a:p>
            <a:pPr marL="82550" indent="0">
              <a:buNone/>
            </a:pPr>
            <a:r>
              <a:rPr lang="ru-RU" altLang="en-US">
                <a:sym typeface="+mn-ea"/>
              </a:rPr>
              <a:t>(Б</a:t>
            </a:r>
            <a:r>
              <a:rPr lang="en-US" altLang="en-US">
                <a:sym typeface="+mn-ea"/>
              </a:rPr>
              <a:t>ольшой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толковый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словарь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русского</a:t>
            </a:r>
            <a:r>
              <a:rPr lang="en-US" altLang="ru-RU">
                <a:sym typeface="+mn-ea"/>
              </a:rPr>
              <a:t> </a:t>
            </a:r>
            <a:r>
              <a:rPr lang="en-US" altLang="en-US">
                <a:sym typeface="+mn-ea"/>
              </a:rPr>
              <a:t>языка</a:t>
            </a:r>
            <a:r>
              <a:rPr lang="ru-RU" altLang="en-US">
                <a:sym typeface="+mn-ea"/>
              </a:rPr>
              <a:t>)</a:t>
            </a:r>
            <a:endParaRPr lang="ru-RU" altLang="en-US">
              <a:sym typeface="+mn-ea"/>
            </a:endParaRPr>
          </a:p>
        </p:txBody>
      </p:sp>
      <p:sp>
        <p:nvSpPr>
          <p:cNvPr id="4" name="Замещающее содержимое 3"/>
          <p:cNvSpPr>
            <a:spLocks noGrp="1"/>
          </p:cNvSpPr>
          <p:nvPr>
            <p:ph sz="half" idx="2"/>
          </p:nvPr>
        </p:nvSpPr>
        <p:spPr>
          <a:xfrm>
            <a:off x="5220208" y="1052830"/>
            <a:ext cx="3657600" cy="4663440"/>
          </a:xfrm>
        </p:spPr>
        <p:txBody>
          <a:bodyPr/>
          <a:p>
            <a:pPr marL="82550" indent="0">
              <a:buNone/>
            </a:pPr>
            <a:r>
              <a:rPr lang="en-US" altLang="en-US" sz="2000"/>
              <a:t>Унылая</a:t>
            </a:r>
            <a:r>
              <a:rPr lang="en-US" altLang="ru-RU" sz="2000"/>
              <a:t> </a:t>
            </a:r>
            <a:r>
              <a:rPr lang="en-US" altLang="en-US" sz="2000"/>
              <a:t>пора</a:t>
            </a:r>
            <a:r>
              <a:rPr lang="en-US" altLang="ru-RU" sz="2000"/>
              <a:t>! </a:t>
            </a:r>
            <a:r>
              <a:rPr lang="en-US" altLang="en-US" sz="2000"/>
              <a:t>Очей</a:t>
            </a:r>
            <a:r>
              <a:rPr lang="en-US" altLang="ru-RU" sz="2000"/>
              <a:t> </a:t>
            </a:r>
            <a:r>
              <a:rPr lang="en-US" altLang="en-US" sz="2000"/>
              <a:t>очарованье</a:t>
            </a:r>
            <a:r>
              <a:rPr lang="en-US" altLang="ru-RU" sz="2000"/>
              <a:t>!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Приятна</a:t>
            </a:r>
            <a:r>
              <a:rPr lang="en-US" altLang="ru-RU" sz="2000"/>
              <a:t> </a:t>
            </a:r>
            <a:r>
              <a:rPr lang="en-US" altLang="en-US" sz="2000"/>
              <a:t>мне</a:t>
            </a:r>
            <a:r>
              <a:rPr lang="en-US" altLang="ru-RU" sz="2000"/>
              <a:t> </a:t>
            </a:r>
            <a:r>
              <a:rPr lang="en-US" altLang="en-US" sz="2000"/>
              <a:t>твоя</a:t>
            </a:r>
            <a:r>
              <a:rPr lang="en-US" altLang="ru-RU" sz="2000"/>
              <a:t> </a:t>
            </a:r>
            <a:r>
              <a:rPr lang="en-US" altLang="en-US" sz="2000"/>
              <a:t>прощальная</a:t>
            </a:r>
            <a:r>
              <a:rPr lang="en-US" altLang="ru-RU" sz="2000"/>
              <a:t> </a:t>
            </a:r>
            <a:r>
              <a:rPr lang="en-US" altLang="en-US" sz="2000"/>
              <a:t>краса</a:t>
            </a:r>
            <a:r>
              <a:rPr lang="en-US" altLang="ru-RU" sz="2000"/>
              <a:t> —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Люблю</a:t>
            </a:r>
            <a:r>
              <a:rPr lang="en-US" altLang="ru-RU" sz="2000"/>
              <a:t> </a:t>
            </a:r>
            <a:r>
              <a:rPr lang="en-US" altLang="en-US" sz="2000"/>
              <a:t>я</a:t>
            </a:r>
            <a:r>
              <a:rPr lang="en-US" altLang="ru-RU" sz="2000"/>
              <a:t> </a:t>
            </a:r>
            <a:r>
              <a:rPr lang="en-US" altLang="en-US" sz="2000"/>
              <a:t>пышное</a:t>
            </a:r>
            <a:r>
              <a:rPr lang="en-US" altLang="ru-RU" sz="2000"/>
              <a:t> </a:t>
            </a:r>
            <a:r>
              <a:rPr lang="en-US" altLang="en-US" sz="2000"/>
              <a:t>природы</a:t>
            </a:r>
            <a:r>
              <a:rPr lang="en-US" altLang="ru-RU" sz="2000"/>
              <a:t> </a:t>
            </a:r>
            <a:r>
              <a:rPr lang="en-US" altLang="en-US" sz="2000"/>
              <a:t>увяданье</a:t>
            </a:r>
            <a:r>
              <a:rPr lang="en-US" altLang="ru-RU" sz="2000"/>
              <a:t>,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багрец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золото</a:t>
            </a:r>
            <a:r>
              <a:rPr lang="en-US" altLang="ru-RU" sz="2000"/>
              <a:t> </a:t>
            </a:r>
            <a:r>
              <a:rPr lang="en-US" altLang="en-US" sz="2000"/>
              <a:t>одетые</a:t>
            </a:r>
            <a:r>
              <a:rPr lang="en-US" altLang="ru-RU" sz="2000"/>
              <a:t> </a:t>
            </a:r>
            <a:r>
              <a:rPr lang="en-US" altLang="en-US" sz="2000"/>
              <a:t>леса</a:t>
            </a:r>
            <a:r>
              <a:rPr lang="en-US" altLang="ru-RU" sz="2000"/>
              <a:t>,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В</a:t>
            </a:r>
            <a:r>
              <a:rPr lang="en-US" altLang="ru-RU" sz="2000"/>
              <a:t> </a:t>
            </a:r>
            <a:r>
              <a:rPr lang="en-US" altLang="en-US" sz="2000"/>
              <a:t>их</a:t>
            </a:r>
            <a:r>
              <a:rPr lang="en-US" altLang="ru-RU" sz="2000"/>
              <a:t> </a:t>
            </a:r>
            <a:r>
              <a:rPr lang="en-US" altLang="en-US" sz="2000"/>
              <a:t>сенях</a:t>
            </a:r>
            <a:r>
              <a:rPr lang="en-US" altLang="ru-RU" sz="2000"/>
              <a:t> </a:t>
            </a:r>
            <a:r>
              <a:rPr lang="en-US" altLang="en-US" sz="2000"/>
              <a:t>ветра</a:t>
            </a:r>
            <a:r>
              <a:rPr lang="en-US" altLang="ru-RU" sz="2000"/>
              <a:t> </a:t>
            </a:r>
            <a:r>
              <a:rPr lang="en-US" altLang="en-US" sz="2000"/>
              <a:t>шум</a:t>
            </a:r>
            <a:r>
              <a:rPr lang="en-US" altLang="ru-RU" sz="2000"/>
              <a:t>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свежее</a:t>
            </a:r>
            <a:r>
              <a:rPr lang="en-US" altLang="ru-RU" sz="2000"/>
              <a:t> </a:t>
            </a:r>
            <a:r>
              <a:rPr lang="en-US" altLang="en-US" sz="2000"/>
              <a:t>дыханье</a:t>
            </a:r>
            <a:r>
              <a:rPr lang="en-US" altLang="ru-RU" sz="2000"/>
              <a:t>,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мглой</a:t>
            </a:r>
            <a:r>
              <a:rPr lang="en-US" altLang="ru-RU" sz="2000"/>
              <a:t> </a:t>
            </a:r>
            <a:r>
              <a:rPr lang="en-US" altLang="en-US" sz="2000"/>
              <a:t>волнистою</a:t>
            </a:r>
            <a:r>
              <a:rPr lang="en-US" altLang="ru-RU" sz="2000"/>
              <a:t> </a:t>
            </a:r>
            <a:r>
              <a:rPr lang="en-US" altLang="en-US" sz="2000"/>
              <a:t>покрыты</a:t>
            </a:r>
            <a:r>
              <a:rPr lang="en-US" altLang="ru-RU" sz="2000"/>
              <a:t> </a:t>
            </a:r>
            <a:r>
              <a:rPr lang="en-US" altLang="en-US" sz="2000"/>
              <a:t>небеса</a:t>
            </a:r>
            <a:r>
              <a:rPr lang="en-US" altLang="ru-RU" sz="2000"/>
              <a:t>,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редкий</a:t>
            </a:r>
            <a:r>
              <a:rPr lang="en-US" altLang="ru-RU" sz="2000"/>
              <a:t> </a:t>
            </a:r>
            <a:r>
              <a:rPr lang="en-US" altLang="en-US" sz="2000"/>
              <a:t>солнца</a:t>
            </a:r>
            <a:r>
              <a:rPr lang="en-US" altLang="ru-RU" sz="2000"/>
              <a:t> </a:t>
            </a:r>
            <a:r>
              <a:rPr lang="en-US" altLang="en-US" sz="2000"/>
              <a:t>луч</a:t>
            </a:r>
            <a:r>
              <a:rPr lang="en-US" altLang="ru-RU" sz="2000"/>
              <a:t>, </a:t>
            </a: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первые</a:t>
            </a:r>
            <a:r>
              <a:rPr lang="en-US" altLang="ru-RU" sz="2000"/>
              <a:t> </a:t>
            </a:r>
            <a:r>
              <a:rPr lang="en-US" altLang="en-US" sz="2000"/>
              <a:t>морозы</a:t>
            </a:r>
            <a:r>
              <a:rPr lang="en-US" altLang="ru-RU" sz="2000"/>
              <a:t>,</a:t>
            </a:r>
            <a:endParaRPr lang="en-US" altLang="ru-RU" sz="2000"/>
          </a:p>
          <a:p>
            <a:pPr marL="82550" indent="0">
              <a:buNone/>
            </a:pPr>
            <a:r>
              <a:rPr lang="en-US" altLang="en-US" sz="2000"/>
              <a:t>И</a:t>
            </a:r>
            <a:r>
              <a:rPr lang="en-US" altLang="ru-RU" sz="2000"/>
              <a:t> </a:t>
            </a:r>
            <a:r>
              <a:rPr lang="en-US" altLang="en-US" sz="2000"/>
              <a:t>отдаленные</a:t>
            </a:r>
            <a:r>
              <a:rPr lang="en-US" altLang="ru-RU" sz="2000"/>
              <a:t> </a:t>
            </a:r>
            <a:r>
              <a:rPr lang="en-US" altLang="en-US" sz="2000"/>
              <a:t>седой</a:t>
            </a:r>
            <a:r>
              <a:rPr lang="en-US" altLang="ru-RU" sz="2000"/>
              <a:t> </a:t>
            </a:r>
            <a:r>
              <a:rPr lang="en-US" altLang="en-US" sz="2000"/>
              <a:t>зимы</a:t>
            </a:r>
            <a:r>
              <a:rPr lang="en-US" altLang="ru-RU" sz="2000"/>
              <a:t> </a:t>
            </a:r>
            <a:r>
              <a:rPr lang="en-US" altLang="en-US" sz="2000"/>
              <a:t>угрозы</a:t>
            </a:r>
            <a:r>
              <a:rPr lang="en-US" altLang="ru-RU" sz="2000"/>
              <a:t>.</a:t>
            </a:r>
            <a:r>
              <a:rPr lang="ru-RU" altLang="en-US" sz="2000"/>
              <a:t>  (А.С.Пушкин)</a:t>
            </a:r>
            <a:endParaRPr lang="ru-RU" altLang="en-US" sz="2000"/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1187450" y="1557338"/>
            <a:ext cx="7593013" cy="331152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0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Изобразительно-выразительные средства русского языка</a:t>
            </a:r>
            <a:b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170CA4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</a:b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+mj-cs"/>
            </a:endParaRPr>
          </a:p>
        </p:txBody>
      </p:sp>
      <p:sp>
        <p:nvSpPr>
          <p:cNvPr id="14" name="Заголовок 11"/>
          <p:cNvSpPr txBox="1"/>
          <p:nvPr/>
        </p:nvSpPr>
        <p:spPr>
          <a:xfrm>
            <a:off x="1214438" y="5300663"/>
            <a:ext cx="7494588" cy="1081088"/>
          </a:xfrm>
          <a:prstGeom prst="rect">
            <a:avLst/>
          </a:prstGeom>
        </p:spPr>
        <p:txBody>
          <a:bodyPr anchor="ctr"/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ru-RU" kern="1200" cap="none" spc="0" normalizeH="0" baseline="0" noProof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5124" name="Заголовок 11"/>
          <p:cNvSpPr txBox="1"/>
          <p:nvPr/>
        </p:nvSpPr>
        <p:spPr>
          <a:xfrm flipV="1">
            <a:off x="1285875" y="-242887"/>
            <a:ext cx="7494588" cy="242887"/>
          </a:xfrm>
          <a:prstGeom prst="rect">
            <a:avLst/>
          </a:prstGeom>
          <a:noFill/>
          <a:ln w="9525">
            <a:noFill/>
          </a:ln>
        </p:spPr>
        <p:txBody>
          <a:bodyPr rot="10800000" anchor="ctr" anchorCtr="0"/>
          <a:p>
            <a:pPr algn="ctr">
              <a:buNone/>
            </a:pPr>
            <a:endParaRPr sz="2400" dirty="0">
              <a:solidFill>
                <a:srgbClr val="495A74"/>
              </a:solidFill>
              <a:effectLst>
                <a:outerShdw blurRad="38100" dist="38100" dir="2700000">
                  <a:srgbClr val="C0C0C0"/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Заголовок 11"/>
          <p:cNvSpPr txBox="1"/>
          <p:nvPr/>
        </p:nvSpPr>
        <p:spPr>
          <a:xfrm>
            <a:off x="2484438" y="5489575"/>
            <a:ext cx="5183188" cy="963613"/>
          </a:xfrm>
          <a:prstGeom prst="rect">
            <a:avLst/>
          </a:prstGeom>
        </p:spPr>
        <p:txBody>
          <a:bodyPr anchor="ctr"/>
          <a:lstStyle/>
          <a:p>
            <a:pPr marR="0" algn="r" defTabSz="914400">
              <a:buClrTx/>
              <a:buSzTx/>
              <a:buFontTx/>
              <a:buNone/>
              <a:defRPr/>
            </a:pPr>
            <a:endParaRPr kumimoji="0" lang="ru-RU" kern="1200" cap="none" spc="0" normalizeH="0" baseline="0" noProof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ru-RU" kern="1200" cap="none" spc="0" normalizeH="0" baseline="0" noProof="0">
              <a:solidFill>
                <a:srgbClr val="495A74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rbel" panose="020B0503020204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1032510" y="1347470"/>
            <a:ext cx="6722745" cy="437578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marL="82550" indent="0" algn="ctr">
              <a:lnSpc>
                <a:spcPct val="150000"/>
              </a:lnSpc>
              <a:buNone/>
            </a:pPr>
            <a:r>
              <a:rPr lang="ru-RU" sz="4000" dirty="0" smtClean="0">
                <a:sym typeface="+mn-ea"/>
              </a:rPr>
              <a:t>СРАВНЕНИЕ</a:t>
            </a:r>
            <a:endParaRPr lang="ru-RU" sz="4000" dirty="0" smtClean="0">
              <a:sym typeface="+mn-ea"/>
            </a:endParaRP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4000" dirty="0" smtClean="0">
                <a:sym typeface="+mn-ea"/>
              </a:rPr>
              <a:t>ЭПИТЕТ</a:t>
            </a:r>
            <a:endParaRPr lang="ru-RU" sz="4000" dirty="0" smtClean="0">
              <a:sym typeface="+mn-ea"/>
            </a:endParaRP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sz="4000" dirty="0" smtClean="0">
                <a:sym typeface="+mn-ea"/>
              </a:rPr>
              <a:t>ОЛИЦЕТВОРЕНИЕ</a:t>
            </a:r>
            <a:endParaRPr lang="ru-RU" sz="4000" dirty="0" smtClean="0">
              <a:sym typeface="+mn-ea"/>
            </a:endParaRPr>
          </a:p>
          <a:p>
            <a:pPr marL="82550" indent="0" algn="ctr">
              <a:lnSpc>
                <a:spcPct val="150000"/>
              </a:lnSpc>
              <a:buNone/>
            </a:pPr>
            <a:r>
              <a:rPr lang="ru-RU" altLang="en-US" sz="4000" dirty="0">
                <a:sym typeface="+mn-ea"/>
              </a:rPr>
              <a:t>МЕТАФОРА</a:t>
            </a:r>
            <a:endParaRPr lang="ru-RU" altLang="en-US" sz="4000" dirty="0">
              <a:sym typeface="+mn-ea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p>
            <a:pPr algn="ctr"/>
            <a:r>
              <a:rPr lang="ru-RU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Определите средство выразительности по описанию.</a:t>
            </a:r>
            <a:endParaRPr lang="ru-RU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/>
        <p:txBody>
          <a:bodyPr/>
          <a:p>
            <a:pPr marL="82550" indent="0">
              <a:buNone/>
            </a:pPr>
            <a:endParaRPr b="1" dirty="0">
              <a:latin typeface="Times New Roman" panose="02020603050405020304" pitchFamily="18" charset="0"/>
              <a:sym typeface="+mn-ea"/>
            </a:endParaRPr>
          </a:p>
          <a:p>
            <a:pPr marL="82550" indent="0">
              <a:buNone/>
            </a:pPr>
            <a:r>
              <a:rPr lang="ru-RU" sz="4400" dirty="0">
                <a:latin typeface="Times New Roman" panose="02020603050405020304" pitchFamily="18" charset="0"/>
                <a:sym typeface="+mn-ea"/>
              </a:rPr>
              <a:t>С</a:t>
            </a:r>
            <a:r>
              <a:rPr sz="4400" dirty="0">
                <a:latin typeface="Times New Roman" panose="02020603050405020304" pitchFamily="18" charset="0"/>
                <a:sym typeface="+mn-ea"/>
              </a:rPr>
              <a:t>опоставление одного предмета с другим. Обычно  выражается с помощью слов  </a:t>
            </a:r>
            <a:r>
              <a:rPr sz="4400" b="1" dirty="0">
                <a:latin typeface="Times New Roman" panose="02020603050405020304" pitchFamily="18" charset="0"/>
                <a:sym typeface="+mn-ea"/>
              </a:rPr>
              <a:t>как, будто, точно,  словно, похоже и др.</a:t>
            </a:r>
            <a:endParaRPr sz="4400" b="1" dirty="0">
              <a:latin typeface="Times New Roman" panose="02020603050405020304" pitchFamily="18" charset="0"/>
            </a:endParaRPr>
          </a:p>
          <a:p>
            <a:endParaRPr lang="ru-RU" altLang="en-US" sz="4400" b="1"/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08050" y="395288"/>
            <a:ext cx="8229600" cy="1143000"/>
          </a:xfrm>
          <a:noFill/>
          <a:ln>
            <a:noFill/>
          </a:ln>
          <a:effectLst/>
          <a:sp3d prstMaterial="plastic"/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Сравнение -</a:t>
            </a:r>
            <a:endParaRPr kumimoji="0" lang="ru-RU" sz="6000" b="1" i="0" u="none" strike="noStrike" kern="1200" cap="none" spc="0" normalizeH="0" baseline="0" noProof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1331913" y="1844675"/>
            <a:ext cx="7499350" cy="3684588"/>
          </a:xfrm>
        </p:spPr>
        <p:txBody>
          <a:bodyPr vert="horz" wrap="square" lIns="91440" tIns="45720" rIns="91440" bIns="45720" anchor="t" anchorCtr="0"/>
          <a:p>
            <a:pPr marL="82550" indent="0">
              <a:buNone/>
            </a:pPr>
            <a:r>
              <a:rPr lang="ru-RU" b="1" dirty="0">
                <a:latin typeface="Times New Roman" panose="02020603050405020304" pitchFamily="18" charset="0"/>
              </a:rPr>
              <a:t>с</a:t>
            </a:r>
            <a:r>
              <a:rPr b="1" dirty="0">
                <a:latin typeface="Times New Roman" panose="02020603050405020304" pitchFamily="18" charset="0"/>
              </a:rPr>
              <a:t>опоставление</a:t>
            </a:r>
            <a:r>
              <a:rPr dirty="0">
                <a:latin typeface="Times New Roman" panose="02020603050405020304" pitchFamily="18" charset="0"/>
              </a:rPr>
              <a:t> одного предмета с другим. Обычно сравнение выражается с помощью слов  </a:t>
            </a:r>
            <a:r>
              <a:rPr b="1" dirty="0">
                <a:latin typeface="Times New Roman" panose="02020603050405020304" pitchFamily="18" charset="0"/>
              </a:rPr>
              <a:t>как, будто, точно,  словно, похоже</a:t>
            </a:r>
            <a:r>
              <a:rPr dirty="0">
                <a:latin typeface="Times New Roman" panose="02020603050405020304" pitchFamily="18" charset="0"/>
              </a:rPr>
              <a:t> и др.</a:t>
            </a:r>
            <a:endParaRPr dirty="0">
              <a:latin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850" y="4194175"/>
            <a:ext cx="8472170" cy="1165860"/>
          </a:xfrm>
          <a:prstGeom prst="rect">
            <a:avLst/>
          </a:prstGeom>
          <a:noFill/>
        </p:spPr>
        <p:txBody>
          <a:bodyPr>
            <a:noAutofit/>
            <a:scene3d>
              <a:camera prst="isometricOffAxis1Righ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Нахмурился, </a:t>
            </a:r>
            <a:r>
              <a:rPr kumimoji="0" lang="ru-RU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словно</a:t>
            </a:r>
            <a:r>
              <a:rPr kumimoji="0" 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туча.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И берёзы стоят ,</a:t>
            </a:r>
            <a:r>
              <a:rPr kumimoji="0" lang="ru-RU" sz="40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как</a:t>
            </a:r>
            <a:r>
              <a:rPr kumimoji="0" lang="ru-RU" sz="4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большие свечки.</a:t>
            </a:r>
            <a:endParaRPr kumimoji="0" lang="ru-RU" sz="4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p>
            <a:pPr algn="r">
              <a:buNone/>
            </a:pPr>
            <a:fld id="{9A0DB2DC-4C9A-4742-B13C-FB6460FD3503}" type="slidenum">
              <a:rPr lang="ru-RU" sz="1200" dirty="0">
                <a:solidFill>
                  <a:srgbClr val="898989"/>
                </a:solidFill>
                <a:latin typeface="Corbel" panose="020B0503020204020204" pitchFamily="34" charset="0"/>
              </a:rPr>
            </a:fld>
            <a:endParaRPr lang="ru-RU" sz="1200" dirty="0">
              <a:solidFill>
                <a:srgbClr val="898989"/>
              </a:solidFill>
              <a:latin typeface="Corbel" panose="020B0503020204020204" pitchFamily="34" charset="0"/>
            </a:endParaRPr>
          </a:p>
        </p:txBody>
      </p:sp>
      <p:sp>
        <p:nvSpPr>
          <p:cNvPr id="8198" name="Нижний колонтитул 5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algn="ctr"/>
            <a:r>
              <a:rPr sz="1200" dirty="0">
                <a:solidFill>
                  <a:srgbClr val="898989"/>
                </a:solidFill>
                <a:latin typeface="Calibri" panose="020F0502020204030204" pitchFamily="34" charset="0"/>
              </a:rPr>
              <a:t>.</a:t>
            </a:r>
            <a:endParaRPr sz="1200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Picture 5" descr="nature_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95605" y="3035935"/>
            <a:ext cx="6417945" cy="3562350"/>
          </a:xfrm>
          <a:prstGeom prst="roundRect">
            <a:avLst>
              <a:gd name="adj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А   сосны   гнутся,   как    живые,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 так задумчиво шумят…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И, словно стадо птиц огромных,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Внезапно ветер налетит.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500430" y="4364038"/>
            <a:ext cx="71438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142976" y="5218113"/>
            <a:ext cx="10001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 bldLvl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0</TotalTime>
  <Words>2258</Words>
  <Application>WPS Presentation</Application>
  <PresentationFormat>Экран (4:3)</PresentationFormat>
  <Paragraphs>104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6" baseType="lpstr">
      <vt:lpstr>Arial</vt:lpstr>
      <vt:lpstr>SimSun</vt:lpstr>
      <vt:lpstr>Wingdings</vt:lpstr>
      <vt:lpstr>Times New Roman</vt:lpstr>
      <vt:lpstr>Corbel</vt:lpstr>
      <vt:lpstr>Wingdings 2</vt:lpstr>
      <vt:lpstr>Verdana</vt:lpstr>
      <vt:lpstr>Wingdings 2</vt:lpstr>
      <vt:lpstr>Gill Sans MT</vt:lpstr>
      <vt:lpstr>Calibri</vt:lpstr>
      <vt:lpstr>Microsoft YaHei</vt:lpstr>
      <vt:lpstr>Arial Unicode MS</vt:lpstr>
      <vt:lpstr>YS Text</vt:lpstr>
      <vt:lpstr>Segoe Print</vt:lpstr>
      <vt:lpstr>Солнцестояние</vt:lpstr>
      <vt:lpstr>PowerPoint 演示文稿</vt:lpstr>
      <vt:lpstr>PowerPoint 演示文稿</vt:lpstr>
      <vt:lpstr>PowerPoint 演示文稿</vt:lpstr>
      <vt:lpstr>Сравните!</vt:lpstr>
      <vt:lpstr>Изобразительно-выразительные средства языка </vt:lpstr>
      <vt:lpstr>PowerPoint 演示文稿</vt:lpstr>
      <vt:lpstr>Определите средство выразительности по описанию.</vt:lpstr>
      <vt:lpstr>Сравнение -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Олицетворение -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</vt:lpstr>
      <vt:lpstr>PowerPoint 演示文稿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Изобразительно- выразительные  средства языка</dc:title>
  <dc:creator>Вера</dc:creator>
  <cp:lastModifiedBy>РусЯз</cp:lastModifiedBy>
  <cp:revision>107</cp:revision>
  <dcterms:created xsi:type="dcterms:W3CDTF">2010-11-06T15:48:00Z</dcterms:created>
  <dcterms:modified xsi:type="dcterms:W3CDTF">2025-10-15T03:38:20Z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F2570496FF6A45DAB0BFB6AE09DEF670_13</vt:lpwstr>
  </property>
  <property fmtid="{D5CDD505-2E9C-101B-9397-08002B2CF9AE}" pid="3" name="KSOProductBuildVer">
    <vt:lpwstr>1049-12.2.0.22549</vt:lpwstr>
  </property>
</Properties>
</file>