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09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44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40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317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58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63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159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82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96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22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79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BE314-2555-42A4-8B68-29E57FF5F8E9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99C34-775F-4518-A98F-95419FA58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507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Arial Black" panose="020B0A04020102020204" pitchFamily="34" charset="0"/>
              </a:rPr>
              <a:t>Тексты учебника русского языка  как инструмент формирования функциональной грамотности обучающихся.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Парфенова Надежда </a:t>
            </a:r>
            <a:r>
              <a:rPr lang="ru-RU" dirty="0" err="1" smtClean="0"/>
              <a:t>Михайловна,учитель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                       русского языка и литературы МОУ                «</a:t>
            </a:r>
            <a:r>
              <a:rPr lang="ru-RU" dirty="0" err="1" smtClean="0"/>
              <a:t>Турочакская</a:t>
            </a:r>
            <a:r>
              <a:rPr lang="ru-RU" dirty="0" smtClean="0"/>
              <a:t> СОШ имени </a:t>
            </a:r>
            <a:r>
              <a:rPr lang="ru-RU" dirty="0" err="1" smtClean="0"/>
              <a:t>Я.И.Баляева</a:t>
            </a:r>
            <a:r>
              <a:rPr lang="ru-RU" dirty="0" smtClean="0"/>
              <a:t>.»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7994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337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5818" y="621346"/>
            <a:ext cx="115916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Функциональная грамотность включает в </a:t>
            </a:r>
          </a:p>
          <a:p>
            <a:r>
              <a:rPr lang="ru-RU" sz="4000" b="1" dirty="0" smtClean="0"/>
              <a:t>себя 4 вида грамотности</a:t>
            </a:r>
            <a:r>
              <a:rPr lang="ru-RU" sz="2400" b="1" dirty="0" smtClean="0"/>
              <a:t>:  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50836" y="2198254"/>
            <a:ext cx="967047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читательская, </a:t>
            </a:r>
          </a:p>
          <a:p>
            <a:r>
              <a:rPr lang="ru-RU" sz="3200" b="1" dirty="0" smtClean="0"/>
              <a:t>математическая, </a:t>
            </a:r>
          </a:p>
          <a:p>
            <a:r>
              <a:rPr lang="ru-RU" sz="3200" b="1" dirty="0" smtClean="0"/>
              <a:t>финансовая, </a:t>
            </a:r>
          </a:p>
          <a:p>
            <a:r>
              <a:rPr lang="ru-RU" sz="3200" b="1" dirty="0" smtClean="0"/>
              <a:t>естественнонаучная, </a:t>
            </a:r>
          </a:p>
          <a:p>
            <a:r>
              <a:rPr lang="ru-RU" sz="3200" b="1" dirty="0" smtClean="0"/>
              <a:t>а также креативное мышление и глобальные компетенции.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535030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6836" y="572654"/>
            <a:ext cx="1076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/>
              <a:t> Читательская грамотность – способность человека понимать и использовать письменные тексты, размышлять о них и заниматься чтением для того, чтобы достигать своих целей, расширять свои знания и возможности, участвовать в социальной жизни</a:t>
            </a:r>
            <a:r>
              <a:rPr lang="ru-RU" sz="4000" dirty="0" smtClean="0"/>
              <a:t> 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14065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5" y="581891"/>
            <a:ext cx="1112981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Основные умения ,  необходимы для полноценной работы с текстами</a:t>
            </a:r>
            <a:r>
              <a:rPr lang="ru-RU" dirty="0" smtClean="0"/>
              <a:t>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Учащиеся должны </a:t>
            </a:r>
            <a:r>
              <a:rPr lang="ru-RU" sz="2400" b="1" dirty="0" smtClean="0"/>
              <a:t>показать</a:t>
            </a:r>
            <a:r>
              <a:rPr lang="ru-RU" sz="2400" dirty="0" smtClean="0"/>
              <a:t>, что понимают, о чем говорится в тексте, </a:t>
            </a:r>
            <a:r>
              <a:rPr lang="ru-RU" sz="2400" b="1" dirty="0" smtClean="0"/>
              <a:t>определить</a:t>
            </a:r>
            <a:r>
              <a:rPr lang="ru-RU" sz="2400" dirty="0" smtClean="0"/>
              <a:t> тему и главную мысль; </a:t>
            </a:r>
            <a:r>
              <a:rPr lang="ru-RU" sz="2400" b="1" dirty="0" smtClean="0"/>
              <a:t>найти и выявить </a:t>
            </a:r>
            <a:r>
              <a:rPr lang="ru-RU" sz="2400" dirty="0" smtClean="0"/>
              <a:t>в тексте информацию, которая представлена в различном виде; </a:t>
            </a:r>
            <a:r>
              <a:rPr lang="ru-RU" sz="2400" b="1" dirty="0" smtClean="0"/>
              <a:t>сформулировать </a:t>
            </a:r>
            <a:r>
              <a:rPr lang="ru-RU" sz="2400" dirty="0" smtClean="0"/>
              <a:t>прямые выводы и заключения на основе фактов, которые имеются в тексте.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Учащиеся </a:t>
            </a:r>
            <a:r>
              <a:rPr lang="ru-RU" sz="2400" b="1" dirty="0" smtClean="0"/>
              <a:t>анализируют, интерпретируют и обобщают </a:t>
            </a:r>
            <a:r>
              <a:rPr lang="ru-RU" sz="2400" dirty="0" smtClean="0"/>
              <a:t>информацию, которая представлена в тексте, </a:t>
            </a:r>
            <a:r>
              <a:rPr lang="ru-RU" sz="2400" b="1" dirty="0" smtClean="0"/>
              <a:t>формулируют</a:t>
            </a:r>
            <a:r>
              <a:rPr lang="ru-RU" sz="2400" dirty="0" smtClean="0"/>
              <a:t> на ее основе сложные выводы и оценочные суждения.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Учащиеся </a:t>
            </a:r>
            <a:r>
              <a:rPr lang="ru-RU" sz="2400" b="1" dirty="0" smtClean="0"/>
              <a:t>используют </a:t>
            </a:r>
            <a:r>
              <a:rPr lang="ru-RU" sz="2400" dirty="0" smtClean="0"/>
              <a:t>информацию из текста для различных целей: </a:t>
            </a:r>
            <a:r>
              <a:rPr lang="ru-RU" sz="2400" b="1" dirty="0" smtClean="0"/>
              <a:t>решают </a:t>
            </a:r>
            <a:r>
              <a:rPr lang="ru-RU" sz="2400" dirty="0" smtClean="0"/>
              <a:t>учебно-познавательные и учебно-практические задачи без привлечения или с привлечением дополнительных знаний и личного опыта.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51646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382" y="474345"/>
            <a:ext cx="109728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Чтобы сформировать эти умения, необходимо научить обучающихся</a:t>
            </a:r>
            <a:r>
              <a:rPr lang="ru-RU" dirty="0" smtClean="0"/>
              <a:t>:</a:t>
            </a:r>
          </a:p>
          <a:p>
            <a:r>
              <a:rPr lang="ru-RU" sz="2400" dirty="0"/>
              <a:t>1</a:t>
            </a:r>
            <a:r>
              <a:rPr lang="ru-RU" sz="2400" dirty="0" smtClean="0"/>
              <a:t> различать свой личный опыт и реальность текста;</a:t>
            </a:r>
          </a:p>
          <a:p>
            <a:r>
              <a:rPr lang="ru-RU" sz="2400" dirty="0" smtClean="0"/>
              <a:t>2отвечать на вопрос точно и кратко, не выписывать лишней</a:t>
            </a:r>
          </a:p>
          <a:p>
            <a:r>
              <a:rPr lang="ru-RU" sz="2400" dirty="0" smtClean="0"/>
              <a:t>информации;</a:t>
            </a:r>
          </a:p>
          <a:p>
            <a:r>
              <a:rPr lang="ru-RU" sz="2400" dirty="0" smtClean="0"/>
              <a:t>3 перепроверять свое понимание, обращаясь при этом к тексту;</a:t>
            </a:r>
          </a:p>
          <a:p>
            <a:r>
              <a:rPr lang="ru-RU" sz="2400" dirty="0" smtClean="0"/>
              <a:t>4 работать с иллюстрацией как с источником данных, которые можно</a:t>
            </a:r>
          </a:p>
          <a:p>
            <a:r>
              <a:rPr lang="ru-RU" sz="2400" dirty="0" smtClean="0"/>
              <a:t>извлечь самостоятельно;</a:t>
            </a:r>
          </a:p>
          <a:p>
            <a:r>
              <a:rPr lang="ru-RU" sz="2400" dirty="0" smtClean="0"/>
              <a:t>5 собирать ответ на вопрос из фрагментов информации, данных</a:t>
            </a:r>
          </a:p>
          <a:p>
            <a:r>
              <a:rPr lang="ru-RU" sz="2400" dirty="0" smtClean="0"/>
              <a:t>в разных предложениях;</a:t>
            </a:r>
          </a:p>
          <a:p>
            <a:r>
              <a:rPr lang="ru-RU" sz="2400" dirty="0" smtClean="0"/>
              <a:t>6 переформулировать вопрос и сообщения текста;</a:t>
            </a:r>
          </a:p>
          <a:p>
            <a:r>
              <a:rPr lang="ru-RU" sz="2400" dirty="0" smtClean="0"/>
              <a:t>7 использовать на уроках тексты из другой предметной области,</a:t>
            </a:r>
          </a:p>
          <a:p>
            <a:r>
              <a:rPr lang="ru-RU" sz="2400" dirty="0" smtClean="0"/>
              <a:t>чтобы ребенок учился свободно использовать средства и способы</a:t>
            </a:r>
          </a:p>
          <a:p>
            <a:r>
              <a:rPr lang="ru-RU" sz="2400" dirty="0" smtClean="0"/>
              <a:t>работы, которые освоил на разных предметах;</a:t>
            </a:r>
          </a:p>
          <a:p>
            <a:r>
              <a:rPr lang="ru-RU" sz="2400" dirty="0" smtClean="0"/>
              <a:t>8 выражать свои мысли письменно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3903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1818" y="391309"/>
            <a:ext cx="11730182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 smtClean="0"/>
              <a:t>Тексты, используемые в учебнике, очень разнообразны,</a:t>
            </a:r>
          </a:p>
          <a:p>
            <a:r>
              <a:rPr lang="ru-RU" sz="2800" u="sng" dirty="0" smtClean="0"/>
              <a:t>несут не только воспитательный потенциал, но и дают возможность учителю</a:t>
            </a:r>
          </a:p>
          <a:p>
            <a:r>
              <a:rPr lang="ru-RU" sz="2800" u="sng" dirty="0" smtClean="0"/>
              <a:t>работать над формированием функциональной грамотности. Этому</a:t>
            </a:r>
          </a:p>
          <a:p>
            <a:r>
              <a:rPr lang="ru-RU" sz="2800" u="sng" dirty="0" smtClean="0"/>
              <a:t>способствует не только содержание текстов, но и их видовое разнообразие:</a:t>
            </a:r>
          </a:p>
          <a:p>
            <a:r>
              <a:rPr lang="ru-RU" sz="2800" dirty="0" smtClean="0"/>
              <a:t>• </a:t>
            </a:r>
            <a:r>
              <a:rPr lang="ru-RU" sz="2400" b="1" dirty="0" smtClean="0"/>
              <a:t>сплошные</a:t>
            </a:r>
            <a:r>
              <a:rPr lang="ru-RU" sz="2400" dirty="0" smtClean="0"/>
              <a:t> (без визуальных изображений);</a:t>
            </a:r>
          </a:p>
          <a:p>
            <a:r>
              <a:rPr lang="ru-RU" sz="2400" dirty="0" smtClean="0"/>
              <a:t>• </a:t>
            </a:r>
            <a:r>
              <a:rPr lang="ru-RU" sz="2400" b="1" dirty="0" err="1" smtClean="0"/>
              <a:t>несплошные</a:t>
            </a:r>
            <a:r>
              <a:rPr lang="ru-RU" sz="2400" b="1" dirty="0" smtClean="0"/>
              <a:t> </a:t>
            </a:r>
            <a:r>
              <a:rPr lang="ru-RU" sz="2400" dirty="0" smtClean="0"/>
              <a:t>(включающие визуальные ряды, необходимые для</a:t>
            </a:r>
          </a:p>
          <a:p>
            <a:r>
              <a:rPr lang="ru-RU" sz="2400" dirty="0" smtClean="0"/>
              <a:t>понимания текста, с большей или меньшей степенью слияния с текстом).</a:t>
            </a:r>
          </a:p>
          <a:p>
            <a:r>
              <a:rPr lang="ru-RU" sz="2400" dirty="0" smtClean="0"/>
              <a:t>Вместе с тем визуальные изображения могут быть предложены для анализа</a:t>
            </a:r>
          </a:p>
          <a:p>
            <a:r>
              <a:rPr lang="ru-RU" sz="2400" dirty="0" smtClean="0"/>
              <a:t>как источник информации и отдельно, самостоятельно;</a:t>
            </a:r>
          </a:p>
          <a:p>
            <a:r>
              <a:rPr lang="ru-RU" sz="2400" dirty="0" smtClean="0"/>
              <a:t>• </a:t>
            </a:r>
            <a:r>
              <a:rPr lang="ru-RU" sz="2400" b="1" dirty="0" smtClean="0"/>
              <a:t>смешанные</a:t>
            </a:r>
            <a:r>
              <a:rPr lang="ru-RU" sz="2400" dirty="0" smtClean="0"/>
              <a:t> (содержащие элементы сплошных и </a:t>
            </a:r>
            <a:r>
              <a:rPr lang="ru-RU" sz="2400" dirty="0" err="1" smtClean="0"/>
              <a:t>несплошных</a:t>
            </a:r>
            <a:endParaRPr lang="ru-RU" sz="2400" dirty="0" smtClean="0"/>
          </a:p>
          <a:p>
            <a:r>
              <a:rPr lang="ru-RU" sz="2400" dirty="0" smtClean="0"/>
              <a:t>текстов);</a:t>
            </a:r>
          </a:p>
          <a:p>
            <a:r>
              <a:rPr lang="ru-RU" sz="2400" dirty="0" smtClean="0"/>
              <a:t>• </a:t>
            </a:r>
            <a:r>
              <a:rPr lang="ru-RU" sz="2400" b="1" dirty="0" smtClean="0"/>
              <a:t>составные </a:t>
            </a:r>
            <a:r>
              <a:rPr lang="ru-RU" sz="2400" dirty="0" smtClean="0"/>
              <a:t>(множественные), включающие несколько текстов, каждый</a:t>
            </a:r>
          </a:p>
          <a:p>
            <a:r>
              <a:rPr lang="ru-RU" sz="2400" dirty="0" smtClean="0"/>
              <a:t>из которых был создан независимо от другого и является связным и</a:t>
            </a:r>
          </a:p>
          <a:p>
            <a:r>
              <a:rPr lang="ru-RU" sz="2400" dirty="0" smtClean="0"/>
              <a:t>законченным.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62955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618" y="585136"/>
            <a:ext cx="1193338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Среди сплошных текстов представлены такие типы:</a:t>
            </a:r>
          </a:p>
          <a:p>
            <a:r>
              <a:rPr lang="ru-RU" sz="2400" dirty="0" smtClean="0"/>
              <a:t>1) описание (художественное и техническое);</a:t>
            </a:r>
          </a:p>
          <a:p>
            <a:r>
              <a:rPr lang="ru-RU" sz="2400" dirty="0" smtClean="0"/>
              <a:t>2) повествование (рассказ, репортаж);</a:t>
            </a:r>
          </a:p>
          <a:p>
            <a:r>
              <a:rPr lang="ru-RU" sz="2400" dirty="0" smtClean="0"/>
              <a:t>3) объяснение (объяснительное сочинение, определение понятия,</a:t>
            </a:r>
          </a:p>
          <a:p>
            <a:r>
              <a:rPr lang="ru-RU" sz="2400" dirty="0" smtClean="0"/>
              <a:t>толкование слова, резюме/выводы, интерпретация);</a:t>
            </a:r>
          </a:p>
          <a:p>
            <a:r>
              <a:rPr lang="ru-RU" sz="2400" dirty="0" smtClean="0"/>
              <a:t>4) аргументация (комментарий, обоснование);</a:t>
            </a:r>
          </a:p>
          <a:p>
            <a:r>
              <a:rPr lang="ru-RU" sz="2400" dirty="0" smtClean="0"/>
              <a:t>5) инструкция (указание к выполнению работы; правила, законы).</a:t>
            </a:r>
          </a:p>
          <a:p>
            <a:r>
              <a:rPr lang="ru-RU" sz="2400" dirty="0" smtClean="0"/>
              <a:t> </a:t>
            </a:r>
            <a:r>
              <a:rPr lang="ru-RU" sz="3200" b="1" dirty="0" err="1" smtClean="0"/>
              <a:t>Несплошные</a:t>
            </a:r>
            <a:r>
              <a:rPr lang="ru-RU" sz="3200" b="1" dirty="0" smtClean="0"/>
              <a:t> и смешанные тексты, кроме вербальных </a:t>
            </a:r>
            <a:r>
              <a:rPr lang="ru-RU" sz="3200" b="1" dirty="0" err="1" smtClean="0"/>
              <a:t>фрагментов,включают</a:t>
            </a:r>
            <a:r>
              <a:rPr lang="ru-RU" sz="3200" b="1" dirty="0" smtClean="0"/>
              <a:t>:</a:t>
            </a:r>
          </a:p>
          <a:p>
            <a:r>
              <a:rPr lang="ru-RU" sz="2400" dirty="0" smtClean="0"/>
              <a:t>1) графики;</a:t>
            </a:r>
          </a:p>
          <a:p>
            <a:r>
              <a:rPr lang="ru-RU" sz="2400" dirty="0" smtClean="0"/>
              <a:t>2) диаграммы;</a:t>
            </a:r>
          </a:p>
          <a:p>
            <a:r>
              <a:rPr lang="ru-RU" sz="2400" dirty="0" smtClean="0"/>
              <a:t>3) таблицы;</a:t>
            </a:r>
          </a:p>
          <a:p>
            <a:r>
              <a:rPr lang="ru-RU" sz="2400" dirty="0" smtClean="0"/>
              <a:t>4) карты, схемы;</a:t>
            </a:r>
          </a:p>
          <a:p>
            <a:r>
              <a:rPr lang="ru-RU" sz="2400" dirty="0" smtClean="0"/>
              <a:t>5) рисунки, фотографии,</a:t>
            </a:r>
          </a:p>
          <a:p>
            <a:r>
              <a:rPr lang="ru-RU" sz="2400" dirty="0" smtClean="0"/>
              <a:t>6) формы (анкеты и др.);</a:t>
            </a:r>
          </a:p>
          <a:p>
            <a:r>
              <a:rPr lang="ru-RU" sz="2400" dirty="0" smtClean="0"/>
              <a:t>7) информационные листы и объявления.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2804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7990" y="815008"/>
            <a:ext cx="1186400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Такая разнообразная типология текстов дает возможность учителю обучать учащихся извлекать явную и неявную информацию из различных видов текстов, что делает их работу на уроках других предметов более эффективной. Причем сама страница учебника построена таким образом, чтобы напомнить ученику экран монитора с расположенной на нем информацией. Например, при изучении вводной темы  учащимся предлагается текст упражнения, в котором   публикуется фрагмент из текста К. Паустовского «Золотая роза». Это сплошной текст, но на странице мы видим, всплывающие окна (Раздел «Памятка» и объяснение лексического значения слова «норма»). Здесь же дан </a:t>
            </a:r>
            <a:r>
              <a:rPr lang="ru-RU" sz="2800" dirty="0" err="1" smtClean="0"/>
              <a:t>несплошной</a:t>
            </a:r>
            <a:r>
              <a:rPr lang="ru-RU" sz="2800" dirty="0" smtClean="0"/>
              <a:t> текст, ученики могут поработать со схемой. Кроме того, выбор цвета заданий тоже показывает, что учебник напоминает страницу монитора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22830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6469" y="268358"/>
            <a:ext cx="1147969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тексты учебника дают возможность работать не только над формированием читательской</a:t>
            </a:r>
          </a:p>
          <a:p>
            <a:r>
              <a:rPr lang="ru-RU" sz="2800" dirty="0" smtClean="0"/>
              <a:t>грамотности, но и других направлений функциональной грамотности.</a:t>
            </a:r>
          </a:p>
          <a:p>
            <a:r>
              <a:rPr lang="ru-RU" sz="2800" dirty="0" smtClean="0"/>
              <a:t> Например, на уроке по теме « Функциональные разновидности</a:t>
            </a:r>
          </a:p>
          <a:p>
            <a:r>
              <a:rPr lang="ru-RU" sz="2800" dirty="0" smtClean="0"/>
              <a:t>современного русского языка. Публицистический стиль» при работе с</a:t>
            </a:r>
          </a:p>
          <a:p>
            <a:r>
              <a:rPr lang="ru-RU" sz="2800" dirty="0" smtClean="0"/>
              <a:t>текстом  обязательно предлагают задания рассмотреть</a:t>
            </a:r>
          </a:p>
          <a:p>
            <a:r>
              <a:rPr lang="ru-RU" sz="2800" dirty="0" smtClean="0"/>
              <a:t>известный плакат времен Великой Отечественной войны « Родина – мать</a:t>
            </a:r>
          </a:p>
          <a:p>
            <a:r>
              <a:rPr lang="ru-RU" sz="2800" dirty="0" smtClean="0"/>
              <a:t>зовет!» И. </a:t>
            </a:r>
            <a:r>
              <a:rPr lang="ru-RU" sz="2800" dirty="0" err="1" smtClean="0"/>
              <a:t>Тоидзе</a:t>
            </a:r>
            <a:r>
              <a:rPr lang="ru-RU" sz="2800" dirty="0" smtClean="0"/>
              <a:t> и подготовить публичное выступление на тему «</a:t>
            </a:r>
            <a:r>
              <a:rPr lang="ru-RU" sz="2800" dirty="0" smtClean="0"/>
              <a:t>Плакаты  о </a:t>
            </a:r>
            <a:r>
              <a:rPr lang="ru-RU" sz="2800" dirty="0" smtClean="0"/>
              <a:t>Великой Отечественной войне», что способствует </a:t>
            </a:r>
            <a:r>
              <a:rPr lang="ru-RU" sz="2800" dirty="0" err="1" smtClean="0"/>
              <a:t>формированиюкреативного</a:t>
            </a:r>
            <a:r>
              <a:rPr lang="ru-RU" sz="2800" dirty="0" smtClean="0"/>
              <a:t> мышления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087842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727</Words>
  <Application>Microsoft Office PowerPoint</Application>
  <PresentationFormat>Широкоэкранный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Тема Office</vt:lpstr>
      <vt:lpstr>Тексты учебника русского языка  как инструмент формирования функциональной грамотности обучающихся.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Тексты учебника русского языка  как инструмент формирования функциональной грамотности обучающихся.</dc:title>
  <dc:creator>user</dc:creator>
  <cp:lastModifiedBy>user</cp:lastModifiedBy>
  <cp:revision>13</cp:revision>
  <dcterms:created xsi:type="dcterms:W3CDTF">2025-10-14T14:10:05Z</dcterms:created>
  <dcterms:modified xsi:type="dcterms:W3CDTF">2025-10-15T01:48:45Z</dcterms:modified>
</cp:coreProperties>
</file>