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7"/>
  </p:notesMasterIdLst>
  <p:sldIdLst>
    <p:sldId id="257" r:id="rId2"/>
    <p:sldId id="302" r:id="rId3"/>
    <p:sldId id="304" r:id="rId4"/>
    <p:sldId id="322" r:id="rId5"/>
    <p:sldId id="305" r:id="rId6"/>
    <p:sldId id="306" r:id="rId7"/>
    <p:sldId id="307" r:id="rId8"/>
    <p:sldId id="309" r:id="rId9"/>
    <p:sldId id="310" r:id="rId10"/>
    <p:sldId id="311" r:id="rId11"/>
    <p:sldId id="324" r:id="rId12"/>
    <p:sldId id="261" r:id="rId13"/>
    <p:sldId id="308" r:id="rId14"/>
    <p:sldId id="312" r:id="rId15"/>
    <p:sldId id="270" r:id="rId16"/>
    <p:sldId id="314" r:id="rId17"/>
    <p:sldId id="315" r:id="rId18"/>
    <p:sldId id="316" r:id="rId19"/>
    <p:sldId id="319" r:id="rId20"/>
    <p:sldId id="320" r:id="rId21"/>
    <p:sldId id="321" r:id="rId22"/>
    <p:sldId id="326" r:id="rId23"/>
    <p:sldId id="325" r:id="rId24"/>
    <p:sldId id="323" r:id="rId25"/>
    <p:sldId id="31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58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45067" y="1020618"/>
          <a:ext cx="8192635" cy="49440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9A5EA-4FBF-4F2B-9190-A0E59A956511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82FD2-6E95-401D-8DE5-255F000F2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9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896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26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16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86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9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9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4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7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1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3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5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8001000" cy="555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Турочакская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 им. Я.И.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Баляева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990600"/>
            <a:ext cx="7772400" cy="1828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 класс</a:t>
            </a:r>
          </a:p>
          <a:p>
            <a:pPr algn="ctr" eaLnBrk="1" hangingPunct="1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Работа с текстом как основа при подготовке к ГИА.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Подзаголовок 2"/>
          <p:cNvSpPr txBox="1">
            <a:spLocks/>
          </p:cNvSpPr>
          <p:nvPr/>
        </p:nvSpPr>
        <p:spPr bwMode="auto">
          <a:xfrm>
            <a:off x="3276600" y="5666509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Красикова Наталья Ивановна, учитель биологии и географии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15.10.2025г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597926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Прием</a:t>
            </a:r>
            <a:r>
              <a:rPr lang="ru-RU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  <a:r>
              <a:rPr lang="ru-RU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«Верные и неверные утверждения».</a:t>
            </a:r>
            <a:r>
              <a:rPr lang="ru-RU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054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понимать информацию, содержащуюся в тексте, сравнивать и противопоставлять заключённую в тексте информацию разного характера, критически оценивать степень достоверности содержащейся в тексте информации.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75"/>
              </a:spcAft>
              <a:buNone/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верные утверждения: 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Лишайники чувствительные к недостатку влаги.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Некоторые Лишайники употребляются в пищу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Лишайники бывают накипные, листоватые и кустистые.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В крупных городах много лишайников. 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5) В организме лишайника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водросоль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обеспечивает гриб минеральными веществами.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6) В организме лишайника гриб обеспечивает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водросоль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органическими веществами.</a:t>
            </a:r>
          </a:p>
        </p:txBody>
      </p:sp>
    </p:spTree>
    <p:extLst>
      <p:ext uri="{BB962C8B-B14F-4D97-AF65-F5344CB8AC3E}">
        <p14:creationId xmlns:p14="http://schemas.microsoft.com/office/powerpoint/2010/main" val="27676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Приём </a:t>
            </a:r>
            <a:r>
              <a:rPr lang="ru-RU" b="1" dirty="0" smtClean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№6 «Лови </a:t>
            </a:r>
            <a:r>
              <a:rPr lang="ru-RU" b="1" dirty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ошибку»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10524066" cy="4978400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4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сформировать умение читать вдумчиво, связывать информацию, обнаруженную в тексте, со знаниями из других источников, на основе имеющихся знаний подвергать сомнению достоверность имеющейся информации, критически оценивать степень достоверности содержащейся в тексте информации.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Заранее готовится текст, содержащий ошибочную информацию, и предлагается учащимся выявить допущенные ошибки. Обучающиеся анализируют предложенный текст, пытаются выявить ошибки, аргументируют свои выводы. Такой материал можно предложить и для анализа, и для творческой переработки текста, и для синтеза собственного мнения. Мною применяется данный прием в основном на этапе закрепления изученного материала.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5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60588"/>
            <a:ext cx="6934200" cy="462121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Прием 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7. </a:t>
            </a:r>
            <a:r>
              <a:rPr lang="ru-RU" sz="3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«Составь задание».</a:t>
            </a:r>
            <a:r>
              <a:rPr lang="ru-RU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Цель: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сформировать умение вдумчиво читать, преобразовывать текстовую информацию с учётом цели дальнейшего использования.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287000" cy="13208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25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Прием </a:t>
            </a:r>
            <a:r>
              <a:rPr lang="ru-RU" sz="25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8. </a:t>
            </a:r>
            <a:r>
              <a:rPr lang="ru-RU" sz="25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«Толстые» и «тонкие» </a:t>
            </a:r>
            <a:r>
              <a:rPr lang="ru-RU" sz="25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вопросы. </a:t>
            </a:r>
            <a:r>
              <a:rPr lang="ru-RU" sz="25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Развитие данного навыка позволяет успешно выполнить задание </a:t>
            </a:r>
            <a:r>
              <a:rPr lang="ru-RU" sz="25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ОГЭ </a:t>
            </a:r>
            <a:r>
              <a:rPr lang="ru-RU" sz="25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№ </a:t>
            </a:r>
            <a:r>
              <a:rPr lang="ru-RU" sz="25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24 и № 10. </a:t>
            </a:r>
            <a:r>
              <a:rPr lang="ru-RU" sz="25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5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672" y="914400"/>
            <a:ext cx="9836727" cy="558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Приём 9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</a:t>
            </a:r>
            <a:r>
              <a:rPr lang="ru-RU" sz="3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«Восстанови текст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». 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данного навыка позволяет успешно выполнить задание </a:t>
            </a:r>
            <a:r>
              <a:rPr lang="ru-RU" sz="18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 ЕГЭ № 20.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	Цель: сформировать умения целенаправленно читать текст, сравнивать заключённую в тексте информацию.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ru-RU" b="1" dirty="0">
              <a:solidFill>
                <a:prstClr val="black"/>
              </a:solidFill>
              <a:latin typeface="Calibri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 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1.Вставь пропущенные слова в текст.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2. Восстановить текст из перепутанных неполных фрагментов, данных в виде текстов на едином листе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3. Восстановите текст из перепутанных неполных фрагментов, в виде текстов на разных карточках.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87" y="3040419"/>
            <a:ext cx="8278370" cy="180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51" y="1987030"/>
            <a:ext cx="825187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96" y="4848102"/>
            <a:ext cx="828680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63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212CA78-D2A3-3646-F9E4-196F9348D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044210"/>
              </p:ext>
            </p:extLst>
          </p:nvPr>
        </p:nvGraphicFramePr>
        <p:xfrm>
          <a:off x="1066800" y="2286000"/>
          <a:ext cx="9220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Прием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10.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«От рисунка к тексту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», составление по рисунку текста, вопросов, нахождение в тексте указанной информации отраженной в рисунке.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dirty="0" smtClean="0">
                <a:solidFill>
                  <a:schemeClr val="tx1"/>
                </a:solidFill>
              </a:rPr>
              <a:t>Определи главное. </a:t>
            </a:r>
            <a:r>
              <a:rPr lang="ru-RU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данного навыка позволяет успешно выполнить задание </a:t>
            </a:r>
            <a:r>
              <a:rPr lang="ru-RU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 ЕГЭ № 11</a:t>
            </a:r>
            <a:r>
              <a:rPr lang="ru-RU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1676400"/>
            <a:ext cx="10896600" cy="46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07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altLang="ru-RU" sz="2800" dirty="0" smtClean="0">
                <a:solidFill>
                  <a:srgbClr val="000000"/>
                </a:solidFill>
                <a:latin typeface="Arial"/>
                <a:cs typeface="Arial"/>
              </a:rPr>
              <a:t>Анализ </a:t>
            </a:r>
            <a:r>
              <a:rPr lang="ru-RU" altLang="ru-RU" sz="2800" dirty="0">
                <a:solidFill>
                  <a:srgbClr val="000000"/>
                </a:solidFill>
                <a:latin typeface="Arial"/>
                <a:cs typeface="Arial"/>
              </a:rPr>
              <a:t>и синтез </a:t>
            </a:r>
            <a:r>
              <a:rPr lang="ru-RU" altLang="ru-RU" sz="2800" dirty="0" smtClean="0">
                <a:solidFill>
                  <a:srgbClr val="000000"/>
                </a:solidFill>
                <a:latin typeface="Arial"/>
                <a:cs typeface="Arial"/>
              </a:rPr>
              <a:t>предложенного текста, работа с терминами</a:t>
            </a:r>
            <a:r>
              <a:rPr lang="ru-RU" altLang="ru-RU" sz="2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4636"/>
            <a:ext cx="10363200" cy="5172364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Вставьте в предложения пропущенные термины.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Информация, поступающая от внутренних или внешних рецепторов,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оказывать влияние на деятельность эндокринной системы, после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 как поступает в область мозга, известную под названием _____,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анализируется там и передается в _____, стимулирующий эндокринные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железы и секрецию _____,  которые выделяются в  _____.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_____.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Ответы. 1 – гипоталамус, гипофиз, гормоны, кровь.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0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dirty="0" smtClean="0">
                <a:solidFill>
                  <a:schemeClr val="tx1"/>
                </a:solidFill>
              </a:rPr>
              <a:t>График, анализ. </a:t>
            </a:r>
            <a:r>
              <a:rPr lang="ru-RU" sz="31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данного навыка позволяет успешно выполнить задание </a:t>
            </a:r>
            <a:r>
              <a:rPr lang="ru-RU" sz="31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31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1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 ЕГЭ № </a:t>
            </a:r>
            <a:r>
              <a:rPr lang="ru-RU" sz="31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923866" cy="4621211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задание № 21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Выберите один или несколько правильных ответов.</a:t>
            </a:r>
            <a:b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Проанализируйте график зависимости температуры тела больного малярией от продолжительности болезни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ЕГЭ по биолог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124200"/>
            <a:ext cx="54864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486400" y="3502286"/>
            <a:ext cx="6553201" cy="3157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Выберите утверждения, которые можно сформулировать на основании анализа представленных данных.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Человек – промежуточный хозяин малярийного плазмодия.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По мере развития болезни наблюдается тенденция к нарастанию лихорадки.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Малярия широко распространена в экваториальной и субэкваториальной зонах.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Состояния лихорадки наступают при выходе плазмодиев из эритроцитов.</a:t>
            </a:r>
            <a:b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Для данной формы малярии характерен 48-часовой цикл наступления приступов.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Запишите в ответе цифры, под которыми указаны выбранные утверждения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Прием 14.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«Ищем непонятное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».   ( Знаки на полях текста)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8415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616" y="3605227"/>
            <a:ext cx="7858180" cy="302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28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596668" cy="1828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Представление продуктивных способов работы с текстовой информацией при подготовке к ГИА.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52600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Задачи: </a:t>
            </a:r>
          </a:p>
          <a:p>
            <a:r>
              <a:rPr lang="ru-RU" dirty="0" smtClean="0"/>
              <a:t>Представить разнообразные приемы и способы работы с текстом на уроке и спецкурсах, при подготовке к ГИА.</a:t>
            </a:r>
          </a:p>
          <a:p>
            <a:r>
              <a:rPr lang="ru-RU" dirty="0" smtClean="0"/>
              <a:t>Ознакомить педагогов с различными способами формирования умений работать с текстовой информацией, при изучении биологии.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7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altLang="ru-RU" sz="2400" dirty="0" smtClean="0">
                <a:solidFill>
                  <a:srgbClr val="000099"/>
                </a:solidFill>
                <a:latin typeface="Arial"/>
                <a:ea typeface="+mn-ea"/>
                <a:cs typeface="Arial"/>
              </a:rPr>
              <a:t/>
            </a:r>
            <a:br>
              <a:rPr lang="ru-RU" altLang="ru-RU" sz="2400" dirty="0" smtClean="0">
                <a:solidFill>
                  <a:srgbClr val="000099"/>
                </a:solidFill>
                <a:latin typeface="Arial"/>
                <a:ea typeface="+mn-ea"/>
                <a:cs typeface="Arial"/>
              </a:rPr>
            </a:br>
            <a:r>
              <a:rPr lang="ru-RU" altLang="ru-RU" sz="2400" dirty="0" smtClean="0">
                <a:solidFill>
                  <a:srgbClr val="000099"/>
                </a:solidFill>
                <a:latin typeface="Arial"/>
                <a:ea typeface="+mn-ea"/>
                <a:cs typeface="Arial"/>
              </a:rPr>
              <a:t>Конспект</a:t>
            </a:r>
            <a:r>
              <a:rPr lang="ru-RU" altLang="ru-RU" sz="24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– краткое  изложение, запись  содержания  какого-либо сочинения, доклада</a:t>
            </a:r>
            <a:r>
              <a:rPr lang="ru-RU" altLang="ru-RU" sz="24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. Заполнение таблиц разной степени сложности.</a:t>
            </a: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конспекту.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Системность, доказательность,  логичность изложения, краткость и четкость.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Опорный конспект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краткое изложение содержания учебного  материала с использованием опорных сигналов.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Прием 16.Синквейн.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478" y="1270000"/>
            <a:ext cx="9928321" cy="5359400"/>
          </a:xfrm>
        </p:spPr>
        <p:txBody>
          <a:bodyPr>
            <a:normAutofit fontScale="92500"/>
          </a:bodyPr>
          <a:lstStyle/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нового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(индивидуально, в парах, в группах).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краткого рассказа по готовому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синквейну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слов и фраз, входящих в состав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Большое, 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двумембранное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Регулирует, контролирует, передает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Клетке без ядра – и не туда, и не сюда!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Голова!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(угадать слово первой строки)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Гладкая, шероховатая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Синтезировать, транспортировать, хранить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белка от рибосомы до аппарата 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лежит через нее</a:t>
            </a:r>
          </a:p>
          <a:p>
            <a:pPr marL="609600" lvl="0" indent="-609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0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Прием 17. </a:t>
            </a:r>
            <a:r>
              <a:rPr lang="ru-RU" smtClean="0">
                <a:solidFill>
                  <a:schemeClr val="tx1"/>
                </a:solidFill>
              </a:rPr>
              <a:t>Заполнение таблиц разной степени сложности. 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помогают выделить главное, </a:t>
            </a:r>
            <a:r>
              <a:rPr lang="ru-RU" sz="2400" dirty="0" smtClean="0"/>
              <a:t>сжимают,  </a:t>
            </a:r>
            <a:r>
              <a:rPr lang="ru-RU" sz="2400" dirty="0"/>
              <a:t>«запирают» информацию в </a:t>
            </a:r>
            <a:r>
              <a:rPr lang="ru-RU" sz="2400" dirty="0" smtClean="0"/>
              <a:t>замкнутое </a:t>
            </a:r>
            <a:r>
              <a:rPr lang="ru-RU" sz="2400" dirty="0"/>
              <a:t>п</a:t>
            </a:r>
            <a:r>
              <a:rPr lang="ru-RU" sz="2400" dirty="0" smtClean="0"/>
              <a:t>ространство.</a:t>
            </a:r>
            <a:endParaRPr lang="ru-RU" sz="2400" dirty="0"/>
          </a:p>
          <a:p>
            <a:r>
              <a:rPr lang="ru-RU" sz="2400" dirty="0" smtClean="0"/>
              <a:t>Таблицы сравнительные</a:t>
            </a:r>
          </a:p>
          <a:p>
            <a:r>
              <a:rPr lang="ru-RU" sz="2400" dirty="0" smtClean="0"/>
              <a:t>Информационные</a:t>
            </a:r>
          </a:p>
          <a:p>
            <a:r>
              <a:rPr lang="ru-RU" sz="2400" dirty="0" smtClean="0"/>
              <a:t>Содержательные, обобщающие и </a:t>
            </a:r>
            <a:r>
              <a:rPr lang="ru-RU" sz="2400" dirty="0" err="1" smtClean="0"/>
              <a:t>тд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528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Обратите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36" y="1524000"/>
            <a:ext cx="9990666" cy="3880773"/>
          </a:xfrm>
        </p:spPr>
        <p:txBody>
          <a:bodyPr/>
          <a:lstStyle/>
          <a:p>
            <a:pPr indent="360680"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работе с текстом необходимо учитывать объем текста , возраст обучающихся и тип заданий. Согласно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исследованиям В.Н Зайцева оптимальный темп чтения составляет 120 – 150 слов в минуту (900 знаков) Итак, подбирая текст, педагогу просто необходимо предварительно определить объём этого текста. Нужно помнить о временных интервалах чтения текста, затратах на поиск варианта ответа. Так, среднестатистическая норма временных затрат при выполнении задания части А –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1-2 минуты,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части В – 5 минут, части С – 15-20 минут.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0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Практика.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настоящей работы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учителя,  и успехи обучающихся на ГИА складывается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того, что совершается каждый день на обычных уроках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4100975"/>
            <a:ext cx="320067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Уважаемые коллеги!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Спасибо за участие в работе мастер-класса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10000"/>
            <a:ext cx="3733800" cy="284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6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1A78FF-CB43-7C65-E67F-C9C436A65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57200"/>
            <a:ext cx="8839200" cy="436496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текстом как основа при подготовке к ГИА.</a:t>
            </a:r>
          </a:p>
          <a:p>
            <a:pPr marL="0" indent="0">
              <a:buNone/>
            </a:pPr>
            <a:endParaRPr lang="ru-RU" altLang="ru-RU" sz="2400" i="1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r>
              <a:rPr lang="ru-RU" altLang="ru-RU" sz="2400" i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«…</a:t>
            </a:r>
            <a:r>
              <a:rPr lang="ru-RU" altLang="ru-RU" sz="2400" i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Читай не так , как пономарь , а с чувством , с толком , с расстановкой…»        </a:t>
            </a:r>
            <a:br>
              <a:rPr lang="ru-RU" altLang="ru-RU" sz="2400" i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</a:br>
            <a:r>
              <a:rPr lang="ru-RU" altLang="ru-RU" sz="2400" i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                                                                   А.С.  </a:t>
            </a:r>
            <a:r>
              <a:rPr lang="ru-RU" altLang="ru-RU" sz="2400" i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Грибоедов</a:t>
            </a:r>
            <a:r>
              <a:rPr lang="ru-RU" altLang="ru-RU" sz="2400" i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endParaRPr lang="ru-RU" altLang="ru-RU" sz="2400" i="1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«Иной </a:t>
            </a: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глазами по книжке водит, 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разум у него стороной ходит»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34" name="Isosceles Triangle 3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6" name="Picture 2" descr="D:\Мама\район конфер\46832207_1209199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02148"/>
            <a:ext cx="6853603" cy="328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8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школьника работать с различного рода информацией требует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высокого уровня внимания. Внимание крайне важно при выполнении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письменных заданий ГИА: помогает правильно понять задание,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избежать ошибок и описок при записывании решений и ответов на бланке,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учитывать всю необходимую 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информацию.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1"/>
            <a:ext cx="58197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4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596668" cy="1320800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Работа с текстом предполагает развитие следующих универсальных учебных действий:</a:t>
            </a: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www.school-14.com/images/stories/cb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10515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4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8200"/>
            <a:ext cx="9448800" cy="52031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0491" y="889000"/>
            <a:ext cx="1002985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Прием 1.   "Чтение с остановками".</a:t>
            </a:r>
          </a:p>
          <a:p>
            <a:pPr defTabSz="914400"/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 </a:t>
            </a:r>
          </a:p>
          <a:p>
            <a:pPr defTabSz="914400"/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Общий алгоритм работы:</a:t>
            </a:r>
            <a:endParaRPr lang="ru-RU" sz="2400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      </a:t>
            </a:r>
          </a:p>
          <a:p>
            <a:pPr defTabSz="914400"/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  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Чтение текста небольшими отрывками с обсуждением содержания каждого абзаца. Работа с опорными словами.</a:t>
            </a:r>
          </a:p>
          <a:p>
            <a:pPr defTabSz="914400"/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   После первого чтения,  текст опять представляет единое целое. Важно осмыслить этот текст. Формы работы с текстом после чтения  могут быть различными: дискуссия, совместный поиск, ответы на вопросы и др.</a:t>
            </a:r>
          </a:p>
          <a:p>
            <a:pPr lvl="0" algn="ctr" defTabSz="914400"/>
            <a:r>
              <a:rPr lang="ru-RU" sz="3200" b="1" dirty="0">
                <a:solidFill>
                  <a:prstClr val="black"/>
                </a:solidFill>
                <a:latin typeface="Calibri"/>
              </a:rPr>
              <a:t>Умение понимать прочитанное, помогает правильно понять 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задания к 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ГИА, правильно ответить ан вопросы заданий.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pPr defTabSz="914400"/>
            <a:endParaRPr lang="ru-RU" sz="2400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endParaRPr lang="ru-RU" sz="2400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7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834" y="1600200"/>
            <a:ext cx="9525000" cy="5638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381000"/>
            <a:ext cx="8596668" cy="13208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034473"/>
            <a:ext cx="11104418" cy="583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Прием 2</a:t>
            </a:r>
            <a:r>
              <a:rPr lang="ru-RU" sz="3200" dirty="0" smtClean="0"/>
              <a:t>. </a:t>
            </a:r>
            <a:r>
              <a:rPr lang="ru-RU" sz="3200" b="1" dirty="0" smtClean="0"/>
              <a:t>«Составь определение, дополни определение»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dirty="0" smtClean="0"/>
              <a:t> 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сформировать умение вдумчиво читать, преобразовывать текстовую информацию с учётом цели дальнейшего использования.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 smtClean="0"/>
          </a:p>
          <a:p>
            <a:r>
              <a:rPr lang="ru-RU" sz="2400" b="1" dirty="0" smtClean="0"/>
              <a:t>Задание:  </a:t>
            </a:r>
            <a:r>
              <a:rPr lang="ru-RU" sz="2400" dirty="0" smtClean="0"/>
              <a:t>Составьте определение «Вакуоль», используя текст учебника на </a:t>
            </a:r>
            <a:r>
              <a:rPr lang="ru-RU" sz="2400" dirty="0" err="1" smtClean="0"/>
              <a:t>стр</a:t>
            </a:r>
            <a:r>
              <a:rPr lang="ru-RU" sz="2400" dirty="0" smtClean="0"/>
              <a:t>….</a:t>
            </a:r>
          </a:p>
          <a:p>
            <a:r>
              <a:rPr lang="ru-RU" sz="2400" dirty="0" smtClean="0"/>
              <a:t>Примечание: определение отвечает на вопрос «что?».</a:t>
            </a:r>
          </a:p>
          <a:p>
            <a:r>
              <a:rPr lang="ru-RU" sz="2400" b="1" dirty="0" smtClean="0"/>
              <a:t>Почти во всех клетках, особенно старых, хорошо заметны полости – вакуоли (от латинского слова «</a:t>
            </a:r>
            <a:r>
              <a:rPr lang="ru-RU" sz="2400" b="1" dirty="0" err="1" smtClean="0"/>
              <a:t>вакулус</a:t>
            </a:r>
            <a:r>
              <a:rPr lang="ru-RU" sz="2400" b="1" dirty="0" smtClean="0"/>
              <a:t>»-пустой), ограниченные мембраной. Они заполнены клеточным соком – водой с растворенными в ней сахарами и другими органическими и неорганическими веществами.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596668" cy="13208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Calibri"/>
              </a:rPr>
              <a:t>Прием 3. «Составление плана параграфа».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0000"/>
            <a:ext cx="9677400" cy="5130800"/>
          </a:xfrm>
        </p:spPr>
        <p:txBody>
          <a:bodyPr>
            <a:normAutofit fontScale="92500" lnSpcReduction="20000"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 </a:t>
            </a: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Задание: 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Составьте план § 3 (стр. 15-18), в соответствии с памяткой (стр. 18).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Требования к составлению плана параграфа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 Пункты плана должны отражать главные мысли.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 Пункты должны быть связаны по смыслу.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 Пункты плана формулируются кратко и чётко.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составлении плана текст делится на части (смысловые единицы), и в каждой из них находится главная мысль. Чтобы вам было легче справиться с этим заданием, читая текст параграфа, задавайте два вопроса: «О чём здесь говорится?» и «Что об этом говорится?». Первый вопрос поможет вам разбить текст на «смысловые единицы», а второй — выделить самое существенное, главное» в этой части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ru-RU" sz="2400" b="1" dirty="0">
                <a:solidFill>
                  <a:schemeClr val="tx1"/>
                </a:solidFill>
                <a:ea typeface="+mn-ea"/>
                <a:cs typeface="+mn-cs"/>
              </a:rPr>
              <a:t>Прием 4. «Составление опорных схем»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( Понять главную мысль прочитанного, повторить по схеме материал изученного, при повторении).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Текст</a:t>
            </a:r>
            <a:endParaRPr lang="ru-RU" dirty="0"/>
          </a:p>
          <a:p>
            <a:r>
              <a:rPr lang="ru-RU" b="1" dirty="0"/>
              <a:t>	</a:t>
            </a:r>
          </a:p>
          <a:p>
            <a:r>
              <a:rPr lang="ru-RU" b="1" dirty="0"/>
              <a:t>	Экологические факторы. Условия среды оказывают определённое влияние (положительное или отрицательное) на существование и географическое распространение живых существ. В связи с этим условия среды рассматривают как </a:t>
            </a:r>
            <a:r>
              <a:rPr lang="ru-RU" b="1" i="1" dirty="0"/>
              <a:t>экологические факторы.</a:t>
            </a:r>
            <a:endParaRPr lang="ru-RU" dirty="0"/>
          </a:p>
          <a:p>
            <a:r>
              <a:rPr lang="ru-RU" b="1" dirty="0"/>
              <a:t>Экологические факторы очень многообразны как по своей природе, так и по воздействию на живые организмы. Условно все факторы среды подразделяются на три основные группы — </a:t>
            </a:r>
            <a:r>
              <a:rPr lang="ru-RU" b="1" i="1" dirty="0"/>
              <a:t>абиотические, биотические </a:t>
            </a:r>
            <a:r>
              <a:rPr lang="ru-RU" b="1" dirty="0"/>
              <a:t>и </a:t>
            </a:r>
            <a:r>
              <a:rPr lang="ru-RU" b="1" i="1" dirty="0"/>
              <a:t>антропогенные.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65515" y="2989291"/>
            <a:ext cx="7994632" cy="30520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Экологические факторы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Абиотические                  Биотические       Антропогенные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434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834</TotalTime>
  <Words>680</Words>
  <Application>Microsoft Office PowerPoint</Application>
  <PresentationFormat>Широкоэкранный</PresentationFormat>
  <Paragraphs>127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Helvetica</vt:lpstr>
      <vt:lpstr>inherit</vt:lpstr>
      <vt:lpstr>Times New Roman</vt:lpstr>
      <vt:lpstr>Trebuchet MS</vt:lpstr>
      <vt:lpstr>Wingdings 3</vt:lpstr>
      <vt:lpstr>Аспект</vt:lpstr>
      <vt:lpstr>МОУ « Турочакская СОШ им. Я.И. Баляева»</vt:lpstr>
      <vt:lpstr>Цель: Представление продуктивных способов работы с текстовой информацией при подготовке к ГИА.</vt:lpstr>
      <vt:lpstr>Презентация PowerPoint</vt:lpstr>
      <vt:lpstr>Презентация PowerPoint</vt:lpstr>
      <vt:lpstr>Работа с текстом предполагает развитие следующих универсальных учебных действий: </vt:lpstr>
      <vt:lpstr>  </vt:lpstr>
      <vt:lpstr>Презентация PowerPoint</vt:lpstr>
      <vt:lpstr>Прием 3. «Составление плана параграфа». </vt:lpstr>
      <vt:lpstr>Прием 4. «Составление опорных схем» ( Понять главную мысль прочитанного, повторить по схеме материал изученного, при повторении).</vt:lpstr>
      <vt:lpstr>Прием 5 «Верные и неверные утверждения». </vt:lpstr>
      <vt:lpstr>Приём №6 «Лови ошибку»</vt:lpstr>
      <vt:lpstr>Прием 7. «Составь задание». Цель: сформировать умение вдумчиво читать, преобразовывать текстовую информацию с учётом цели дальнейшего использования. </vt:lpstr>
      <vt:lpstr>Прием 8. «Толстые» и «тонкие» вопросы. Развитие данного навыка позволяет успешно выполнить задание ОГЭ № 24 и № 10.  </vt:lpstr>
      <vt:lpstr>Приём 9. «Восстанови текст». Развитие данного навыка позволяет успешно выполнить задание ОГЭ № 10, ЕГЭ № 20.  </vt:lpstr>
      <vt:lpstr>Прием 10.  «От рисунка к тексту», составление по рисунку текста, вопросов, нахождение в тексте указанной информации отраженной в рисунке.  </vt:lpstr>
      <vt:lpstr>Прием 11. Определи главное. Развитие данного навыка позволяет успешно выполнить задание ОГЭ № 7, ЕГЭ № 11.  </vt:lpstr>
      <vt:lpstr>Прием 12. Анализ и синтез предложенного текста, работа с терминами.</vt:lpstr>
      <vt:lpstr>Прием 13. График, анализ. Развитие данного навыка позволяет успешно выполнить задание ОГЭ № 4, ЕГЭ № 21. </vt:lpstr>
      <vt:lpstr>          Прием 14. «Ищем непонятное».   ( Знаки на полях текста)</vt:lpstr>
      <vt:lpstr>Прием 15. Конспект – краткое  изложение, запись  содержания  какого-либо сочинения, доклада. Заполнение таблиц разной степени сложности. </vt:lpstr>
      <vt:lpstr>Прием 16.Синквейн.</vt:lpstr>
      <vt:lpstr>Прием 17. Заполнение таблиц разной степени сложности.  Цель:</vt:lpstr>
      <vt:lpstr>Обратите внимание!</vt:lpstr>
      <vt:lpstr>Практика.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«Кадетская школа №4 г.Горно-Алтайска»</dc:title>
  <dc:creator>1</dc:creator>
  <cp:lastModifiedBy>Пользователь</cp:lastModifiedBy>
  <cp:revision>81</cp:revision>
  <dcterms:modified xsi:type="dcterms:W3CDTF">2025-10-14T17:46:32Z</dcterms:modified>
</cp:coreProperties>
</file>