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8D1E1B"/>
    <a:srgbClr val="BE2824"/>
    <a:srgbClr val="F90B05"/>
    <a:srgbClr val="740000"/>
    <a:srgbClr val="BC0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692696"/>
            <a:ext cx="6912768" cy="244827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31750" contourW="12700">
              <a:bevelT w="63500" h="571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«</a:t>
            </a:r>
            <a:r>
              <a:rPr lang="ru-RU" b="1" i="1" dirty="0"/>
              <a:t>Контроль и оценка достижений обучающихся в области читательской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грамотности»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4797152"/>
            <a:ext cx="3312368" cy="14401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9823" y="764704"/>
            <a:ext cx="7062657" cy="5361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Самооценка и </a:t>
            </a:r>
            <a:r>
              <a:rPr lang="ru-RU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endParaRPr lang="ru-RU" sz="3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После работы с текстом ученик заполняет таблицу: 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Что я понял?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-Что вызвало затруднения? 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я могу улучшить своё понимание?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Развивает «рефлексию и </a:t>
            </a:r>
            <a:r>
              <a:rPr lang="ru-RU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умения».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69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404664"/>
            <a:ext cx="68407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Уровень 3. Итоговый контроль – подготовка к ГИА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1772816"/>
            <a:ext cx="7344816" cy="4834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Целенаправленная работа с заданиями второй части КИМ.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· Учим детей алгоритму работы с текстом: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· Шаг 1: Прочитай задание, чтобы понять, что именно нужно найти.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· Шаг 2: Внимательно, может быть, с карандашом в руках, прочитай текст.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· Шаг 3: Найди в тексте ключевые слова и фразы, относящиеся к заданию.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· Шаг 4: Сформулируй ответ, обязательно используя информацию из текста и не выходя за его рамки.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Использование четких критериев оценивания.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· Мы должны показывать ученикам не просто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решебник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а критерии, по которым их ответ будет оценен на экзамене.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· Пример: «В задании на установление соответствия за полный правильный ответ – 2 балла, за одну ошибку – 1 балл, за две и более – 0 баллов». Это учит детей самопроверке и внимательности.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09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04664"/>
            <a:ext cx="6417719" cy="1146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оценки </a:t>
            </a:r>
            <a:endParaRPr lang="ru-RU" sz="3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(практические шкалы для учителя).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661847"/>
              </p:ext>
            </p:extLst>
          </p:nvPr>
        </p:nvGraphicFramePr>
        <p:xfrm>
          <a:off x="251520" y="2348880"/>
          <a:ext cx="8640960" cy="3652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41446706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177128995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349734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Уровень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Что умеет ученик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Пример задания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2110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Базовый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Находит явную информацию, понимает простые факты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«Найдите в тексте, сколько процентов населения живёт в городах»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0078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Повышенный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Интерпретирует, сравнивает, устанавливает связи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«Почему в Индии высокая плотность населения? Связано ли это с климатом?»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155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Высокий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Анализирует, критикует, предлагает решения, делает выводы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«Какие последствия может иметь миграция в Европу? Предложите меры для её регулирования» |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855408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195737" y="1563717"/>
            <a:ext cx="64901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Пример: «Уровневая система»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9424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764704"/>
            <a:ext cx="75963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Инструменты для учителя географии</a:t>
            </a:r>
          </a:p>
          <a:p>
            <a:endParaRPr lang="ru-RU" sz="2800" dirty="0"/>
          </a:p>
          <a:p>
            <a:r>
              <a:rPr lang="ru-RU" sz="2800" dirty="0"/>
              <a:t>- «Рабочие листы с текстами и вопросами» </a:t>
            </a:r>
            <a:r>
              <a:rPr lang="ru-RU" sz="2400" i="1" dirty="0"/>
              <a:t>(можно создавать самому или брать из открытых источников).</a:t>
            </a:r>
          </a:p>
          <a:p>
            <a:r>
              <a:rPr lang="ru-RU" sz="2800" dirty="0"/>
              <a:t>- «Таблицы самооценки».</a:t>
            </a:r>
          </a:p>
          <a:p>
            <a:r>
              <a:rPr lang="ru-RU" sz="2800" dirty="0"/>
              <a:t>- «Карточки с заданиями на анализ текста + карты».</a:t>
            </a:r>
          </a:p>
          <a:p>
            <a:r>
              <a:rPr lang="ru-RU" sz="2800" dirty="0"/>
              <a:t>- «Цифровые инструменты</a:t>
            </a:r>
            <a:r>
              <a:rPr lang="ru-RU" sz="2800" dirty="0" smtClean="0"/>
              <a:t>»  — </a:t>
            </a:r>
            <a:r>
              <a:rPr lang="ru-RU" sz="2800" dirty="0"/>
              <a:t>для тестирования.</a:t>
            </a:r>
          </a:p>
          <a:p>
            <a:r>
              <a:rPr lang="ru-RU" sz="2800" dirty="0"/>
              <a:t>- «ЕГЭ/ОГЭ по географии» — отличный источник заданий на работу с текстом.</a:t>
            </a:r>
          </a:p>
        </p:txBody>
      </p:sp>
    </p:spTree>
    <p:extLst>
      <p:ext uri="{BB962C8B-B14F-4D97-AF65-F5344CB8AC3E}">
        <p14:creationId xmlns:p14="http://schemas.microsoft.com/office/powerpoint/2010/main" val="254253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124744"/>
            <a:ext cx="6984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Читательская грамотность — это не «добавка» к географии, а «основа её освоения». Без умения читать и понимать тексты, карты, диаграммы ученик не сможет:</a:t>
            </a:r>
          </a:p>
          <a:p>
            <a:r>
              <a:rPr lang="ru-RU" sz="2800" dirty="0"/>
              <a:t> </a:t>
            </a:r>
          </a:p>
          <a:p>
            <a:r>
              <a:rPr lang="ru-RU" sz="2800" dirty="0"/>
              <a:t>- успешно сдать ОГЭ/ЕГЭ,</a:t>
            </a:r>
          </a:p>
          <a:p>
            <a:r>
              <a:rPr lang="ru-RU" sz="2800" dirty="0"/>
              <a:t>- решать практические задачи,</a:t>
            </a:r>
          </a:p>
          <a:p>
            <a:r>
              <a:rPr lang="ru-RU" sz="2800" dirty="0"/>
              <a:t>- понимать мир вокруг себя.</a:t>
            </a:r>
          </a:p>
        </p:txBody>
      </p:sp>
    </p:spTree>
    <p:extLst>
      <p:ext uri="{BB962C8B-B14F-4D97-AF65-F5344CB8AC3E}">
        <p14:creationId xmlns:p14="http://schemas.microsoft.com/office/powerpoint/2010/main" val="139362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979712" y="548680"/>
            <a:ext cx="676875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endParaRPr lang="ru-RU" sz="2400" dirty="0" smtClean="0"/>
          </a:p>
          <a:p>
            <a:pPr algn="ctr"/>
            <a:endParaRPr lang="ru-RU" b="1" i="1" dirty="0"/>
          </a:p>
          <a:p>
            <a:pPr algn="ctr"/>
            <a:endParaRPr lang="ru-RU" b="1" i="1" dirty="0" smtClean="0"/>
          </a:p>
          <a:p>
            <a:pPr algn="ctr"/>
            <a:endParaRPr lang="ru-RU" b="1" i="1" dirty="0"/>
          </a:p>
          <a:p>
            <a:pPr algn="ctr"/>
            <a:endParaRPr lang="ru-RU" b="1" i="1" dirty="0"/>
          </a:p>
          <a:p>
            <a:pPr algn="ctr"/>
            <a:r>
              <a:rPr lang="ru-RU" sz="2400" b="1" i="1" dirty="0"/>
              <a:t>Сайт: </a:t>
            </a:r>
            <a:r>
              <a:rPr lang="en-US" sz="2400" i="1" dirty="0" smtClean="0">
                <a:hlinkClick r:id="rId2"/>
              </a:rPr>
              <a:t>http://elenaranko.ucoz.ru/</a:t>
            </a:r>
            <a:r>
              <a:rPr lang="ru-RU" sz="2400" i="1" dirty="0" smtClean="0"/>
              <a:t>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91629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3040" y="659234"/>
            <a:ext cx="6789440" cy="940966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Цели контроля и оценки читательской грамотности на уроках географии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00200"/>
            <a:ext cx="7776864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Определить, насколько ученик умеет работать с «географическими текстами» (учебник, дополнительные материалы, задачи).</a:t>
            </a:r>
          </a:p>
          <a:p>
            <a:pPr marL="0" indent="0">
              <a:buNone/>
            </a:pPr>
            <a:r>
              <a:rPr lang="ru-RU" dirty="0"/>
              <a:t>- Выявить трудности: не понимает термины? Не может найти информацию в таблице? Не видит связи между данными?</a:t>
            </a:r>
          </a:p>
          <a:p>
            <a:pPr marL="0" indent="0">
              <a:buNone/>
            </a:pPr>
            <a:r>
              <a:rPr lang="ru-RU" dirty="0"/>
              <a:t>- Научить ученика «самостоятельно работать с информацией», что критически важно для ЕГЭ/ОГЭ и реальной жизни.</a:t>
            </a:r>
          </a:p>
          <a:p>
            <a:pPr marL="0" indent="0">
              <a:buNone/>
            </a:pPr>
            <a:r>
              <a:rPr lang="ru-RU" dirty="0"/>
              <a:t>- Корректировать методику преподавания: если класс не справляется с анализом текста — значит, нужно больше практиковаться.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5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6717432" cy="12241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Трехуровневая система </a:t>
            </a:r>
            <a:r>
              <a:rPr lang="ru-RU" b="1" dirty="0"/>
              <a:t>оценки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628800"/>
            <a:ext cx="7720727" cy="4752528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Clr>
                <a:srgbClr val="C00000"/>
              </a:buClr>
              <a:buSzPct val="75000"/>
              <a:buNone/>
            </a:pPr>
            <a:r>
              <a:rPr lang="ru-RU" sz="4000" b="1" dirty="0" smtClean="0"/>
              <a:t>Уровень 1.</a:t>
            </a:r>
            <a:r>
              <a:rPr lang="ru-RU" sz="4000" dirty="0" smtClean="0"/>
              <a:t> Текущий (формирующий) контроль – инструмент учителя на каждом уроке</a:t>
            </a:r>
          </a:p>
          <a:p>
            <a:pPr>
              <a:spcBef>
                <a:spcPts val="0"/>
              </a:spcBef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ru-RU" sz="1800" dirty="0" smtClean="0"/>
          </a:p>
          <a:p>
            <a:pPr>
              <a:spcBef>
                <a:spcPts val="0"/>
              </a:spcBef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ru-RU" sz="1800" dirty="0"/>
          </a:p>
          <a:p>
            <a:pPr marL="0" indent="0">
              <a:buNone/>
            </a:pPr>
            <a:r>
              <a:rPr lang="ru-RU" dirty="0"/>
              <a:t>1. «Верные и неверные утверждения» (по прочитанному тексту параграфа или </a:t>
            </a:r>
            <a:r>
              <a:rPr lang="ru-RU" dirty="0" err="1"/>
              <a:t>просмотреной</a:t>
            </a:r>
            <a:r>
              <a:rPr lang="ru-RU" dirty="0"/>
              <a:t> схеме).</a:t>
            </a:r>
          </a:p>
          <a:p>
            <a:pPr marL="0" indent="0">
              <a:buNone/>
            </a:pPr>
            <a:r>
              <a:rPr lang="ru-RU" dirty="0"/>
              <a:t>Пример по географии (тема «Климат»):</a:t>
            </a:r>
          </a:p>
          <a:p>
            <a:pPr marL="0" indent="0">
              <a:buNone/>
            </a:pPr>
            <a:r>
              <a:rPr lang="ru-RU" b="1" dirty="0"/>
              <a:t>Утверждение: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-Чем выше температура воздуха, тем больше в нем может содержаться водяного пара. (Верно). </a:t>
            </a:r>
          </a:p>
          <a:p>
            <a:pPr marL="0" indent="0">
              <a:buNone/>
            </a:pPr>
            <a:r>
              <a:rPr lang="ru-RU" dirty="0"/>
              <a:t>-Чем дальше от экватора, тем меньше угол падения солнечных лучей. (Верно). </a:t>
            </a:r>
          </a:p>
          <a:p>
            <a:pPr marL="0" indent="0">
              <a:buNone/>
            </a:pPr>
            <a:r>
              <a:rPr lang="ru-RU" dirty="0"/>
              <a:t>-Муссоны – это ветры, дующие круглый год в одном направлении. (Неверно).</a:t>
            </a:r>
          </a:p>
          <a:p>
            <a:pPr marL="0" indent="0">
              <a:buNone/>
            </a:pPr>
            <a:r>
              <a:rPr lang="ru-RU" b="1" dirty="0"/>
              <a:t> Оцениваем:</a:t>
            </a:r>
            <a:r>
              <a:rPr lang="ru-RU" dirty="0"/>
              <a:t> умение находить в тексте информацию для проверки утверждения.</a:t>
            </a:r>
          </a:p>
          <a:p>
            <a:pPr>
              <a:spcBef>
                <a:spcPts val="0"/>
              </a:spcBef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11560" y="5805264"/>
            <a:ext cx="8352928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723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692697"/>
            <a:ext cx="7200800" cy="483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«Ключевые вопросы» после чтения текста. Задаем вопросы разных типов: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Фактический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(поиск информации):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-Каковы основные причины возникновения парникового эффекта?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Интерпретационный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(анализ и синтез):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Объясни, почему в Восточной Сибири, находящейся на одной широте с Европейской частью России, гораздо холоднее?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Оценочный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(рефлексия и аргументация):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-Почему, по твоему мнению, проблема сохранения биоразнообразия является одной из важнейших для человечества? Приведи аргументы, опираясь на текст. (экология).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0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268760"/>
            <a:ext cx="7488832" cy="4439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Работа с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несплошными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текстами – наш главный козырь в географии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Проанализируй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климатограмму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Определи тип климата для данной территории и докажи свою точку зрения, используя данные графика.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Оцениваем: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умение «читать» данные, извлекать информацию, представленную в разной форме, и делать на ее основе выводы.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91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8"/>
            <a:ext cx="7848872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2.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Периодический (тематический) контроль – срез знаний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700808"/>
            <a:ext cx="7344816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контроля: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1.Метапредметные диагностические работы.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304464"/>
            <a:ext cx="7344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«В последние годы в Арктике наблюдается рост температур в 2–3 раза выше среднемирового уровня. Это приводит к таянию льдов, изменению миграционных путей животных и увеличению доступности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ресурсов»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5371708"/>
            <a:ext cx="741682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Такие задания развивают «анализ, интерпретацию, связь с ранее изученным».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4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9672" y="908720"/>
            <a:ext cx="727280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Работа с картой + текстом</a:t>
            </a:r>
          </a:p>
          <a:p>
            <a:endParaRPr lang="ru-RU" sz="2800" b="1" dirty="0" smtClean="0"/>
          </a:p>
          <a:p>
            <a:r>
              <a:rPr lang="ru-RU" sz="2400" b="1" i="1" dirty="0" smtClean="0"/>
              <a:t>Пример: </a:t>
            </a:r>
          </a:p>
          <a:p>
            <a:r>
              <a:rPr lang="ru-RU" sz="2400" dirty="0" smtClean="0"/>
              <a:t>Дана карта плотности населения мира + текст:         «В Азии живёт более половины населения Земли, но при этом в некоторых регионах плотность очень низкая».  </a:t>
            </a:r>
          </a:p>
          <a:p>
            <a:r>
              <a:rPr lang="ru-RU" sz="2400" b="1" i="1" dirty="0" smtClean="0"/>
              <a:t>Задание</a:t>
            </a:r>
            <a:r>
              <a:rPr lang="ru-RU" sz="2400" b="1" i="1" dirty="0"/>
              <a:t>:</a:t>
            </a:r>
            <a:r>
              <a:rPr lang="ru-RU" sz="2400" dirty="0"/>
              <a:t> Найдите на карте регионы с высокой и низкой плотностью. Объясните, почему так получилось, используя текст и свои знания.</a:t>
            </a:r>
          </a:p>
          <a:p>
            <a:endParaRPr lang="ru-RU" sz="2400" dirty="0"/>
          </a:p>
          <a:p>
            <a:r>
              <a:rPr lang="ru-RU" sz="2400" dirty="0"/>
              <a:t> </a:t>
            </a:r>
            <a:r>
              <a:rPr lang="ru-RU" sz="2000" b="1" i="1" dirty="0"/>
              <a:t>Учит читать «визуальную и текстовую информацию одновременно» — ключевой навык для географа!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58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2. Практические работы, проектная деятельность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/>
              <a:t>    Тема: «Миграция населения в XXI веке».  </a:t>
            </a:r>
          </a:p>
          <a:p>
            <a:r>
              <a:rPr lang="ru-RU" sz="2800" dirty="0"/>
              <a:t>Ученики должны найти 3 источника (статистика, статья, интервью), проанализировать их, выделить главную мысль, сделать выводы, представить презентацию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400" b="1" i="1" dirty="0"/>
              <a:t>Развивает «поиск информации, критическое мышление, умение работать с разными типами текстов».</a:t>
            </a:r>
          </a:p>
        </p:txBody>
      </p:sp>
    </p:spTree>
    <p:extLst>
      <p:ext uri="{BB962C8B-B14F-4D97-AF65-F5344CB8AC3E}">
        <p14:creationId xmlns:p14="http://schemas.microsoft.com/office/powerpoint/2010/main" val="281698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268760"/>
            <a:ext cx="7272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3. Тесты с открытыми вопросами.</a:t>
            </a:r>
          </a:p>
          <a:p>
            <a:endParaRPr lang="ru-RU" sz="2800" dirty="0"/>
          </a:p>
          <a:p>
            <a:r>
              <a:rPr lang="ru-RU" sz="2800" dirty="0"/>
              <a:t>Не просто «выбери правильный ответ», а:</a:t>
            </a:r>
          </a:p>
          <a:p>
            <a:r>
              <a:rPr lang="ru-RU" sz="2800" dirty="0"/>
              <a:t> «Объясните, почему в Южной Америке есть как тропический, так и умеренный пояса?»  </a:t>
            </a:r>
          </a:p>
          <a:p>
            <a:r>
              <a:rPr lang="ru-RU" sz="2800" dirty="0"/>
              <a:t>«Сравните климат Бразилии и Австралии на основе текста и карты.»</a:t>
            </a:r>
          </a:p>
          <a:p>
            <a:endParaRPr lang="ru-RU" sz="2800" dirty="0"/>
          </a:p>
          <a:p>
            <a:r>
              <a:rPr lang="ru-RU" sz="2400" b="1" i="1" dirty="0"/>
              <a:t>Проверяет «глубину понимания, умение аргументировать».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403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A0000"/>
      </a:hlink>
      <a:folHlink>
        <a:srgbClr val="FAC08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900</Words>
  <Application>Microsoft Office PowerPoint</Application>
  <PresentationFormat>Экран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 «Контроль и оценка достижений обучающихся в области читательской грамотности»</vt:lpstr>
      <vt:lpstr>Цели контроля и оценки читательской грамотности на уроках географии </vt:lpstr>
      <vt:lpstr>Трехуровневая система оценки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Географические</dc:title>
  <dc:creator>Ранько Елена</dc:creator>
  <cp:lastModifiedBy>Администратор1</cp:lastModifiedBy>
  <cp:revision>29</cp:revision>
  <dcterms:created xsi:type="dcterms:W3CDTF">2015-04-19T15:51:03Z</dcterms:created>
  <dcterms:modified xsi:type="dcterms:W3CDTF">2025-10-14T11:06:33Z</dcterms:modified>
</cp:coreProperties>
</file>