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80" y="18288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8778240" y="0"/>
                </a:moveTo>
                <a:lnTo>
                  <a:pt x="0" y="0"/>
                </a:lnTo>
                <a:lnTo>
                  <a:pt x="0" y="6492240"/>
                </a:lnTo>
                <a:lnTo>
                  <a:pt x="8778240" y="6492240"/>
                </a:lnTo>
                <a:lnTo>
                  <a:pt x="877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880" y="18288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8774" y="314706"/>
            <a:ext cx="7406640" cy="899160"/>
          </a:xfrm>
          <a:custGeom>
            <a:avLst/>
            <a:gdLst/>
            <a:ahLst/>
            <a:cxnLst/>
            <a:rect l="l" t="t" r="r" b="b"/>
            <a:pathLst>
              <a:path w="7406640" h="899160">
                <a:moveTo>
                  <a:pt x="7406640" y="0"/>
                </a:moveTo>
                <a:lnTo>
                  <a:pt x="0" y="0"/>
                </a:lnTo>
                <a:lnTo>
                  <a:pt x="0" y="899160"/>
                </a:lnTo>
                <a:lnTo>
                  <a:pt x="7406640" y="899160"/>
                </a:lnTo>
                <a:lnTo>
                  <a:pt x="74066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196" y="367284"/>
            <a:ext cx="5253227" cy="8991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80" y="18288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8778240" y="0"/>
                </a:moveTo>
                <a:lnTo>
                  <a:pt x="0" y="0"/>
                </a:lnTo>
                <a:lnTo>
                  <a:pt x="0" y="6492240"/>
                </a:lnTo>
                <a:lnTo>
                  <a:pt x="8778240" y="6492240"/>
                </a:lnTo>
                <a:lnTo>
                  <a:pt x="877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880" y="18288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129" y="83018"/>
            <a:ext cx="8291649" cy="1377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339" y="1870249"/>
            <a:ext cx="7521320" cy="196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5" Type="http://schemas.openxmlformats.org/officeDocument/2006/relationships/image" Target="../media/image75.jp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jp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jpg"/><Relationship Id="rId12" Type="http://schemas.openxmlformats.org/officeDocument/2006/relationships/image" Target="../media/image94.png"/><Relationship Id="rId17" Type="http://schemas.openxmlformats.org/officeDocument/2006/relationships/image" Target="../media/image99.jp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jp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13" Type="http://schemas.openxmlformats.org/officeDocument/2006/relationships/image" Target="../media/image116.png"/><Relationship Id="rId18" Type="http://schemas.openxmlformats.org/officeDocument/2006/relationships/image" Target="../media/image121.jp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jpg"/><Relationship Id="rId9" Type="http://schemas.openxmlformats.org/officeDocument/2006/relationships/image" Target="../media/image112.png"/><Relationship Id="rId14" Type="http://schemas.openxmlformats.org/officeDocument/2006/relationships/image" Target="../media/image1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jp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jp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521320" cy="1966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335" marR="5080" indent="-3175" algn="ctr">
              <a:lnSpc>
                <a:spcPct val="99300"/>
              </a:lnSpc>
              <a:spcBef>
                <a:spcPts val="130"/>
              </a:spcBef>
            </a:pPr>
            <a:r>
              <a:rPr dirty="0"/>
              <a:t>Развитие</a:t>
            </a:r>
            <a:r>
              <a:rPr spc="-80" dirty="0"/>
              <a:t> </a:t>
            </a:r>
            <a:r>
              <a:rPr spc="-10" dirty="0"/>
              <a:t>читательской</a:t>
            </a:r>
            <a:r>
              <a:rPr spc="-100" dirty="0"/>
              <a:t> </a:t>
            </a:r>
            <a:r>
              <a:rPr spc="-10" dirty="0"/>
              <a:t>грамотности </a:t>
            </a:r>
            <a:r>
              <a:rPr spc="-20" dirty="0"/>
              <a:t>обучающихся</a:t>
            </a:r>
            <a:r>
              <a:rPr spc="-105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dirty="0"/>
              <a:t>уроках</a:t>
            </a:r>
            <a:r>
              <a:rPr spc="-90" dirty="0"/>
              <a:t> </a:t>
            </a:r>
            <a:r>
              <a:rPr dirty="0"/>
              <a:t>географии,</a:t>
            </a:r>
            <a:r>
              <a:rPr spc="-90" dirty="0"/>
              <a:t> </a:t>
            </a:r>
            <a:r>
              <a:rPr spc="-25" dirty="0"/>
              <a:t>как </a:t>
            </a:r>
            <a:r>
              <a:rPr spc="-10" dirty="0"/>
              <a:t>одного</a:t>
            </a:r>
            <a:r>
              <a:rPr spc="-100" dirty="0"/>
              <a:t> </a:t>
            </a:r>
            <a:r>
              <a:rPr dirty="0"/>
              <a:t>из</a:t>
            </a:r>
            <a:r>
              <a:rPr spc="-90" dirty="0"/>
              <a:t> </a:t>
            </a:r>
            <a:r>
              <a:rPr spc="-20" dirty="0"/>
              <a:t>компонентов</a:t>
            </a:r>
            <a:r>
              <a:rPr spc="-120" dirty="0"/>
              <a:t> </a:t>
            </a:r>
            <a:r>
              <a:rPr spc="-10" dirty="0"/>
              <a:t>функциональной грамотности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541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 smtClean="0"/>
              <a:t>Чибиеков</a:t>
            </a:r>
            <a:r>
              <a:rPr lang="ru-RU" i="1" dirty="0" smtClean="0"/>
              <a:t> А. Д., учитель географии</a:t>
            </a:r>
            <a:br>
              <a:rPr lang="ru-RU" i="1" dirty="0" smtClean="0"/>
            </a:br>
            <a:r>
              <a:rPr lang="ru-RU" i="1" dirty="0" smtClean="0"/>
              <a:t>МОУ «Иогачская СОШ»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716" y="2537460"/>
            <a:ext cx="6989445" cy="4320540"/>
            <a:chOff x="1060716" y="2537460"/>
            <a:chExt cx="6989445" cy="432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16" y="2537460"/>
              <a:ext cx="6989038" cy="4320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776" y="2732532"/>
              <a:ext cx="6400800" cy="3810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4436" y="137459"/>
            <a:ext cx="75222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2480" marR="5080" indent="-78041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F5F9F"/>
                </a:solidFill>
              </a:rPr>
              <a:t>Второе</a:t>
            </a:r>
            <a:r>
              <a:rPr sz="2800" spc="-100" dirty="0">
                <a:solidFill>
                  <a:srgbClr val="1F5F9F"/>
                </a:solidFill>
              </a:rPr>
              <a:t> </a:t>
            </a:r>
            <a:r>
              <a:rPr sz="2800" spc="-10" dirty="0">
                <a:solidFill>
                  <a:srgbClr val="1F5F9F"/>
                </a:solidFill>
              </a:rPr>
              <a:t>читательское</a:t>
            </a:r>
            <a:r>
              <a:rPr sz="2800" spc="-85" dirty="0">
                <a:solidFill>
                  <a:srgbClr val="1F5F9F"/>
                </a:solidFill>
              </a:rPr>
              <a:t> </a:t>
            </a:r>
            <a:r>
              <a:rPr sz="2800" dirty="0">
                <a:solidFill>
                  <a:srgbClr val="1F5F9F"/>
                </a:solidFill>
              </a:rPr>
              <a:t>умение:</a:t>
            </a:r>
            <a:r>
              <a:rPr sz="2800" spc="-85" dirty="0">
                <a:solidFill>
                  <a:srgbClr val="1F5F9F"/>
                </a:solidFill>
              </a:rPr>
              <a:t> </a:t>
            </a:r>
            <a:r>
              <a:rPr sz="2800" spc="-20" dirty="0"/>
              <a:t>интегрировать</a:t>
            </a:r>
            <a:r>
              <a:rPr sz="2800" spc="-75" dirty="0"/>
              <a:t> </a:t>
            </a:r>
            <a:r>
              <a:rPr sz="2800" spc="-50" dirty="0"/>
              <a:t>и </a:t>
            </a:r>
            <a:r>
              <a:rPr sz="2800" spc="-20" dirty="0"/>
              <a:t>интерпретировать</a:t>
            </a:r>
            <a:r>
              <a:rPr sz="2800" spc="-30" dirty="0"/>
              <a:t> </a:t>
            </a:r>
            <a:r>
              <a:rPr sz="2800" dirty="0"/>
              <a:t>сообщения</a:t>
            </a:r>
            <a:r>
              <a:rPr sz="2800" spc="-70" dirty="0"/>
              <a:t> </a:t>
            </a:r>
            <a:r>
              <a:rPr sz="2800" spc="-10" dirty="0"/>
              <a:t>текста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59740" y="995471"/>
            <a:ext cx="76073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(устанавливать</a:t>
            </a:r>
            <a:r>
              <a:rPr sz="1800" spc="-5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причинно-следственные</a:t>
            </a:r>
            <a:r>
              <a:rPr sz="1800" spc="-1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5F9F"/>
                </a:solidFill>
                <a:latin typeface="Times New Roman"/>
                <a:cs typeface="Times New Roman"/>
              </a:rPr>
              <a:t>связи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5F9F"/>
                </a:solidFill>
                <a:latin typeface="Times New Roman"/>
                <a:cs typeface="Times New Roman"/>
              </a:rPr>
              <a:t>между</a:t>
            </a:r>
            <a:r>
              <a:rPr sz="1800" spc="-3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5F9F"/>
                </a:solidFill>
                <a:latin typeface="Times New Roman"/>
                <a:cs typeface="Times New Roman"/>
              </a:rPr>
              <a:t>единицами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 информации </a:t>
            </a:r>
            <a:r>
              <a:rPr sz="1800" dirty="0">
                <a:solidFill>
                  <a:srgbClr val="1F5F9F"/>
                </a:solidFill>
                <a:latin typeface="Times New Roman"/>
                <a:cs typeface="Times New Roman"/>
              </a:rPr>
              <a:t>текста,</a:t>
            </a:r>
            <a:r>
              <a:rPr sz="1800" spc="-8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отличать</a:t>
            </a:r>
            <a:r>
              <a:rPr sz="1800" spc="-5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главное</a:t>
            </a:r>
            <a:r>
              <a:rPr sz="1800" spc="-6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5F9F"/>
                </a:solidFill>
                <a:latin typeface="Times New Roman"/>
                <a:cs typeface="Times New Roman"/>
              </a:rPr>
              <a:t>от</a:t>
            </a:r>
            <a:r>
              <a:rPr sz="1800" spc="-6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5F9F"/>
                </a:solidFill>
                <a:latin typeface="Times New Roman"/>
                <a:cs typeface="Times New Roman"/>
              </a:rPr>
              <a:t>второстепенного).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Например,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География,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800" b="1" i="1" u="heavy" spc="-5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класс</a:t>
            </a:r>
            <a:r>
              <a:rPr sz="1800" b="1" i="1" u="heavy" spc="-5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тема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«Литосфера</a:t>
            </a:r>
            <a:r>
              <a:rPr sz="1800" b="1" i="1" u="heavy" spc="-5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рельеф</a:t>
            </a:r>
            <a:r>
              <a:rPr sz="1800" b="1" i="1" u="heavy" spc="-5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Земли».</a:t>
            </a:r>
            <a:endParaRPr sz="1800">
              <a:latin typeface="Times New Roman"/>
              <a:cs typeface="Times New Roman"/>
            </a:endParaRPr>
          </a:p>
          <a:p>
            <a:pPr marL="12700" marR="341630">
              <a:lnSpc>
                <a:spcPct val="100000"/>
              </a:lnSpc>
            </a:pP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</a:t>
            </a:r>
            <a:r>
              <a:rPr sz="1800" b="1" i="1" u="heavy" spc="-4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возникли</a:t>
            </a:r>
            <a:r>
              <a:rPr sz="1800" b="1" i="1" u="heavy" spc="-5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платформы</a:t>
            </a:r>
            <a:r>
              <a:rPr sz="1800" b="1" i="1" u="heavy" spc="-4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складчатые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области?</a:t>
            </a:r>
            <a:r>
              <a:rPr sz="1800" b="1" i="1" u="heavy" spc="-5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Объясните,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чем</a:t>
            </a:r>
            <a:r>
              <a:rPr sz="1800" b="1" i="1" spc="-2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отличаются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платформы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складчатых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областей.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4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каком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участке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земной</a:t>
            </a:r>
            <a:r>
              <a:rPr sz="1800" b="1" i="1" u="heavy" spc="-7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коры</a:t>
            </a:r>
            <a:r>
              <a:rPr sz="1800" b="1" i="1" u="heavy" spc="-7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расположена</a:t>
            </a:r>
            <a:r>
              <a:rPr sz="1800" b="1" i="1" u="heavy" spc="-8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ваша</a:t>
            </a:r>
            <a:r>
              <a:rPr sz="1800" b="1" i="1" u="heavy" spc="-7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местность.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288" y="175129"/>
            <a:ext cx="646430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34925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rgbClr val="4966AC"/>
                </a:solidFill>
              </a:rPr>
              <a:t>Третье</a:t>
            </a:r>
            <a:r>
              <a:rPr sz="2800" spc="-114" dirty="0">
                <a:solidFill>
                  <a:srgbClr val="4966AC"/>
                </a:solidFill>
              </a:rPr>
              <a:t> </a:t>
            </a:r>
            <a:r>
              <a:rPr sz="2800" spc="-10" dirty="0">
                <a:solidFill>
                  <a:srgbClr val="4966AC"/>
                </a:solidFill>
              </a:rPr>
              <a:t>читательское</a:t>
            </a:r>
            <a:r>
              <a:rPr sz="2800" spc="-110" dirty="0">
                <a:solidFill>
                  <a:srgbClr val="4966AC"/>
                </a:solidFill>
              </a:rPr>
              <a:t> </a:t>
            </a:r>
            <a:r>
              <a:rPr sz="2800" spc="-10" dirty="0">
                <a:solidFill>
                  <a:srgbClr val="4966AC"/>
                </a:solidFill>
              </a:rPr>
              <a:t>умение: </a:t>
            </a:r>
            <a:r>
              <a:rPr sz="2800" dirty="0"/>
              <a:t>осмыслить</a:t>
            </a:r>
            <a:r>
              <a:rPr sz="2800" spc="-65" dirty="0"/>
              <a:t> </a:t>
            </a:r>
            <a:r>
              <a:rPr sz="2800" dirty="0"/>
              <a:t>и</a:t>
            </a:r>
            <a:r>
              <a:rPr sz="2800" spc="-75" dirty="0"/>
              <a:t> </a:t>
            </a:r>
            <a:r>
              <a:rPr sz="2800" dirty="0"/>
              <a:t>оценить</a:t>
            </a:r>
            <a:r>
              <a:rPr sz="2800" spc="-65" dirty="0"/>
              <a:t> </a:t>
            </a:r>
            <a:r>
              <a:rPr sz="2800" dirty="0"/>
              <a:t>сообщения</a:t>
            </a:r>
            <a:r>
              <a:rPr sz="2800" spc="-85" dirty="0"/>
              <a:t> </a:t>
            </a:r>
            <a:r>
              <a:rPr sz="2800" spc="-10" dirty="0"/>
              <a:t>текста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09727" y="2150364"/>
            <a:ext cx="8848090" cy="4457700"/>
            <a:chOff x="109727" y="2150364"/>
            <a:chExt cx="8848090" cy="4457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7" y="2150364"/>
              <a:ext cx="6522707" cy="44576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345436"/>
              <a:ext cx="5934456" cy="38694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64250" y="4328106"/>
              <a:ext cx="2493645" cy="21590"/>
            </a:xfrm>
            <a:custGeom>
              <a:avLst/>
              <a:gdLst/>
              <a:ahLst/>
              <a:cxnLst/>
              <a:rect l="l" t="t" r="r" b="b"/>
              <a:pathLst>
                <a:path w="2493645" h="21589">
                  <a:moveTo>
                    <a:pt x="2493264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493264" y="21336"/>
                  </a:lnTo>
                  <a:lnTo>
                    <a:pt x="2493264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9390" y="963037"/>
            <a:ext cx="8430895" cy="53193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965835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(размышление</a:t>
            </a:r>
            <a:r>
              <a:rPr sz="1800" spc="-7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об</a:t>
            </a:r>
            <a:r>
              <a:rPr sz="1800" spc="-7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информации,</a:t>
            </a:r>
            <a:r>
              <a:rPr sz="1800" spc="-6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сообщенной</a:t>
            </a:r>
            <a:r>
              <a:rPr sz="1800" spc="-7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в</a:t>
            </a:r>
            <a:r>
              <a:rPr sz="1800" spc="-5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тексте,</a:t>
            </a:r>
            <a:r>
              <a:rPr sz="1800" spc="-8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предполагает</a:t>
            </a:r>
            <a:r>
              <a:rPr sz="1800" spc="-7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диалог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читателя</a:t>
            </a:r>
            <a:r>
              <a:rPr sz="1800" spc="-6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с</a:t>
            </a:r>
            <a:r>
              <a:rPr sz="1800" spc="-5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автором</a:t>
            </a:r>
            <a:r>
              <a:rPr sz="1800" spc="-5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текста;</a:t>
            </a:r>
            <a:r>
              <a:rPr sz="1800" spc="-7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поняв</a:t>
            </a:r>
            <a:r>
              <a:rPr sz="1800" spc="-4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авторскую</a:t>
            </a:r>
            <a:r>
              <a:rPr sz="1800" spc="-8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позицию,</a:t>
            </a:r>
            <a:r>
              <a:rPr sz="1800" spc="-3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читатель</a:t>
            </a:r>
            <a:r>
              <a:rPr sz="1800" spc="-6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может</a:t>
            </a:r>
            <a:r>
              <a:rPr sz="1800" spc="-6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с</a:t>
            </a:r>
            <a:r>
              <a:rPr sz="1800" spc="-5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966AC"/>
                </a:solidFill>
                <a:latin typeface="Times New Roman"/>
                <a:cs typeface="Times New Roman"/>
              </a:rPr>
              <a:t>ней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согласиться</a:t>
            </a:r>
            <a:r>
              <a:rPr sz="1800" spc="-4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или</a:t>
            </a:r>
            <a:r>
              <a:rPr sz="1800" spc="-2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не</a:t>
            </a:r>
            <a:r>
              <a:rPr sz="1800" spc="-1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согласиться,</a:t>
            </a:r>
            <a:r>
              <a:rPr sz="1800" spc="-5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основываясь</a:t>
            </a:r>
            <a:r>
              <a:rPr sz="1800" spc="-4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на</a:t>
            </a:r>
            <a:r>
              <a:rPr sz="1800" spc="-1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своем</a:t>
            </a:r>
            <a:r>
              <a:rPr sz="1800" spc="-4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личном</a:t>
            </a:r>
            <a:r>
              <a:rPr sz="1800" spc="-2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опыте</a:t>
            </a:r>
            <a:r>
              <a:rPr sz="1800" spc="-3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или</a:t>
            </a:r>
            <a:r>
              <a:rPr sz="1800" spc="-25" dirty="0">
                <a:solidFill>
                  <a:srgbClr val="4966AC"/>
                </a:solidFill>
                <a:latin typeface="Times New Roman"/>
                <a:cs typeface="Times New Roman"/>
              </a:rPr>
              <a:t> на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знаниях,</a:t>
            </a:r>
            <a:r>
              <a:rPr sz="1800" spc="-3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не</a:t>
            </a:r>
            <a:r>
              <a:rPr sz="1800" spc="-1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содержащихся</a:t>
            </a:r>
            <a:r>
              <a:rPr sz="1800" spc="-6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966AC"/>
                </a:solidFill>
                <a:latin typeface="Times New Roman"/>
                <a:cs typeface="Times New Roman"/>
              </a:rPr>
              <a:t>в</a:t>
            </a:r>
            <a:r>
              <a:rPr sz="1800" spc="-3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966AC"/>
                </a:solidFill>
                <a:latin typeface="Times New Roman"/>
                <a:cs typeface="Times New Roman"/>
              </a:rPr>
              <a:t>тексте).</a:t>
            </a:r>
            <a:endParaRPr sz="1800">
              <a:latin typeface="Times New Roman"/>
              <a:cs typeface="Times New Roman"/>
            </a:endParaRPr>
          </a:p>
          <a:p>
            <a:pPr marL="5924550" marR="61594">
              <a:lnSpc>
                <a:spcPct val="100000"/>
              </a:lnSpc>
              <a:spcBef>
                <a:spcPts val="1280"/>
              </a:spcBef>
            </a:pP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Например,</a:t>
            </a:r>
            <a:r>
              <a:rPr sz="1800" b="1" i="1" u="heavy" spc="-4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География,</a:t>
            </a:r>
            <a:r>
              <a:rPr sz="1800" b="1" i="1" spc="50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1800" b="1" i="1" u="heavy" spc="409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класс,</a:t>
            </a:r>
            <a:r>
              <a:rPr sz="1800" b="1" i="1" u="heavy" spc="-3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тема</a:t>
            </a:r>
            <a:r>
              <a:rPr sz="1800" b="1" i="1" u="heavy" spc="-1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«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Лесной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3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комплекс</a:t>
            </a:r>
            <a:r>
              <a:rPr sz="1800" b="1" i="1" u="heavy" spc="-4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Федерации».</a:t>
            </a:r>
            <a:r>
              <a:rPr sz="1800" b="1" i="1" u="heavy" spc="-6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</a:t>
            </a:r>
            <a:r>
              <a:rPr sz="1800" b="1" i="1" u="heavy" spc="-6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вы</a:t>
            </a:r>
            <a:r>
              <a:rPr sz="1800" b="1" i="1" spc="-2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думаете,</a:t>
            </a:r>
            <a:r>
              <a:rPr sz="1800" b="1" i="1" u="heavy" spc="-9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sz="1800" b="1" i="1" u="heavy" spc="-7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сейчас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особенно</a:t>
            </a:r>
            <a:r>
              <a:rPr sz="1800" b="1" i="1" u="heavy" spc="-9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ценятся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изделия,</a:t>
            </a:r>
            <a:r>
              <a:rPr sz="1800" b="1" i="1" u="heavy" spc="-5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изготовленные</a:t>
            </a:r>
            <a:endParaRPr sz="1800">
              <a:latin typeface="Times New Roman"/>
              <a:cs typeface="Times New Roman"/>
            </a:endParaRPr>
          </a:p>
          <a:p>
            <a:pPr marL="5924550" marR="5080">
              <a:lnSpc>
                <a:spcPct val="100000"/>
              </a:lnSpc>
            </a:pPr>
            <a:r>
              <a:rPr sz="1800" b="1" i="1" dirty="0">
                <a:solidFill>
                  <a:srgbClr val="1F5F9F"/>
                </a:solidFill>
                <a:latin typeface="Times New Roman"/>
                <a:cs typeface="Times New Roman"/>
              </a:rPr>
              <a:t>из</a:t>
            </a:r>
            <a:r>
              <a:rPr sz="1800" b="1" i="1" spc="-3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натурального</a:t>
            </a:r>
            <a:r>
              <a:rPr sz="1800" b="1" i="1" spc="-2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дерева?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Какие</a:t>
            </a:r>
            <a:r>
              <a:rPr sz="1800" b="1" i="1" u="heavy" spc="-6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проблемы</a:t>
            </a:r>
            <a:r>
              <a:rPr sz="1800" b="1" i="1" u="heavy" spc="-6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стоят</a:t>
            </a:r>
            <a:r>
              <a:rPr sz="1800" b="1" i="1" spc="-2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перед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лесопромышленным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3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комплексом?</a:t>
            </a:r>
            <a:r>
              <a:rPr sz="1800" b="1" i="1" u="heavy" spc="-1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</a:t>
            </a:r>
            <a:r>
              <a:rPr sz="1800" b="1" i="1" u="heavy" spc="-1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вы</a:t>
            </a:r>
            <a:r>
              <a:rPr sz="1800" b="1" i="1" spc="-2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думаете,</a:t>
            </a:r>
            <a:r>
              <a:rPr sz="1800" b="1" i="1" u="heavy" spc="-9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каковы</a:t>
            </a:r>
            <a:r>
              <a:rPr sz="1800" b="1" i="1" spc="-10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2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возможные </a:t>
            </a:r>
            <a:r>
              <a:rPr sz="1800" b="1" i="1" u="heavy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пути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1800" b="1" i="1" spc="-25" dirty="0">
                <a:solidFill>
                  <a:srgbClr val="1F5F9F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5F9F"/>
                </a:solidFill>
                <a:uFill>
                  <a:solidFill>
                    <a:srgbClr val="1F5F9F"/>
                  </a:solidFill>
                </a:uFill>
                <a:latin typeface="Times New Roman"/>
                <a:cs typeface="Times New Roman"/>
              </a:rPr>
              <a:t>решения?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63" y="4936235"/>
            <a:ext cx="2049780" cy="1487805"/>
            <a:chOff x="473963" y="4936235"/>
            <a:chExt cx="2049780" cy="1487805"/>
          </a:xfrm>
        </p:grpSpPr>
        <p:sp>
          <p:nvSpPr>
            <p:cNvPr id="3" name="object 3"/>
            <p:cNvSpPr/>
            <p:nvPr/>
          </p:nvSpPr>
          <p:spPr>
            <a:xfrm>
              <a:off x="478535" y="4940807"/>
              <a:ext cx="2040889" cy="1478280"/>
            </a:xfrm>
            <a:custGeom>
              <a:avLst/>
              <a:gdLst/>
              <a:ahLst/>
              <a:cxnLst/>
              <a:rect l="l" t="t" r="r" b="b"/>
              <a:pathLst>
                <a:path w="2040889" h="1478279">
                  <a:moveTo>
                    <a:pt x="2040636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2040636" y="1478280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535" y="4940807"/>
              <a:ext cx="2040889" cy="1478280"/>
            </a:xfrm>
            <a:custGeom>
              <a:avLst/>
              <a:gdLst/>
              <a:ahLst/>
              <a:cxnLst/>
              <a:rect l="l" t="t" r="r" b="b"/>
              <a:pathLst>
                <a:path w="2040889" h="1478279">
                  <a:moveTo>
                    <a:pt x="0" y="0"/>
                  </a:moveTo>
                  <a:lnTo>
                    <a:pt x="2040636" y="0"/>
                  </a:lnTo>
                  <a:lnTo>
                    <a:pt x="2040636" y="1478280"/>
                  </a:lnTo>
                  <a:lnTo>
                    <a:pt x="0" y="14782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2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7091" y="4966510"/>
            <a:ext cx="13411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19685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 составления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«опережение времени»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14827" y="289559"/>
            <a:ext cx="1861185" cy="932815"/>
            <a:chOff x="2814827" y="289559"/>
            <a:chExt cx="1861185" cy="932815"/>
          </a:xfrm>
        </p:grpSpPr>
        <p:sp>
          <p:nvSpPr>
            <p:cNvPr id="7" name="object 7"/>
            <p:cNvSpPr/>
            <p:nvPr/>
          </p:nvSpPr>
          <p:spPr>
            <a:xfrm>
              <a:off x="2819399" y="294131"/>
              <a:ext cx="1851660" cy="923925"/>
            </a:xfrm>
            <a:custGeom>
              <a:avLst/>
              <a:gdLst/>
              <a:ahLst/>
              <a:cxnLst/>
              <a:rect l="l" t="t" r="r" b="b"/>
              <a:pathLst>
                <a:path w="1851660" h="923925">
                  <a:moveTo>
                    <a:pt x="185166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1851660" y="923544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9399" y="294131"/>
              <a:ext cx="1851660" cy="923925"/>
            </a:xfrm>
            <a:custGeom>
              <a:avLst/>
              <a:gdLst/>
              <a:ahLst/>
              <a:cxnLst/>
              <a:rect l="l" t="t" r="r" b="b"/>
              <a:pathLst>
                <a:path w="1851660" h="923925">
                  <a:moveTo>
                    <a:pt x="0" y="0"/>
                  </a:moveTo>
                  <a:lnTo>
                    <a:pt x="1851660" y="0"/>
                  </a:lnTo>
                  <a:lnTo>
                    <a:pt x="1851660" y="923544"/>
                  </a:lnTo>
                  <a:lnTo>
                    <a:pt x="0" y="9235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2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66676" y="319887"/>
            <a:ext cx="1356360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2110"/>
              </a:lnSpc>
              <a:spcBef>
                <a:spcPts val="11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«Логическая цепочка»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72656" y="239268"/>
            <a:ext cx="2060575" cy="1221105"/>
            <a:chOff x="6772656" y="239268"/>
            <a:chExt cx="2060575" cy="1221105"/>
          </a:xfrm>
        </p:grpSpPr>
        <p:sp>
          <p:nvSpPr>
            <p:cNvPr id="11" name="object 11"/>
            <p:cNvSpPr/>
            <p:nvPr/>
          </p:nvSpPr>
          <p:spPr>
            <a:xfrm>
              <a:off x="6782562" y="249174"/>
              <a:ext cx="2040889" cy="1201420"/>
            </a:xfrm>
            <a:custGeom>
              <a:avLst/>
              <a:gdLst/>
              <a:ahLst/>
              <a:cxnLst/>
              <a:rect l="l" t="t" r="r" b="b"/>
              <a:pathLst>
                <a:path w="2040890" h="1201420">
                  <a:moveTo>
                    <a:pt x="2040636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2040636" y="1200912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2562" y="249174"/>
              <a:ext cx="2040889" cy="1201420"/>
            </a:xfrm>
            <a:custGeom>
              <a:avLst/>
              <a:gdLst/>
              <a:ahLst/>
              <a:cxnLst/>
              <a:rect l="l" t="t" r="r" b="b"/>
              <a:pathLst>
                <a:path w="2040890" h="1201420">
                  <a:moveTo>
                    <a:pt x="0" y="0"/>
                  </a:moveTo>
                  <a:lnTo>
                    <a:pt x="2040636" y="0"/>
                  </a:lnTo>
                  <a:lnTo>
                    <a:pt x="2040636" y="1200912"/>
                  </a:lnTo>
                  <a:lnTo>
                    <a:pt x="0" y="1200912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3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21995" y="273984"/>
            <a:ext cx="1762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</a:t>
            </a:r>
            <a:endParaRPr sz="1800"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«Нахождение главных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мыслей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тексте»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2544" y="2223516"/>
            <a:ext cx="1769745" cy="1210310"/>
            <a:chOff x="542544" y="2223516"/>
            <a:chExt cx="1769745" cy="1210310"/>
          </a:xfrm>
        </p:grpSpPr>
        <p:sp>
          <p:nvSpPr>
            <p:cNvPr id="15" name="object 15"/>
            <p:cNvSpPr/>
            <p:nvPr/>
          </p:nvSpPr>
          <p:spPr>
            <a:xfrm>
              <a:off x="547116" y="2228088"/>
              <a:ext cx="1760220" cy="1201420"/>
            </a:xfrm>
            <a:custGeom>
              <a:avLst/>
              <a:gdLst/>
              <a:ahLst/>
              <a:cxnLst/>
              <a:rect l="l" t="t" r="r" b="b"/>
              <a:pathLst>
                <a:path w="1760220" h="1201420">
                  <a:moveTo>
                    <a:pt x="176022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1760220" y="1200912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7116" y="2228088"/>
              <a:ext cx="1760220" cy="1201420"/>
            </a:xfrm>
            <a:custGeom>
              <a:avLst/>
              <a:gdLst/>
              <a:ahLst/>
              <a:cxnLst/>
              <a:rect l="l" t="t" r="r" b="b"/>
              <a:pathLst>
                <a:path w="1760220" h="1201420">
                  <a:moveTo>
                    <a:pt x="0" y="0"/>
                  </a:moveTo>
                  <a:lnTo>
                    <a:pt x="1760220" y="0"/>
                  </a:lnTo>
                  <a:lnTo>
                    <a:pt x="1760220" y="1200912"/>
                  </a:lnTo>
                  <a:lnTo>
                    <a:pt x="0" y="12009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2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9189" y="2254070"/>
            <a:ext cx="1475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</a:t>
            </a:r>
            <a:endParaRPr sz="180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«закончите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предложение»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72811" y="3471671"/>
            <a:ext cx="1739264" cy="932815"/>
            <a:chOff x="4972811" y="3471671"/>
            <a:chExt cx="1739264" cy="932815"/>
          </a:xfrm>
        </p:grpSpPr>
        <p:sp>
          <p:nvSpPr>
            <p:cNvPr id="19" name="object 19"/>
            <p:cNvSpPr/>
            <p:nvPr/>
          </p:nvSpPr>
          <p:spPr>
            <a:xfrm>
              <a:off x="4977383" y="3476243"/>
              <a:ext cx="1729739" cy="923925"/>
            </a:xfrm>
            <a:custGeom>
              <a:avLst/>
              <a:gdLst/>
              <a:ahLst/>
              <a:cxnLst/>
              <a:rect l="l" t="t" r="r" b="b"/>
              <a:pathLst>
                <a:path w="1729740" h="923925">
                  <a:moveTo>
                    <a:pt x="1729739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1729739" y="923544"/>
                  </a:lnTo>
                  <a:lnTo>
                    <a:pt x="172973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7383" y="3476243"/>
              <a:ext cx="1729739" cy="923925"/>
            </a:xfrm>
            <a:custGeom>
              <a:avLst/>
              <a:gdLst/>
              <a:ahLst/>
              <a:cxnLst/>
              <a:rect l="l" t="t" r="r" b="b"/>
              <a:pathLst>
                <a:path w="1729740" h="923925">
                  <a:moveTo>
                    <a:pt x="0" y="0"/>
                  </a:moveTo>
                  <a:lnTo>
                    <a:pt x="1729739" y="0"/>
                  </a:lnTo>
                  <a:lnTo>
                    <a:pt x="1729739" y="923544"/>
                  </a:lnTo>
                  <a:lnTo>
                    <a:pt x="0" y="9235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3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03817" y="3502342"/>
            <a:ext cx="1476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</a:t>
            </a:r>
            <a:endParaRPr sz="18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«Чтение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остановками»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77228" y="2636520"/>
            <a:ext cx="1964689" cy="932815"/>
            <a:chOff x="6777228" y="2636520"/>
            <a:chExt cx="1964689" cy="932815"/>
          </a:xfrm>
        </p:grpSpPr>
        <p:sp>
          <p:nvSpPr>
            <p:cNvPr id="23" name="object 23"/>
            <p:cNvSpPr/>
            <p:nvPr/>
          </p:nvSpPr>
          <p:spPr>
            <a:xfrm>
              <a:off x="6781800" y="2641092"/>
              <a:ext cx="1955800" cy="923925"/>
            </a:xfrm>
            <a:custGeom>
              <a:avLst/>
              <a:gdLst/>
              <a:ahLst/>
              <a:cxnLst/>
              <a:rect l="l" t="t" r="r" b="b"/>
              <a:pathLst>
                <a:path w="1955800" h="923925">
                  <a:moveTo>
                    <a:pt x="1955292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1955292" y="923543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81800" y="2641092"/>
              <a:ext cx="1955800" cy="923925"/>
            </a:xfrm>
            <a:custGeom>
              <a:avLst/>
              <a:gdLst/>
              <a:ahLst/>
              <a:cxnLst/>
              <a:rect l="l" t="t" r="r" b="b"/>
              <a:pathLst>
                <a:path w="1955800" h="923925">
                  <a:moveTo>
                    <a:pt x="0" y="0"/>
                  </a:moveTo>
                  <a:lnTo>
                    <a:pt x="1955292" y="0"/>
                  </a:lnTo>
                  <a:lnTo>
                    <a:pt x="1955292" y="923543"/>
                  </a:lnTo>
                  <a:lnTo>
                    <a:pt x="0" y="9235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24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49665" y="2666698"/>
            <a:ext cx="1619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«Составлением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плана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текста»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576" y="70103"/>
            <a:ext cx="9093835" cy="6788150"/>
            <a:chOff x="36576" y="70103"/>
            <a:chExt cx="9093835" cy="678815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6403" y="99059"/>
              <a:ext cx="2241803" cy="31760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1476" y="294131"/>
              <a:ext cx="1653538" cy="25877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1319" y="3624071"/>
              <a:ext cx="2378951" cy="29763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6392" y="3819144"/>
              <a:ext cx="1790699" cy="23881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64" y="70103"/>
              <a:ext cx="2932175" cy="23454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136" y="265176"/>
              <a:ext cx="2343911" cy="17571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" y="3339084"/>
              <a:ext cx="2927591" cy="17525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647" y="3534155"/>
              <a:ext cx="2335745" cy="11639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6852" y="4817363"/>
              <a:ext cx="4168139" cy="2040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1924" y="5012435"/>
              <a:ext cx="3579774" cy="16776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5948" y="1620011"/>
              <a:ext cx="2709659" cy="34168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31008" y="1815083"/>
              <a:ext cx="2121407" cy="2828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79" y="0"/>
            <a:ext cx="7457440" cy="1320165"/>
            <a:chOff x="297179" y="0"/>
            <a:chExt cx="7457440" cy="1320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" y="0"/>
              <a:ext cx="5088635" cy="8808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" y="539496"/>
              <a:ext cx="6969251" cy="83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2415" y="0"/>
              <a:ext cx="2901695" cy="8808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79" y="420623"/>
              <a:ext cx="1927859" cy="8991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761" y="83018"/>
            <a:ext cx="69494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1470660" algn="l"/>
              </a:tabLst>
            </a:pPr>
            <a:r>
              <a:rPr u="heavy" spc="-10" dirty="0">
                <a:uFill>
                  <a:solidFill>
                    <a:srgbClr val="C00000"/>
                  </a:solidFill>
                </a:uFill>
              </a:rPr>
              <a:t>Работа</a:t>
            </a:r>
            <a:r>
              <a:rPr u="heavy" dirty="0">
                <a:uFill>
                  <a:solidFill>
                    <a:srgbClr val="C00000"/>
                  </a:solidFill>
                </a:uFill>
              </a:rPr>
              <a:t>	</a:t>
            </a:r>
            <a:r>
              <a:rPr u="heavy" spc="-10" dirty="0">
                <a:uFill>
                  <a:solidFill>
                    <a:srgbClr val="C00000"/>
                  </a:solidFill>
                </a:uFill>
              </a:rPr>
              <a:t>использованием</a:t>
            </a:r>
            <a:r>
              <a:rPr u="heavy" spc="-155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C00000"/>
                  </a:solidFill>
                </a:uFill>
              </a:rPr>
              <a:t>несплошных</a:t>
            </a:r>
            <a:r>
              <a:rPr spc="-10" dirty="0"/>
              <a:t> </a:t>
            </a:r>
            <a:r>
              <a:rPr u="heavy" spc="-10" dirty="0">
                <a:uFill>
                  <a:solidFill>
                    <a:srgbClr val="C00000"/>
                  </a:solidFill>
                </a:uFill>
              </a:rPr>
              <a:t>текстов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78296" y="3555491"/>
            <a:ext cx="2674620" cy="3302635"/>
            <a:chOff x="6178296" y="3555491"/>
            <a:chExt cx="2674620" cy="33026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8296" y="3555491"/>
              <a:ext cx="2674619" cy="3302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3368" y="3750563"/>
              <a:ext cx="2086355" cy="278282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007" y="387096"/>
            <a:ext cx="9080500" cy="2790825"/>
            <a:chOff x="64007" y="387096"/>
            <a:chExt cx="9080500" cy="279082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020" y="978408"/>
              <a:ext cx="1440179" cy="838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7" y="917448"/>
              <a:ext cx="2799575" cy="2260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079" y="1112520"/>
              <a:ext cx="2211311" cy="1671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1719" y="550164"/>
              <a:ext cx="3171443" cy="24124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7679" y="387096"/>
              <a:ext cx="2791955" cy="27309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2752" y="582168"/>
              <a:ext cx="2203703" cy="21427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0988" y="501396"/>
              <a:ext cx="2762998" cy="23865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6060" y="696468"/>
              <a:ext cx="2377438" cy="179831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6540" y="2951107"/>
            <a:ext cx="2820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6A85"/>
                </a:solidFill>
                <a:latin typeface="Times New Roman"/>
                <a:cs typeface="Times New Roman"/>
              </a:rPr>
              <a:t>ЗАПОЛНИТЕ</a:t>
            </a:r>
            <a:r>
              <a:rPr sz="1200" b="1" spc="-20" dirty="0">
                <a:solidFill>
                  <a:srgbClr val="586A85"/>
                </a:solidFill>
                <a:latin typeface="Times New Roman"/>
                <a:cs typeface="Times New Roman"/>
              </a:rPr>
              <a:t> ТАБЛИЦУ</a:t>
            </a:r>
            <a:r>
              <a:rPr sz="1200" b="1" spc="-35" dirty="0">
                <a:solidFill>
                  <a:srgbClr val="586A85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6A85"/>
                </a:solidFill>
                <a:latin typeface="Times New Roman"/>
                <a:cs typeface="Times New Roman"/>
              </a:rPr>
              <a:t>НА</a:t>
            </a:r>
            <a:r>
              <a:rPr sz="1200" b="1" spc="-15" dirty="0">
                <a:solidFill>
                  <a:srgbClr val="586A8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86A85"/>
                </a:solidFill>
                <a:latin typeface="Times New Roman"/>
                <a:cs typeface="Times New Roman"/>
              </a:rPr>
              <a:t>ОСНОВЕ </a:t>
            </a:r>
            <a:r>
              <a:rPr sz="1200" b="1" dirty="0">
                <a:solidFill>
                  <a:srgbClr val="586A85"/>
                </a:solidFill>
                <a:latin typeface="Times New Roman"/>
                <a:cs typeface="Times New Roman"/>
              </a:rPr>
              <a:t>АНАЛИЗА</a:t>
            </a:r>
            <a:r>
              <a:rPr sz="1200" b="1" spc="-45" dirty="0">
                <a:solidFill>
                  <a:srgbClr val="586A8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86A85"/>
                </a:solidFill>
                <a:latin typeface="Times New Roman"/>
                <a:cs typeface="Times New Roman"/>
              </a:rPr>
              <a:t>КЛИМАТОГРАММЫ </a:t>
            </a:r>
            <a:r>
              <a:rPr sz="1200" b="1" dirty="0">
                <a:solidFill>
                  <a:srgbClr val="586A85"/>
                </a:solidFill>
                <a:latin typeface="Times New Roman"/>
                <a:cs typeface="Times New Roman"/>
              </a:rPr>
              <a:t>УКАЖИТЕ</a:t>
            </a:r>
            <a:r>
              <a:rPr sz="1200" b="1" spc="-60" dirty="0">
                <a:solidFill>
                  <a:srgbClr val="586A85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586A85"/>
                </a:solidFill>
                <a:latin typeface="Times New Roman"/>
                <a:cs typeface="Times New Roman"/>
              </a:rPr>
              <a:t>КЛИМАТООБРАЗУЮЩИЕ </a:t>
            </a:r>
            <a:r>
              <a:rPr sz="1200" b="1" spc="-10" dirty="0">
                <a:solidFill>
                  <a:srgbClr val="586A85"/>
                </a:solidFill>
                <a:latin typeface="Times New Roman"/>
                <a:cs typeface="Times New Roman"/>
              </a:rPr>
              <a:t>ФАКТОРЫ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624" y="2657868"/>
            <a:ext cx="6205855" cy="4200525"/>
            <a:chOff x="39624" y="2657868"/>
            <a:chExt cx="6205855" cy="4200525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8544" y="2657868"/>
              <a:ext cx="2660903" cy="21122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3616" y="2852928"/>
              <a:ext cx="2072622" cy="15239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24" y="2767596"/>
              <a:ext cx="3124199" cy="22600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4695" y="2962656"/>
              <a:ext cx="2535935" cy="16718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0311" y="4626864"/>
              <a:ext cx="2759963" cy="21991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96780" y="4439424"/>
              <a:ext cx="3148571" cy="24185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91839" y="4634484"/>
              <a:ext cx="2560319" cy="19187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" y="68580"/>
            <a:ext cx="4788407" cy="899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439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dirty="0"/>
              <a:t>Интерактивные</a:t>
            </a:r>
            <a:r>
              <a:rPr spc="-200" dirty="0"/>
              <a:t> </a:t>
            </a:r>
            <a:r>
              <a:rPr spc="-10" dirty="0"/>
              <a:t>карты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8387" y="812291"/>
            <a:ext cx="8257540" cy="6045835"/>
            <a:chOff x="818387" y="812291"/>
            <a:chExt cx="8257540" cy="60458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1660" y="2712719"/>
              <a:ext cx="3349739" cy="2610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6731" y="2907791"/>
              <a:ext cx="2760264" cy="20223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2904" y="812291"/>
              <a:ext cx="3447274" cy="2319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099" y="1007363"/>
              <a:ext cx="2797703" cy="1731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3" y="4878323"/>
              <a:ext cx="3351263" cy="1979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9216" y="5073395"/>
              <a:ext cx="2760433" cy="1554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387" y="5652515"/>
              <a:ext cx="1834895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388" y="6079236"/>
              <a:ext cx="1763267" cy="77876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6496" y="5742786"/>
            <a:ext cx="1318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«Яндекс </a:t>
            </a:r>
            <a:r>
              <a:rPr sz="28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Карты»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92323" y="5652515"/>
            <a:ext cx="3293745" cy="1205865"/>
            <a:chOff x="2592323" y="5652515"/>
            <a:chExt cx="3293745" cy="120586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3091" y="5652515"/>
              <a:ext cx="1673351" cy="7894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2323" y="6079236"/>
              <a:ext cx="3293363" cy="77876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00029" y="5742786"/>
            <a:ext cx="28492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874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Карты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«Планета</a:t>
            </a:r>
            <a:r>
              <a:rPr sz="2800" b="1" i="1" spc="-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Земля»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9936" y="688848"/>
            <a:ext cx="5709285" cy="5400040"/>
            <a:chOff x="249936" y="688848"/>
            <a:chExt cx="5709285" cy="540004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936" y="688848"/>
              <a:ext cx="2304287" cy="2770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414" y="883920"/>
              <a:ext cx="1715617" cy="21814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607" y="3153155"/>
              <a:ext cx="2394204" cy="29352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7680" y="3348227"/>
              <a:ext cx="1715020" cy="23247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9799" y="748284"/>
              <a:ext cx="3749039" cy="52791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4871" y="943356"/>
              <a:ext cx="3160775" cy="469087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688" y="0"/>
            <a:ext cx="7440295" cy="1633855"/>
            <a:chOff x="932688" y="0"/>
            <a:chExt cx="7440295" cy="1633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0"/>
              <a:ext cx="7440167" cy="1085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2" y="512064"/>
              <a:ext cx="7144499" cy="1121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4186" y="95905"/>
            <a:ext cx="6674484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7790" marR="5080" indent="-85725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Читательская</a:t>
            </a:r>
            <a:r>
              <a:rPr sz="4000" spc="-175" dirty="0"/>
              <a:t> </a:t>
            </a:r>
            <a:r>
              <a:rPr sz="4000" spc="-10" dirty="0"/>
              <a:t>грамотность</a:t>
            </a:r>
            <a:r>
              <a:rPr sz="4000" spc="-185" dirty="0"/>
              <a:t> </a:t>
            </a:r>
            <a:r>
              <a:rPr sz="4000" spc="-50" dirty="0"/>
              <a:t>в </a:t>
            </a:r>
            <a:r>
              <a:rPr sz="4000" dirty="0"/>
              <a:t>заданиях</a:t>
            </a:r>
            <a:r>
              <a:rPr sz="4000" spc="-80" dirty="0"/>
              <a:t> </a:t>
            </a:r>
            <a:r>
              <a:rPr sz="4000" dirty="0"/>
              <a:t>ОГЭ</a:t>
            </a:r>
            <a:r>
              <a:rPr sz="4000" spc="-70" dirty="0"/>
              <a:t> </a:t>
            </a:r>
            <a:r>
              <a:rPr sz="4000" dirty="0"/>
              <a:t>по</a:t>
            </a:r>
            <a:r>
              <a:rPr sz="4000" spc="-80" dirty="0"/>
              <a:t> </a:t>
            </a:r>
            <a:r>
              <a:rPr sz="4000" spc="-10" dirty="0"/>
              <a:t>географии</a:t>
            </a:r>
            <a:endParaRPr sz="4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5421" y="1384517"/>
          <a:ext cx="8200390" cy="517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0195"/>
                <a:gridCol w="4100195"/>
              </a:tblGrid>
              <a:tr h="1149985">
                <a:tc>
                  <a:txBody>
                    <a:bodyPr/>
                    <a:lstStyle/>
                    <a:p>
                      <a:pPr marL="226060" marR="219710" indent="11607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Задания 5,6,12,16,17,18,19,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22,23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966AC"/>
                    </a:solidFill>
                  </a:tcPr>
                </a:tc>
                <a:tc>
                  <a:txBody>
                    <a:bodyPr/>
                    <a:lstStyle/>
                    <a:p>
                      <a:pPr marL="847090" marR="842010" indent="5391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Задания 8,21,27,28,29,30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966AC"/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анализировать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карты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5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работать</a:t>
                      </a:r>
                      <a:r>
                        <a:rPr sz="2000" spc="-6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3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текстом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marL="90805" marR="17449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анализировать климатограммы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8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выделять</a:t>
                      </a:r>
                      <a:r>
                        <a:rPr sz="2000" spc="-6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главную</a:t>
                      </a:r>
                      <a:r>
                        <a:rPr sz="2000" spc="-5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мысль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marL="90805" marR="747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анализировать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профиль местности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08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7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выделять</a:t>
                      </a:r>
                      <a:r>
                        <a:rPr sz="2000" spc="-55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ключевые</a:t>
                      </a:r>
                      <a:r>
                        <a:rPr sz="2000" spc="-5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слова (слова-подсказки)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анализировать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таблицы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63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5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отвечать</a:t>
                      </a:r>
                      <a:r>
                        <a:rPr sz="2000" spc="-55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35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2000" spc="-4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2000" spc="-10" dirty="0">
                          <a:solidFill>
                            <a:srgbClr val="232852"/>
                          </a:solidFill>
                          <a:latin typeface="Times New Roman"/>
                          <a:cs typeface="Times New Roman"/>
                        </a:rPr>
                        <a:t>тексту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уметь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анализировать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графики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50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Задание</a:t>
            </a:r>
            <a:r>
              <a:rPr sz="2400" spc="-55" dirty="0"/>
              <a:t> </a:t>
            </a:r>
            <a:r>
              <a:rPr sz="2400" spc="-25" dirty="0"/>
              <a:t>№16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43483" y="1139952"/>
            <a:ext cx="8455660" cy="5316220"/>
            <a:chOff x="443483" y="1139952"/>
            <a:chExt cx="8455660" cy="5316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1139952"/>
              <a:ext cx="8455139" cy="5315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68" y="1335023"/>
              <a:ext cx="7866875" cy="47274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157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Задание</a:t>
            </a:r>
            <a:r>
              <a:rPr sz="2900" spc="-95" dirty="0"/>
              <a:t> </a:t>
            </a:r>
            <a:r>
              <a:rPr sz="2900" spc="-25" dirty="0"/>
              <a:t>№18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07720"/>
            <a:ext cx="8381999" cy="57454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64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Задание</a:t>
            </a:r>
            <a:r>
              <a:rPr spc="-110" dirty="0"/>
              <a:t> </a:t>
            </a:r>
            <a:r>
              <a:rPr spc="-25" dirty="0"/>
              <a:t>№28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084" y="1784604"/>
            <a:ext cx="8665845" cy="4170045"/>
            <a:chOff x="195084" y="1784604"/>
            <a:chExt cx="8665845" cy="4170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84" y="1784604"/>
              <a:ext cx="8665451" cy="416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1979676"/>
              <a:ext cx="8077200" cy="3581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60" y="1557527"/>
            <a:ext cx="8511540" cy="4703445"/>
            <a:chOff x="632460" y="1557527"/>
            <a:chExt cx="8511540" cy="4703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" y="1557527"/>
              <a:ext cx="8511527" cy="47030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1" y="1752599"/>
              <a:ext cx="7924800" cy="4114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276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05"/>
              </a:spcBef>
            </a:pPr>
            <a:r>
              <a:rPr dirty="0"/>
              <a:t>Задание</a:t>
            </a:r>
            <a:r>
              <a:rPr spc="-70" dirty="0"/>
              <a:t> </a:t>
            </a:r>
            <a:r>
              <a:rPr dirty="0"/>
              <a:t>№29</a:t>
            </a:r>
            <a:r>
              <a:rPr spc="-5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Задание</a:t>
            </a:r>
            <a:r>
              <a:rPr spc="-55" dirty="0"/>
              <a:t> </a:t>
            </a:r>
            <a:r>
              <a:rPr spc="-25" dirty="0"/>
              <a:t>№30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8" y="266700"/>
            <a:ext cx="8531351" cy="63245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51073" y="2590800"/>
            <a:ext cx="29698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СПАСИБО </a:t>
            </a:r>
            <a:r>
              <a:rPr sz="3600" spc="-25" dirty="0"/>
              <a:t>ЗА </a:t>
            </a:r>
            <a:r>
              <a:rPr sz="3600" spc="-10" dirty="0"/>
              <a:t>ВНИМАНИЕ!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474" rIns="0" bIns="0" rtlCol="0">
            <a:spAutoFit/>
          </a:bodyPr>
          <a:lstStyle/>
          <a:p>
            <a:pPr marL="93980" marR="508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В</a:t>
            </a:r>
            <a:r>
              <a:rPr sz="1800" spc="-55" dirty="0"/>
              <a:t> </a:t>
            </a:r>
            <a:r>
              <a:rPr sz="1800" spc="-10" dirty="0"/>
              <a:t>Федеральном</a:t>
            </a:r>
            <a:r>
              <a:rPr sz="1800" spc="-40" dirty="0"/>
              <a:t> </a:t>
            </a:r>
            <a:r>
              <a:rPr sz="1800" spc="-20" dirty="0"/>
              <a:t>государственном</a:t>
            </a:r>
            <a:r>
              <a:rPr sz="1800" spc="-45" dirty="0"/>
              <a:t> </a:t>
            </a:r>
            <a:r>
              <a:rPr sz="1800" spc="-10" dirty="0"/>
              <a:t>образовательном</a:t>
            </a:r>
            <a:r>
              <a:rPr sz="1800" spc="-15" dirty="0"/>
              <a:t> </a:t>
            </a:r>
            <a:r>
              <a:rPr sz="1800" dirty="0"/>
              <a:t>стандарте</a:t>
            </a:r>
            <a:r>
              <a:rPr sz="1800" spc="-15" dirty="0"/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качестве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приоритетной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цели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называется</a:t>
            </a:r>
            <a:r>
              <a:rPr sz="18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/>
              <a:t>«…</a:t>
            </a:r>
            <a:r>
              <a:rPr sz="1800" u="heavy" spc="-10" dirty="0">
                <a:uFill>
                  <a:solidFill>
                    <a:srgbClr val="C00000"/>
                  </a:solidFill>
                </a:uFill>
              </a:rPr>
              <a:t>формирование</a:t>
            </a:r>
            <a:r>
              <a:rPr sz="1800" u="heavy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1800" u="heavy" spc="-10" dirty="0">
                <a:uFill>
                  <a:solidFill>
                    <a:srgbClr val="C00000"/>
                  </a:solidFill>
                </a:uFill>
              </a:rPr>
              <a:t>читательской</a:t>
            </a:r>
            <a:r>
              <a:rPr sz="18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1800" u="heavy" spc="-10" dirty="0">
                <a:uFill>
                  <a:solidFill>
                    <a:srgbClr val="C00000"/>
                  </a:solidFill>
                </a:uFill>
              </a:rPr>
              <a:t>компетентности</a:t>
            </a:r>
            <a:r>
              <a:rPr sz="1800" spc="-10" dirty="0"/>
              <a:t> </a:t>
            </a:r>
            <a:r>
              <a:rPr sz="1800" u="heavy" spc="-10" dirty="0">
                <a:uFill>
                  <a:solidFill>
                    <a:srgbClr val="C00000"/>
                  </a:solidFill>
                </a:uFill>
              </a:rPr>
              <a:t>школьника</a:t>
            </a:r>
            <a:r>
              <a:rPr sz="1800" spc="-10" dirty="0"/>
              <a:t>,</a:t>
            </a:r>
            <a:r>
              <a:rPr sz="1800" spc="-20" dirty="0"/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осознание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себя</a:t>
            </a:r>
            <a:r>
              <a:rPr sz="18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грамотного</a:t>
            </a:r>
            <a:r>
              <a:rPr sz="18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читателя,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способного</a:t>
            </a:r>
            <a:r>
              <a:rPr sz="18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использованию читательской</a:t>
            </a:r>
            <a:r>
              <a:rPr sz="18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sz="18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средства</a:t>
            </a:r>
            <a:r>
              <a:rPr sz="18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самообразования».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841" y="1555355"/>
            <a:ext cx="3154680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Читательская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грамотность </a:t>
            </a:r>
            <a:r>
              <a:rPr sz="1800" dirty="0">
                <a:solidFill>
                  <a:srgbClr val="1B1E3D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1B1E3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способность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человека </a:t>
            </a:r>
            <a:r>
              <a:rPr sz="1800" dirty="0">
                <a:latin typeface="Times New Roman"/>
                <a:cs typeface="Times New Roman"/>
              </a:rPr>
              <a:t>понимать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использовать </a:t>
            </a:r>
            <a:r>
              <a:rPr sz="1800" dirty="0">
                <a:latin typeface="Times New Roman"/>
                <a:cs typeface="Times New Roman"/>
              </a:rPr>
              <a:t>письменные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тексты, </a:t>
            </a:r>
            <a:r>
              <a:rPr sz="1800" dirty="0">
                <a:latin typeface="Times New Roman"/>
                <a:cs typeface="Times New Roman"/>
              </a:rPr>
              <a:t>размышлять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заниматься </a:t>
            </a:r>
            <a:r>
              <a:rPr sz="1800" dirty="0">
                <a:latin typeface="Times New Roman"/>
                <a:cs typeface="Times New Roman"/>
              </a:rPr>
              <a:t>чтением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того,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чтобы </a:t>
            </a:r>
            <a:r>
              <a:rPr sz="1800" dirty="0">
                <a:latin typeface="Times New Roman"/>
                <a:cs typeface="Times New Roman"/>
              </a:rPr>
              <a:t>достигать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целей, </a:t>
            </a:r>
            <a:r>
              <a:rPr sz="1800" dirty="0">
                <a:latin typeface="Times New Roman"/>
                <a:cs typeface="Times New Roman"/>
              </a:rPr>
              <a:t>расширять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возможности,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участвовать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социальной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жизни.</a:t>
            </a:r>
            <a:endParaRPr sz="1800">
              <a:latin typeface="Times New Roman"/>
              <a:cs typeface="Times New Roman"/>
            </a:endParaRPr>
          </a:p>
          <a:p>
            <a:pPr marL="12700" marR="1257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Сформировать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B1E3D"/>
                </a:solidFill>
                <a:latin typeface="Times New Roman"/>
                <a:cs typeface="Times New Roman"/>
              </a:rPr>
              <a:t>читательскую грамотность</a:t>
            </a:r>
            <a:r>
              <a:rPr sz="1800" b="1" spc="-5" dirty="0">
                <a:solidFill>
                  <a:srgbClr val="1B1E3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конкретном </a:t>
            </a:r>
            <a:r>
              <a:rPr sz="1800" dirty="0">
                <a:latin typeface="Times New Roman"/>
                <a:cs typeface="Times New Roman"/>
              </a:rPr>
              <a:t>уроке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предмете),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значит </a:t>
            </a:r>
            <a:r>
              <a:rPr sz="1800" dirty="0">
                <a:latin typeface="Times New Roman"/>
                <a:cs typeface="Times New Roman"/>
              </a:rPr>
              <a:t>активно,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целенаправленно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конструктивно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3841" y="5702158"/>
            <a:ext cx="3112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чтение</a:t>
            </a:r>
            <a:r>
              <a:rPr sz="1800" b="1" i="1" u="heavy" spc="3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00" b="1" i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разных</a:t>
            </a:r>
            <a:r>
              <a:rPr sz="1800" b="1" i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ситуациях</a:t>
            </a:r>
            <a:r>
              <a:rPr sz="18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18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разных</a:t>
            </a:r>
            <a:r>
              <a:rPr sz="18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целей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1892807"/>
            <a:ext cx="4960619" cy="35051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3352" y="5526600"/>
            <a:ext cx="426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2480" algn="l"/>
                <a:tab pos="3595370" algn="l"/>
                <a:tab pos="3940175" algn="l"/>
              </a:tabLst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Функциональная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грамотность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это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484" y="5800920"/>
            <a:ext cx="48031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365885" algn="l"/>
                <a:tab pos="2528570" algn="l"/>
                <a:tab pos="3377565" algn="l"/>
                <a:tab pos="468185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способность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применять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знания,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полученные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школе,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повседневных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задач.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" y="141744"/>
            <a:ext cx="9110980" cy="6716395"/>
            <a:chOff x="33528" y="141744"/>
            <a:chExt cx="9110980" cy="6716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6128" y="4465319"/>
              <a:ext cx="3511295" cy="2392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4660392"/>
              <a:ext cx="2923031" cy="19476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2672" y="2316479"/>
              <a:ext cx="3788651" cy="2531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7743" y="2511552"/>
              <a:ext cx="3199478" cy="19403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" y="3974592"/>
              <a:ext cx="4244339" cy="28834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599" y="4169663"/>
              <a:ext cx="3656075" cy="2441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4228" y="141744"/>
              <a:ext cx="3509784" cy="25572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9299" y="336804"/>
              <a:ext cx="2923031" cy="1968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232" y="160020"/>
              <a:ext cx="5160251" cy="22097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304" y="355104"/>
              <a:ext cx="4571999" cy="16215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232" y="2136647"/>
              <a:ext cx="3421379" cy="2209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7304" y="2331719"/>
              <a:ext cx="2833115" cy="16215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776" y="268236"/>
            <a:ext cx="1390015" cy="570230"/>
            <a:chOff x="493776" y="268236"/>
            <a:chExt cx="1390015" cy="570230"/>
          </a:xfrm>
        </p:grpSpPr>
        <p:sp>
          <p:nvSpPr>
            <p:cNvPr id="3" name="object 3"/>
            <p:cNvSpPr/>
            <p:nvPr/>
          </p:nvSpPr>
          <p:spPr>
            <a:xfrm>
              <a:off x="517398" y="307086"/>
              <a:ext cx="1323340" cy="399415"/>
            </a:xfrm>
            <a:custGeom>
              <a:avLst/>
              <a:gdLst/>
              <a:ahLst/>
              <a:cxnLst/>
              <a:rect l="l" t="t" r="r" b="b"/>
              <a:pathLst>
                <a:path w="1323339" h="399415">
                  <a:moveTo>
                    <a:pt x="1322832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322832" y="399288"/>
                  </a:lnTo>
                  <a:lnTo>
                    <a:pt x="132283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268236"/>
              <a:ext cx="1389887" cy="5699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0199" y="329785"/>
            <a:ext cx="1074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Проекты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18153" y="5987796"/>
            <a:ext cx="1600200" cy="570230"/>
            <a:chOff x="3518153" y="5987796"/>
            <a:chExt cx="1600200" cy="570230"/>
          </a:xfrm>
        </p:grpSpPr>
        <p:sp>
          <p:nvSpPr>
            <p:cNvPr id="7" name="object 7"/>
            <p:cNvSpPr/>
            <p:nvPr/>
          </p:nvSpPr>
          <p:spPr>
            <a:xfrm>
              <a:off x="3518153" y="6026658"/>
              <a:ext cx="1600200" cy="399415"/>
            </a:xfrm>
            <a:custGeom>
              <a:avLst/>
              <a:gdLst/>
              <a:ahLst/>
              <a:cxnLst/>
              <a:rect l="l" t="t" r="r" b="b"/>
              <a:pathLst>
                <a:path w="1600200" h="399414">
                  <a:moveTo>
                    <a:pt x="16002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1600200" y="399287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9" y="5987796"/>
              <a:ext cx="1458467" cy="5699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18153" y="6026658"/>
            <a:ext cx="1600200" cy="399415"/>
          </a:xfrm>
          <a:prstGeom prst="rect">
            <a:avLst/>
          </a:prstGeom>
          <a:ln w="19811">
            <a:solidFill>
              <a:srgbClr val="46719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28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Репортаж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24343" y="1380744"/>
            <a:ext cx="1381125" cy="570230"/>
            <a:chOff x="7324343" y="1380744"/>
            <a:chExt cx="1381125" cy="570230"/>
          </a:xfrm>
        </p:grpSpPr>
        <p:sp>
          <p:nvSpPr>
            <p:cNvPr id="11" name="object 11"/>
            <p:cNvSpPr/>
            <p:nvPr/>
          </p:nvSpPr>
          <p:spPr>
            <a:xfrm>
              <a:off x="7334249" y="1419606"/>
              <a:ext cx="1361440" cy="399415"/>
            </a:xfrm>
            <a:custGeom>
              <a:avLst/>
              <a:gdLst/>
              <a:ahLst/>
              <a:cxnLst/>
              <a:rect l="l" t="t" r="r" b="b"/>
              <a:pathLst>
                <a:path w="1361440" h="399414">
                  <a:moveTo>
                    <a:pt x="1360931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360931" y="399288"/>
                  </a:lnTo>
                  <a:lnTo>
                    <a:pt x="1360931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34249" y="1419606"/>
              <a:ext cx="1361440" cy="399415"/>
            </a:xfrm>
            <a:custGeom>
              <a:avLst/>
              <a:gdLst/>
              <a:ahLst/>
              <a:cxnLst/>
              <a:rect l="l" t="t" r="r" b="b"/>
              <a:pathLst>
                <a:path w="1361440" h="399414">
                  <a:moveTo>
                    <a:pt x="0" y="0"/>
                  </a:moveTo>
                  <a:lnTo>
                    <a:pt x="1360931" y="0"/>
                  </a:lnTo>
                  <a:lnTo>
                    <a:pt x="1360931" y="399288"/>
                  </a:lnTo>
                  <a:lnTo>
                    <a:pt x="0" y="39928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5596" y="1380744"/>
              <a:ext cx="1232915" cy="5699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582720" y="1442241"/>
            <a:ext cx="916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Письмо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7491" y="5716523"/>
            <a:ext cx="2205355" cy="875030"/>
            <a:chOff x="507491" y="5716523"/>
            <a:chExt cx="2205355" cy="875030"/>
          </a:xfrm>
        </p:grpSpPr>
        <p:sp>
          <p:nvSpPr>
            <p:cNvPr id="16" name="object 16"/>
            <p:cNvSpPr/>
            <p:nvPr/>
          </p:nvSpPr>
          <p:spPr>
            <a:xfrm>
              <a:off x="517397" y="5755385"/>
              <a:ext cx="2185670" cy="707390"/>
            </a:xfrm>
            <a:custGeom>
              <a:avLst/>
              <a:gdLst/>
              <a:ahLst/>
              <a:cxnLst/>
              <a:rect l="l" t="t" r="r" b="b"/>
              <a:pathLst>
                <a:path w="2185670" h="707389">
                  <a:moveTo>
                    <a:pt x="2185416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2185416" y="707136"/>
                  </a:lnTo>
                  <a:lnTo>
                    <a:pt x="2185416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397" y="5755385"/>
              <a:ext cx="2185670" cy="707390"/>
            </a:xfrm>
            <a:custGeom>
              <a:avLst/>
              <a:gdLst/>
              <a:ahLst/>
              <a:cxnLst/>
              <a:rect l="l" t="t" r="r" b="b"/>
              <a:pathLst>
                <a:path w="2185670" h="707389">
                  <a:moveTo>
                    <a:pt x="0" y="0"/>
                  </a:moveTo>
                  <a:lnTo>
                    <a:pt x="2185416" y="0"/>
                  </a:lnTo>
                  <a:lnTo>
                    <a:pt x="2185416" y="707136"/>
                  </a:lnTo>
                  <a:lnTo>
                    <a:pt x="0" y="70713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60" y="5716523"/>
              <a:ext cx="2019299" cy="5699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987" y="6021323"/>
              <a:ext cx="1207007" cy="5699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17100" y="5778496"/>
            <a:ext cx="1641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 marR="5080" indent="-3765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Кроссворды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ребусы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9204" y="908304"/>
            <a:ext cx="1416050" cy="646430"/>
            <a:chOff x="489204" y="908304"/>
            <a:chExt cx="1416050" cy="64643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204" y="940308"/>
              <a:ext cx="1412747" cy="4892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443" y="908304"/>
              <a:ext cx="1400555" cy="6461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827" y="920496"/>
              <a:ext cx="1338071" cy="5699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90227" y="982201"/>
            <a:ext cx="10077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595616" y="2036064"/>
            <a:ext cx="855344" cy="570230"/>
            <a:chOff x="7595616" y="2036064"/>
            <a:chExt cx="855344" cy="570230"/>
          </a:xfrm>
        </p:grpSpPr>
        <p:sp>
          <p:nvSpPr>
            <p:cNvPr id="27" name="object 27"/>
            <p:cNvSpPr/>
            <p:nvPr/>
          </p:nvSpPr>
          <p:spPr>
            <a:xfrm>
              <a:off x="7664957" y="2074926"/>
              <a:ext cx="699770" cy="401320"/>
            </a:xfrm>
            <a:custGeom>
              <a:avLst/>
              <a:gdLst/>
              <a:ahLst/>
              <a:cxnLst/>
              <a:rect l="l" t="t" r="r" b="b"/>
              <a:pathLst>
                <a:path w="699770" h="401319">
                  <a:moveTo>
                    <a:pt x="6995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699516" y="400812"/>
                  </a:lnTo>
                  <a:lnTo>
                    <a:pt x="699516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5616" y="2036064"/>
              <a:ext cx="854963" cy="56997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664957" y="2074926"/>
            <a:ext cx="699770" cy="401320"/>
          </a:xfrm>
          <a:prstGeom prst="rect">
            <a:avLst/>
          </a:prstGeom>
          <a:ln w="19811">
            <a:solidFill>
              <a:srgbClr val="467199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Эссе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54823" y="256032"/>
            <a:ext cx="1367155" cy="875030"/>
            <a:chOff x="7354823" y="256032"/>
            <a:chExt cx="1367155" cy="875030"/>
          </a:xfrm>
        </p:grpSpPr>
        <p:sp>
          <p:nvSpPr>
            <p:cNvPr id="31" name="object 31"/>
            <p:cNvSpPr/>
            <p:nvPr/>
          </p:nvSpPr>
          <p:spPr>
            <a:xfrm>
              <a:off x="7361681" y="294894"/>
              <a:ext cx="1270000" cy="707390"/>
            </a:xfrm>
            <a:custGeom>
              <a:avLst/>
              <a:gdLst/>
              <a:ahLst/>
              <a:cxnLst/>
              <a:rect l="l" t="t" r="r" b="b"/>
              <a:pathLst>
                <a:path w="1270000" h="707390">
                  <a:moveTo>
                    <a:pt x="1269492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1269492" y="707136"/>
                  </a:lnTo>
                  <a:lnTo>
                    <a:pt x="126949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4823" y="256032"/>
              <a:ext cx="1367027" cy="5699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0564" y="560844"/>
              <a:ext cx="890003" cy="56996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61681" y="294893"/>
            <a:ext cx="1270000" cy="707390"/>
          </a:xfrm>
          <a:prstGeom prst="rect">
            <a:avLst/>
          </a:prstGeom>
          <a:ln w="19811">
            <a:solidFill>
              <a:srgbClr val="46719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58775" marR="146685" indent="-205740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Работа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ЦОР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336292" y="231647"/>
            <a:ext cx="1961514" cy="875030"/>
            <a:chOff x="2336292" y="231647"/>
            <a:chExt cx="1961514" cy="875030"/>
          </a:xfrm>
        </p:grpSpPr>
        <p:sp>
          <p:nvSpPr>
            <p:cNvPr id="36" name="object 36"/>
            <p:cNvSpPr/>
            <p:nvPr/>
          </p:nvSpPr>
          <p:spPr>
            <a:xfrm>
              <a:off x="2362962" y="270509"/>
              <a:ext cx="1795780" cy="707390"/>
            </a:xfrm>
            <a:custGeom>
              <a:avLst/>
              <a:gdLst/>
              <a:ahLst/>
              <a:cxnLst/>
              <a:rect l="l" t="t" r="r" b="b"/>
              <a:pathLst>
                <a:path w="1795779" h="707390">
                  <a:moveTo>
                    <a:pt x="1795272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1795272" y="707136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36292" y="243839"/>
              <a:ext cx="1849120" cy="760730"/>
            </a:xfrm>
            <a:custGeom>
              <a:avLst/>
              <a:gdLst/>
              <a:ahLst/>
              <a:cxnLst/>
              <a:rect l="l" t="t" r="r" b="b"/>
              <a:pathLst>
                <a:path w="1849120" h="760730">
                  <a:moveTo>
                    <a:pt x="26670" y="0"/>
                  </a:moveTo>
                  <a:lnTo>
                    <a:pt x="19596" y="0"/>
                  </a:lnTo>
                  <a:lnTo>
                    <a:pt x="12814" y="2806"/>
                  </a:lnTo>
                  <a:lnTo>
                    <a:pt x="2806" y="12814"/>
                  </a:lnTo>
                  <a:lnTo>
                    <a:pt x="0" y="19596"/>
                  </a:lnTo>
                  <a:lnTo>
                    <a:pt x="0" y="740879"/>
                  </a:lnTo>
                  <a:lnTo>
                    <a:pt x="2806" y="747661"/>
                  </a:lnTo>
                  <a:lnTo>
                    <a:pt x="12814" y="757669"/>
                  </a:lnTo>
                  <a:lnTo>
                    <a:pt x="19596" y="760476"/>
                  </a:lnTo>
                  <a:lnTo>
                    <a:pt x="1829015" y="760476"/>
                  </a:lnTo>
                  <a:lnTo>
                    <a:pt x="1835797" y="757669"/>
                  </a:lnTo>
                  <a:lnTo>
                    <a:pt x="1845805" y="747661"/>
                  </a:lnTo>
                  <a:lnTo>
                    <a:pt x="1847860" y="742696"/>
                  </a:lnTo>
                  <a:lnTo>
                    <a:pt x="24307" y="742696"/>
                  </a:lnTo>
                  <a:lnTo>
                    <a:pt x="22047" y="741756"/>
                  </a:lnTo>
                  <a:lnTo>
                    <a:pt x="18719" y="738428"/>
                  </a:lnTo>
                  <a:lnTo>
                    <a:pt x="17780" y="736168"/>
                  </a:lnTo>
                  <a:lnTo>
                    <a:pt x="17780" y="24307"/>
                  </a:lnTo>
                  <a:lnTo>
                    <a:pt x="18719" y="22047"/>
                  </a:lnTo>
                  <a:lnTo>
                    <a:pt x="22047" y="18719"/>
                  </a:lnTo>
                  <a:lnTo>
                    <a:pt x="24307" y="17780"/>
                  </a:lnTo>
                  <a:lnTo>
                    <a:pt x="26670" y="17780"/>
                  </a:lnTo>
                  <a:lnTo>
                    <a:pt x="26670" y="0"/>
                  </a:lnTo>
                  <a:close/>
                </a:path>
                <a:path w="1849120" h="760730">
                  <a:moveTo>
                    <a:pt x="1829015" y="0"/>
                  </a:moveTo>
                  <a:lnTo>
                    <a:pt x="26670" y="0"/>
                  </a:lnTo>
                  <a:lnTo>
                    <a:pt x="26670" y="17780"/>
                  </a:lnTo>
                  <a:lnTo>
                    <a:pt x="1824304" y="17780"/>
                  </a:lnTo>
                  <a:lnTo>
                    <a:pt x="1826564" y="18719"/>
                  </a:lnTo>
                  <a:lnTo>
                    <a:pt x="1829892" y="22047"/>
                  </a:lnTo>
                  <a:lnTo>
                    <a:pt x="1830832" y="24307"/>
                  </a:lnTo>
                  <a:lnTo>
                    <a:pt x="1830832" y="736168"/>
                  </a:lnTo>
                  <a:lnTo>
                    <a:pt x="1829892" y="738428"/>
                  </a:lnTo>
                  <a:lnTo>
                    <a:pt x="1826564" y="741756"/>
                  </a:lnTo>
                  <a:lnTo>
                    <a:pt x="1824304" y="742696"/>
                  </a:lnTo>
                  <a:lnTo>
                    <a:pt x="1847860" y="742696"/>
                  </a:lnTo>
                  <a:lnTo>
                    <a:pt x="1848612" y="740879"/>
                  </a:lnTo>
                  <a:lnTo>
                    <a:pt x="1848612" y="19596"/>
                  </a:lnTo>
                  <a:lnTo>
                    <a:pt x="1845805" y="12814"/>
                  </a:lnTo>
                  <a:lnTo>
                    <a:pt x="1835797" y="2806"/>
                  </a:lnTo>
                  <a:lnTo>
                    <a:pt x="1829015" y="0"/>
                  </a:lnTo>
                  <a:close/>
                </a:path>
                <a:path w="1849120" h="760730">
                  <a:moveTo>
                    <a:pt x="1806498" y="35560"/>
                  </a:moveTo>
                  <a:lnTo>
                    <a:pt x="39535" y="35560"/>
                  </a:lnTo>
                  <a:lnTo>
                    <a:pt x="35560" y="39535"/>
                  </a:lnTo>
                  <a:lnTo>
                    <a:pt x="35560" y="720940"/>
                  </a:lnTo>
                  <a:lnTo>
                    <a:pt x="39535" y="724916"/>
                  </a:lnTo>
                  <a:lnTo>
                    <a:pt x="1806498" y="724916"/>
                  </a:lnTo>
                  <a:lnTo>
                    <a:pt x="1808797" y="723963"/>
                  </a:lnTo>
                  <a:lnTo>
                    <a:pt x="1812099" y="720661"/>
                  </a:lnTo>
                  <a:lnTo>
                    <a:pt x="1813052" y="718362"/>
                  </a:lnTo>
                  <a:lnTo>
                    <a:pt x="1813052" y="716026"/>
                  </a:lnTo>
                  <a:lnTo>
                    <a:pt x="44450" y="716026"/>
                  </a:lnTo>
                  <a:lnTo>
                    <a:pt x="44450" y="707136"/>
                  </a:lnTo>
                  <a:lnTo>
                    <a:pt x="53340" y="707136"/>
                  </a:lnTo>
                  <a:lnTo>
                    <a:pt x="53340" y="53340"/>
                  </a:lnTo>
                  <a:lnTo>
                    <a:pt x="44450" y="53340"/>
                  </a:lnTo>
                  <a:lnTo>
                    <a:pt x="44450" y="44450"/>
                  </a:lnTo>
                  <a:lnTo>
                    <a:pt x="1813052" y="44450"/>
                  </a:lnTo>
                  <a:lnTo>
                    <a:pt x="1813052" y="42113"/>
                  </a:lnTo>
                  <a:lnTo>
                    <a:pt x="1812099" y="39814"/>
                  </a:lnTo>
                  <a:lnTo>
                    <a:pt x="1808797" y="36512"/>
                  </a:lnTo>
                  <a:lnTo>
                    <a:pt x="1806498" y="35560"/>
                  </a:lnTo>
                  <a:close/>
                </a:path>
                <a:path w="1849120" h="760730">
                  <a:moveTo>
                    <a:pt x="53340" y="707136"/>
                  </a:moveTo>
                  <a:lnTo>
                    <a:pt x="44450" y="707136"/>
                  </a:lnTo>
                  <a:lnTo>
                    <a:pt x="44450" y="716026"/>
                  </a:lnTo>
                  <a:lnTo>
                    <a:pt x="53340" y="716026"/>
                  </a:lnTo>
                  <a:lnTo>
                    <a:pt x="53340" y="707136"/>
                  </a:lnTo>
                  <a:close/>
                </a:path>
                <a:path w="1849120" h="760730">
                  <a:moveTo>
                    <a:pt x="1795272" y="707136"/>
                  </a:moveTo>
                  <a:lnTo>
                    <a:pt x="53340" y="707136"/>
                  </a:lnTo>
                  <a:lnTo>
                    <a:pt x="53340" y="716026"/>
                  </a:lnTo>
                  <a:lnTo>
                    <a:pt x="1795272" y="716026"/>
                  </a:lnTo>
                  <a:lnTo>
                    <a:pt x="1795272" y="707136"/>
                  </a:lnTo>
                  <a:close/>
                </a:path>
                <a:path w="1849120" h="760730">
                  <a:moveTo>
                    <a:pt x="1804162" y="44450"/>
                  </a:moveTo>
                  <a:lnTo>
                    <a:pt x="1795272" y="44450"/>
                  </a:lnTo>
                  <a:lnTo>
                    <a:pt x="1795272" y="716026"/>
                  </a:lnTo>
                  <a:lnTo>
                    <a:pt x="1804162" y="716026"/>
                  </a:lnTo>
                  <a:lnTo>
                    <a:pt x="1804162" y="707136"/>
                  </a:lnTo>
                  <a:lnTo>
                    <a:pt x="1813052" y="707136"/>
                  </a:lnTo>
                  <a:lnTo>
                    <a:pt x="1813052" y="53340"/>
                  </a:lnTo>
                  <a:lnTo>
                    <a:pt x="1804162" y="53340"/>
                  </a:lnTo>
                  <a:lnTo>
                    <a:pt x="1804162" y="44450"/>
                  </a:lnTo>
                  <a:close/>
                </a:path>
                <a:path w="1849120" h="760730">
                  <a:moveTo>
                    <a:pt x="1813052" y="707136"/>
                  </a:moveTo>
                  <a:lnTo>
                    <a:pt x="1804162" y="707136"/>
                  </a:lnTo>
                  <a:lnTo>
                    <a:pt x="1804162" y="716026"/>
                  </a:lnTo>
                  <a:lnTo>
                    <a:pt x="1813052" y="716026"/>
                  </a:lnTo>
                  <a:lnTo>
                    <a:pt x="1813052" y="707136"/>
                  </a:lnTo>
                  <a:close/>
                </a:path>
                <a:path w="1849120" h="760730">
                  <a:moveTo>
                    <a:pt x="53340" y="44450"/>
                  </a:moveTo>
                  <a:lnTo>
                    <a:pt x="44450" y="44450"/>
                  </a:lnTo>
                  <a:lnTo>
                    <a:pt x="44450" y="53340"/>
                  </a:lnTo>
                  <a:lnTo>
                    <a:pt x="53340" y="53340"/>
                  </a:lnTo>
                  <a:lnTo>
                    <a:pt x="53340" y="44450"/>
                  </a:lnTo>
                  <a:close/>
                </a:path>
                <a:path w="1849120" h="760730">
                  <a:moveTo>
                    <a:pt x="1795272" y="44450"/>
                  </a:moveTo>
                  <a:lnTo>
                    <a:pt x="53340" y="44450"/>
                  </a:lnTo>
                  <a:lnTo>
                    <a:pt x="53340" y="53340"/>
                  </a:lnTo>
                  <a:lnTo>
                    <a:pt x="1795272" y="53340"/>
                  </a:lnTo>
                  <a:lnTo>
                    <a:pt x="1795272" y="44450"/>
                  </a:lnTo>
                  <a:close/>
                </a:path>
                <a:path w="1849120" h="760730">
                  <a:moveTo>
                    <a:pt x="1813052" y="44450"/>
                  </a:moveTo>
                  <a:lnTo>
                    <a:pt x="1804162" y="44450"/>
                  </a:lnTo>
                  <a:lnTo>
                    <a:pt x="1804162" y="53340"/>
                  </a:lnTo>
                  <a:lnTo>
                    <a:pt x="1813052" y="53340"/>
                  </a:lnTo>
                  <a:lnTo>
                    <a:pt x="1813052" y="44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0676" y="231647"/>
              <a:ext cx="1937003" cy="5699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9944" y="536447"/>
              <a:ext cx="1341119" cy="569975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62961" y="270509"/>
            <a:ext cx="1795780" cy="7073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96875" marR="95885" indent="-239395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solidFill>
                  <a:srgbClr val="FFFFFF"/>
                </a:solidFill>
              </a:rPr>
              <a:t>Сообщения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spc="-50" dirty="0">
                <a:solidFill>
                  <a:srgbClr val="FFFFFF"/>
                </a:solidFill>
              </a:rPr>
              <a:t>и </a:t>
            </a:r>
            <a:r>
              <a:rPr sz="2000" spc="-10" dirty="0">
                <a:solidFill>
                  <a:srgbClr val="FFFFFF"/>
                </a:solidFill>
              </a:rPr>
              <a:t>доклады</a:t>
            </a:r>
            <a:endParaRPr sz="2000"/>
          </a:p>
        </p:txBody>
      </p:sp>
      <p:grpSp>
        <p:nvGrpSpPr>
          <p:cNvPr id="41" name="object 41"/>
          <p:cNvGrpSpPr/>
          <p:nvPr/>
        </p:nvGrpSpPr>
        <p:grpSpPr>
          <a:xfrm>
            <a:off x="5783579" y="5195315"/>
            <a:ext cx="3152140" cy="1336675"/>
            <a:chOff x="5783579" y="5195315"/>
            <a:chExt cx="3152140" cy="1336675"/>
          </a:xfrm>
        </p:grpSpPr>
        <p:sp>
          <p:nvSpPr>
            <p:cNvPr id="42" name="object 42"/>
            <p:cNvSpPr/>
            <p:nvPr/>
          </p:nvSpPr>
          <p:spPr>
            <a:xfrm>
              <a:off x="5793485" y="5226557"/>
              <a:ext cx="3080385" cy="1199515"/>
            </a:xfrm>
            <a:custGeom>
              <a:avLst/>
              <a:gdLst/>
              <a:ahLst/>
              <a:cxnLst/>
              <a:rect l="l" t="t" r="r" b="b"/>
              <a:pathLst>
                <a:path w="3080384" h="1199514">
                  <a:moveTo>
                    <a:pt x="3080004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3080004" y="1199388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93485" y="5226557"/>
              <a:ext cx="3080385" cy="1199515"/>
            </a:xfrm>
            <a:custGeom>
              <a:avLst/>
              <a:gdLst/>
              <a:ahLst/>
              <a:cxnLst/>
              <a:rect l="l" t="t" r="r" b="b"/>
              <a:pathLst>
                <a:path w="3080384" h="1199514">
                  <a:moveTo>
                    <a:pt x="0" y="0"/>
                  </a:moveTo>
                  <a:lnTo>
                    <a:pt x="3080004" y="0"/>
                  </a:lnTo>
                  <a:lnTo>
                    <a:pt x="3080004" y="1199388"/>
                  </a:lnTo>
                  <a:lnTo>
                    <a:pt x="0" y="119938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467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1011" y="5195315"/>
              <a:ext cx="3124199" cy="5135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52743" y="5469635"/>
              <a:ext cx="2837687" cy="5135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1071" y="5743955"/>
              <a:ext cx="2167126" cy="5135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99859" y="6018275"/>
              <a:ext cx="1746503" cy="51358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941739" y="5250567"/>
            <a:ext cx="27832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Работа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географическими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картами,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диаграммами, статистическими материалами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665726" y="256031"/>
            <a:ext cx="2366010" cy="875030"/>
            <a:chOff x="4665726" y="256031"/>
            <a:chExt cx="2366010" cy="875030"/>
          </a:xfrm>
        </p:grpSpPr>
        <p:sp>
          <p:nvSpPr>
            <p:cNvPr id="50" name="object 50"/>
            <p:cNvSpPr/>
            <p:nvPr/>
          </p:nvSpPr>
          <p:spPr>
            <a:xfrm>
              <a:off x="4665726" y="294894"/>
              <a:ext cx="2255520" cy="707390"/>
            </a:xfrm>
            <a:custGeom>
              <a:avLst/>
              <a:gdLst/>
              <a:ahLst/>
              <a:cxnLst/>
              <a:rect l="l" t="t" r="r" b="b"/>
              <a:pathLst>
                <a:path w="2255520" h="707390">
                  <a:moveTo>
                    <a:pt x="2255520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2255520" y="707136"/>
                  </a:lnTo>
                  <a:lnTo>
                    <a:pt x="2255520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3920" y="256031"/>
              <a:ext cx="2337815" cy="5699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4732" y="560844"/>
              <a:ext cx="1417319" cy="569963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665726" y="294893"/>
            <a:ext cx="2255520" cy="707390"/>
          </a:xfrm>
          <a:prstGeom prst="rect">
            <a:avLst/>
          </a:prstGeom>
          <a:ln w="19811">
            <a:solidFill>
              <a:srgbClr val="467199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588010" marR="128270" indent="-401320">
              <a:lnSpc>
                <a:spcPct val="100000"/>
              </a:lnSpc>
              <a:spcBef>
                <a:spcPts val="28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Работа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текстом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учебника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3359" y="986040"/>
            <a:ext cx="8865235" cy="5050790"/>
            <a:chOff x="213359" y="986040"/>
            <a:chExt cx="8865235" cy="5050790"/>
          </a:xfrm>
        </p:grpSpPr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01412" y="986040"/>
              <a:ext cx="2188463" cy="279805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98312" y="1181099"/>
              <a:ext cx="1598371" cy="22098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41492" y="2660903"/>
              <a:ext cx="3236975" cy="257555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6563" y="2855976"/>
              <a:ext cx="2648710" cy="198728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14128" y="1033272"/>
              <a:ext cx="2246363" cy="279806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09200" y="1228344"/>
              <a:ext cx="1658099" cy="22097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3359" y="3479291"/>
              <a:ext cx="2959607" cy="23667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8431" y="3674364"/>
              <a:ext cx="2371343" cy="17785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3664" y="1327403"/>
              <a:ext cx="3236963" cy="257554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8723" y="1522476"/>
              <a:ext cx="2648711" cy="19872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20924" y="3496056"/>
              <a:ext cx="3191255" cy="254050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15995" y="3691127"/>
              <a:ext cx="2602991" cy="19522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587" y="2156472"/>
            <a:ext cx="5000625" cy="3606165"/>
            <a:chOff x="513587" y="2156472"/>
            <a:chExt cx="5000625" cy="3606165"/>
          </a:xfrm>
        </p:grpSpPr>
        <p:sp>
          <p:nvSpPr>
            <p:cNvPr id="3" name="object 3"/>
            <p:cNvSpPr/>
            <p:nvPr/>
          </p:nvSpPr>
          <p:spPr>
            <a:xfrm>
              <a:off x="599693" y="2210561"/>
              <a:ext cx="4724400" cy="3416935"/>
            </a:xfrm>
            <a:custGeom>
              <a:avLst/>
              <a:gdLst/>
              <a:ahLst/>
              <a:cxnLst/>
              <a:rect l="l" t="t" r="r" b="b"/>
              <a:pathLst>
                <a:path w="4724400" h="3416935">
                  <a:moveTo>
                    <a:pt x="4724400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4724400" y="3416808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B8D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183891"/>
              <a:ext cx="620267" cy="6309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3" y="2156472"/>
              <a:ext cx="4727447" cy="679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4" y="2522219"/>
              <a:ext cx="129387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3281171"/>
              <a:ext cx="620267" cy="630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383" y="3253752"/>
              <a:ext cx="4178807" cy="679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83" y="3619512"/>
              <a:ext cx="3614927" cy="679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4378451"/>
              <a:ext cx="620267" cy="6309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383" y="4351020"/>
              <a:ext cx="3113531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383" y="4716780"/>
              <a:ext cx="3631691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83" y="5082539"/>
              <a:ext cx="1735835" cy="67970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9694" y="2210561"/>
            <a:ext cx="4724400" cy="3416935"/>
          </a:xfrm>
          <a:prstGeom prst="rect">
            <a:avLst/>
          </a:prstGeom>
          <a:ln w="38100">
            <a:solidFill>
              <a:srgbClr val="5AA1A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75920" marR="93345" indent="-28575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377190" algn="l"/>
              </a:tabLst>
            </a:pPr>
            <a:r>
              <a:rPr sz="2400" dirty="0">
                <a:latin typeface="Times New Roman"/>
                <a:cs typeface="Times New Roman"/>
              </a:rPr>
              <a:t>Приемы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технологии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смыслового 	чтения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"/>
            </a:pPr>
            <a:endParaRPr sz="2400" dirty="0">
              <a:latin typeface="Times New Roman"/>
              <a:cs typeface="Times New Roman"/>
            </a:endParaRPr>
          </a:p>
          <a:p>
            <a:pPr marL="375920" marR="643255" indent="-285750">
              <a:lnSpc>
                <a:spcPct val="100000"/>
              </a:lnSpc>
              <a:buFont typeface="Wingdings"/>
              <a:buChar char=""/>
              <a:tabLst>
                <a:tab pos="377190" algn="l"/>
              </a:tabLst>
            </a:pPr>
            <a:r>
              <a:rPr sz="2400" dirty="0">
                <a:latin typeface="Times New Roman"/>
                <a:cs typeface="Times New Roman"/>
              </a:rPr>
              <a:t>Приемы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технологи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развития 	критического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мышления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"/>
            </a:pPr>
            <a:endParaRPr sz="2400" dirty="0">
              <a:latin typeface="Times New Roman"/>
              <a:cs typeface="Times New Roman"/>
            </a:endParaRPr>
          </a:p>
          <a:p>
            <a:pPr marL="375920" marR="1189990" indent="-285750">
              <a:lnSpc>
                <a:spcPct val="100000"/>
              </a:lnSpc>
              <a:buFont typeface="Wingdings"/>
              <a:buChar char=""/>
              <a:tabLst>
                <a:tab pos="377190" algn="l"/>
              </a:tabLst>
            </a:pPr>
            <a:r>
              <a:rPr sz="2400" dirty="0">
                <a:latin typeface="Times New Roman"/>
                <a:cs typeface="Times New Roman"/>
              </a:rPr>
              <a:t>Приемы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технологии 	проблемного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изложения 	материала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05957" y="353376"/>
            <a:ext cx="8054340" cy="954405"/>
          </a:xfrm>
          <a:prstGeom prst="rect">
            <a:avLst/>
          </a:prstGeom>
          <a:ln w="57911">
            <a:solidFill>
              <a:srgbClr val="619DD1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 marR="434975">
              <a:lnSpc>
                <a:spcPct val="100000"/>
              </a:lnSpc>
              <a:spcBef>
                <a:spcPts val="260"/>
              </a:spcBef>
              <a:tabLst>
                <a:tab pos="2962275" algn="l"/>
                <a:tab pos="7262495" algn="l"/>
              </a:tabLst>
            </a:pPr>
            <a:r>
              <a:rPr sz="2800" b="0" dirty="0">
                <a:latin typeface="Times New Roman"/>
                <a:cs typeface="Times New Roman"/>
              </a:rPr>
              <a:t>Для</a:t>
            </a:r>
            <a:r>
              <a:rPr sz="2800" b="0" spc="-75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формирования</a:t>
            </a:r>
            <a:r>
              <a:rPr sz="2800" b="0" spc="-8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Times New Roman"/>
                <a:cs typeface="Times New Roman"/>
              </a:rPr>
              <a:t>читательской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грамотности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25" dirty="0">
                <a:latin typeface="Times New Roman"/>
                <a:cs typeface="Times New Roman"/>
              </a:rPr>
              <a:t>на </a:t>
            </a:r>
            <a:r>
              <a:rPr sz="2800" b="0" dirty="0">
                <a:latin typeface="Times New Roman"/>
                <a:cs typeface="Times New Roman"/>
              </a:rPr>
              <a:t>уроках</a:t>
            </a:r>
            <a:r>
              <a:rPr sz="2800" b="0" spc="-12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географии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используются: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2600" y="2220467"/>
            <a:ext cx="3262870" cy="3276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3427" y="2619029"/>
            <a:ext cx="2504440" cy="353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Смысловое</a:t>
            </a:r>
            <a:r>
              <a:rPr sz="2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чтение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определено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федеральным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государственным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стандартом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основного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общего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образования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утверждено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приказом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Минобрнауки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России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17.12.2010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№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1897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как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один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из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метапредметных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освоения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основной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образовательной</a:t>
            </a:r>
            <a:endParaRPr sz="2000">
              <a:latin typeface="Times New Roman"/>
              <a:cs typeface="Times New Roman"/>
            </a:endParaRPr>
          </a:p>
          <a:p>
            <a:pPr marL="12700" marR="8890">
              <a:lnSpc>
                <a:spcPct val="70000"/>
              </a:lnSpc>
              <a:spcBef>
                <a:spcPts val="355"/>
              </a:spcBef>
            </a:pPr>
            <a:r>
              <a:rPr sz="2000" dirty="0">
                <a:latin typeface="Times New Roman"/>
                <a:cs typeface="Times New Roman"/>
              </a:rPr>
              <a:t>программы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основного </a:t>
            </a:r>
            <a:r>
              <a:rPr sz="2000" dirty="0">
                <a:latin typeface="Times New Roman"/>
                <a:cs typeface="Times New Roman"/>
              </a:rPr>
              <a:t>общего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образования.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118871"/>
            <a:ext cx="8839200" cy="6620509"/>
            <a:chOff x="152400" y="118871"/>
            <a:chExt cx="8839200" cy="66205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471927"/>
              <a:ext cx="5867399" cy="426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18871"/>
              <a:ext cx="8839199" cy="24658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774" y="314706"/>
            <a:ext cx="7406640" cy="899160"/>
          </a:xfrm>
          <a:prstGeom prst="rect">
            <a:avLst/>
          </a:prstGeom>
          <a:ln w="38100">
            <a:solidFill>
              <a:srgbClr val="4966AC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dirty="0">
                <a:solidFill>
                  <a:srgbClr val="133E6A"/>
                </a:solidFill>
              </a:rPr>
              <a:t>УЧЕБНИК</a:t>
            </a:r>
            <a:r>
              <a:rPr spc="-55" dirty="0">
                <a:solidFill>
                  <a:srgbClr val="133E6A"/>
                </a:solidFill>
              </a:rPr>
              <a:t> </a:t>
            </a:r>
            <a:r>
              <a:rPr spc="-10" dirty="0">
                <a:solidFill>
                  <a:srgbClr val="133E6A"/>
                </a:solidFill>
              </a:rPr>
              <a:t>ГЕОГРАФИИ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8774" y="1620011"/>
            <a:ext cx="3566160" cy="1159510"/>
            <a:chOff x="858774" y="1620011"/>
            <a:chExt cx="3566160" cy="1159510"/>
          </a:xfrm>
        </p:grpSpPr>
        <p:sp>
          <p:nvSpPr>
            <p:cNvPr id="4" name="object 4"/>
            <p:cNvSpPr/>
            <p:nvPr/>
          </p:nvSpPr>
          <p:spPr>
            <a:xfrm>
              <a:off x="858774" y="1634489"/>
              <a:ext cx="3566160" cy="1144905"/>
            </a:xfrm>
            <a:custGeom>
              <a:avLst/>
              <a:gdLst/>
              <a:ahLst/>
              <a:cxnLst/>
              <a:rect l="l" t="t" r="r" b="b"/>
              <a:pathLst>
                <a:path w="3566160" h="1144905">
                  <a:moveTo>
                    <a:pt x="3566160" y="0"/>
                  </a:moveTo>
                  <a:lnTo>
                    <a:pt x="0" y="0"/>
                  </a:lnTo>
                  <a:lnTo>
                    <a:pt x="0" y="1144524"/>
                  </a:lnTo>
                  <a:lnTo>
                    <a:pt x="3566160" y="1144524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C0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1287" y="1620011"/>
              <a:ext cx="2983991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8774" y="1634489"/>
            <a:ext cx="3566160" cy="1144905"/>
          </a:xfrm>
          <a:prstGeom prst="rect">
            <a:avLst/>
          </a:prstGeom>
          <a:ln w="28955">
            <a:solidFill>
              <a:srgbClr val="4966A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92125" marR="487045" algn="ctr">
              <a:lnSpc>
                <a:spcPct val="100299"/>
              </a:lnSpc>
              <a:spcBef>
                <a:spcPts val="57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Сплошные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тексты </a:t>
            </a:r>
            <a:r>
              <a:rPr sz="2000" b="1" dirty="0">
                <a:solidFill>
                  <a:srgbClr val="133E6A"/>
                </a:solidFill>
                <a:latin typeface="Times New Roman"/>
                <a:cs typeface="Times New Roman"/>
              </a:rPr>
              <a:t>(без</a:t>
            </a:r>
            <a:r>
              <a:rPr sz="2000" b="1" spc="-50" dirty="0">
                <a:solidFill>
                  <a:srgbClr val="133E6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33E6A"/>
                </a:solidFill>
                <a:latin typeface="Times New Roman"/>
                <a:cs typeface="Times New Roman"/>
              </a:rPr>
              <a:t>визуальных изображений)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061" y="2862833"/>
            <a:ext cx="3566160" cy="3161030"/>
          </a:xfrm>
          <a:prstGeom prst="rect">
            <a:avLst/>
          </a:prstGeom>
          <a:ln w="19811">
            <a:solidFill>
              <a:srgbClr val="D7D2D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62255" indent="-137160">
              <a:lnSpc>
                <a:spcPct val="100000"/>
              </a:lnSpc>
              <a:spcBef>
                <a:spcPts val="45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2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описание</a:t>
            </a:r>
            <a:endParaRPr sz="2000">
              <a:latin typeface="Times New Roman"/>
              <a:cs typeface="Times New Roman"/>
            </a:endParaRPr>
          </a:p>
          <a:p>
            <a:pPr marL="262255" indent="-137160">
              <a:lnSpc>
                <a:spcPct val="100000"/>
              </a:lnSpc>
              <a:spcBef>
                <a:spcPts val="760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2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повествование</a:t>
            </a:r>
            <a:endParaRPr sz="2000">
              <a:latin typeface="Times New Roman"/>
              <a:cs typeface="Times New Roman"/>
            </a:endParaRPr>
          </a:p>
          <a:p>
            <a:pPr marL="262255" marR="469900" indent="-137160">
              <a:lnSpc>
                <a:spcPts val="2160"/>
              </a:lnSpc>
              <a:spcBef>
                <a:spcPts val="1040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2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объяснение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(определение, толкование)</a:t>
            </a:r>
            <a:endParaRPr sz="2000">
              <a:latin typeface="Times New Roman"/>
              <a:cs typeface="Times New Roman"/>
            </a:endParaRPr>
          </a:p>
          <a:p>
            <a:pPr marL="262255" marR="156845" indent="-137160">
              <a:lnSpc>
                <a:spcPts val="2160"/>
              </a:lnSpc>
              <a:spcBef>
                <a:spcPts val="994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255" algn="l"/>
              </a:tabLst>
            </a:pPr>
            <a:r>
              <a:rPr sz="2000" dirty="0">
                <a:latin typeface="Times New Roman"/>
                <a:cs typeface="Times New Roman"/>
              </a:rPr>
              <a:t>аргументация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(комментарий, научное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обоснование)</a:t>
            </a:r>
            <a:endParaRPr sz="2000">
              <a:latin typeface="Times New Roman"/>
              <a:cs typeface="Times New Roman"/>
            </a:endParaRPr>
          </a:p>
          <a:p>
            <a:pPr marL="262255" marR="737870" indent="-137160">
              <a:lnSpc>
                <a:spcPts val="2160"/>
              </a:lnSpc>
              <a:spcBef>
                <a:spcPts val="994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255" algn="l"/>
              </a:tabLst>
            </a:pPr>
            <a:r>
              <a:rPr sz="2000" dirty="0">
                <a:latin typeface="Times New Roman"/>
                <a:cs typeface="Times New Roman"/>
              </a:rPr>
              <a:t>инструкция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(указание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к </a:t>
            </a:r>
            <a:r>
              <a:rPr sz="2000" spc="-10" dirty="0">
                <a:latin typeface="Times New Roman"/>
                <a:cs typeface="Times New Roman"/>
              </a:rPr>
              <a:t>выполнению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работы, правило)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02302" y="1634489"/>
            <a:ext cx="3566160" cy="1103630"/>
            <a:chOff x="4702302" y="1634489"/>
            <a:chExt cx="3566160" cy="1103630"/>
          </a:xfrm>
        </p:grpSpPr>
        <p:sp>
          <p:nvSpPr>
            <p:cNvPr id="9" name="object 9"/>
            <p:cNvSpPr/>
            <p:nvPr/>
          </p:nvSpPr>
          <p:spPr>
            <a:xfrm>
              <a:off x="4702302" y="1634489"/>
              <a:ext cx="3566160" cy="1103630"/>
            </a:xfrm>
            <a:custGeom>
              <a:avLst/>
              <a:gdLst/>
              <a:ahLst/>
              <a:cxnLst/>
              <a:rect l="l" t="t" r="r" b="b"/>
              <a:pathLst>
                <a:path w="3566159" h="1103630">
                  <a:moveTo>
                    <a:pt x="3566159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3566159" y="1103376"/>
                  </a:lnTo>
                  <a:lnTo>
                    <a:pt x="3566159" y="0"/>
                  </a:lnTo>
                  <a:close/>
                </a:path>
              </a:pathLst>
            </a:custGeom>
            <a:solidFill>
              <a:srgbClr val="AC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1670304"/>
              <a:ext cx="2221991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2843" y="1670304"/>
              <a:ext cx="1380743" cy="67970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702302" y="1634489"/>
            <a:ext cx="3566160" cy="1103630"/>
          </a:xfrm>
          <a:prstGeom prst="rect">
            <a:avLst/>
          </a:prstGeom>
          <a:ln w="28955">
            <a:solidFill>
              <a:srgbClr val="4966AC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47980" marR="340995" algn="ctr">
              <a:lnSpc>
                <a:spcPct val="100299"/>
              </a:lnSpc>
              <a:spcBef>
                <a:spcPts val="96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Несплошные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тексты </a:t>
            </a:r>
            <a:r>
              <a:rPr sz="2000" b="1" dirty="0">
                <a:solidFill>
                  <a:srgbClr val="133E6A"/>
                </a:solidFill>
                <a:latin typeface="Times New Roman"/>
                <a:cs typeface="Times New Roman"/>
              </a:rPr>
              <a:t>(с</a:t>
            </a:r>
            <a:r>
              <a:rPr sz="2000" b="1" spc="-25" dirty="0">
                <a:solidFill>
                  <a:srgbClr val="133E6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33E6A"/>
                </a:solidFill>
                <a:latin typeface="Times New Roman"/>
                <a:cs typeface="Times New Roman"/>
              </a:rPr>
              <a:t>визуальными изображениями)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2302" y="2862833"/>
            <a:ext cx="3566160" cy="316103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62890" indent="-137160">
              <a:lnSpc>
                <a:spcPct val="100000"/>
              </a:lnSpc>
              <a:spcBef>
                <a:spcPts val="45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890" algn="l"/>
              </a:tabLst>
            </a:pPr>
            <a:r>
              <a:rPr sz="2000" spc="-10" dirty="0">
                <a:latin typeface="Times New Roman"/>
                <a:cs typeface="Times New Roman"/>
              </a:rPr>
              <a:t>графики</a:t>
            </a:r>
            <a:endParaRPr sz="2000">
              <a:latin typeface="Times New Roman"/>
              <a:cs typeface="Times New Roman"/>
            </a:endParaRPr>
          </a:p>
          <a:p>
            <a:pPr marL="262890" indent="-137160">
              <a:lnSpc>
                <a:spcPct val="100000"/>
              </a:lnSpc>
              <a:spcBef>
                <a:spcPts val="760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89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диаграммы</a:t>
            </a:r>
            <a:endParaRPr sz="2000">
              <a:latin typeface="Times New Roman"/>
              <a:cs typeface="Times New Roman"/>
            </a:endParaRPr>
          </a:p>
          <a:p>
            <a:pPr marL="262890" indent="-137160">
              <a:lnSpc>
                <a:spcPct val="100000"/>
              </a:lnSpc>
              <a:spcBef>
                <a:spcPts val="765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890" algn="l"/>
              </a:tabLst>
            </a:pPr>
            <a:r>
              <a:rPr sz="2000" dirty="0">
                <a:latin typeface="Times New Roman"/>
                <a:cs typeface="Times New Roman"/>
              </a:rPr>
              <a:t>статистические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таблицы</a:t>
            </a:r>
            <a:endParaRPr sz="2000">
              <a:latin typeface="Times New Roman"/>
              <a:cs typeface="Times New Roman"/>
            </a:endParaRPr>
          </a:p>
          <a:p>
            <a:pPr marL="262890" indent="-137160">
              <a:lnSpc>
                <a:spcPct val="100000"/>
              </a:lnSpc>
              <a:spcBef>
                <a:spcPts val="755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89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карты</a:t>
            </a:r>
            <a:endParaRPr sz="2000">
              <a:latin typeface="Times New Roman"/>
              <a:cs typeface="Times New Roman"/>
            </a:endParaRPr>
          </a:p>
          <a:p>
            <a:pPr marL="262890" indent="-137160">
              <a:lnSpc>
                <a:spcPct val="100000"/>
              </a:lnSpc>
              <a:spcBef>
                <a:spcPts val="760"/>
              </a:spcBef>
              <a:buClr>
                <a:srgbClr val="4966AC"/>
              </a:buClr>
              <a:buSzPct val="80000"/>
              <a:buFont typeface="Corbel"/>
              <a:buChar char="•"/>
              <a:tabLst>
                <a:tab pos="26289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картосхемы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1" y="128016"/>
            <a:ext cx="6687311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1130" y="246528"/>
            <a:ext cx="6113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uFill>
                  <a:solidFill>
                    <a:srgbClr val="C00000"/>
                  </a:solidFill>
                </a:uFill>
              </a:rPr>
              <a:t>Работа</a:t>
            </a:r>
            <a:r>
              <a:rPr sz="3600" u="heavy" spc="-8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C00000"/>
                  </a:solidFill>
                </a:uFill>
              </a:rPr>
              <a:t>со</a:t>
            </a:r>
            <a:r>
              <a:rPr sz="3600" u="heavy" spc="-8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C00000"/>
                  </a:solidFill>
                </a:uFill>
              </a:rPr>
              <a:t>сплошным</a:t>
            </a:r>
            <a:r>
              <a:rPr sz="3600" u="heavy" spc="-6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3600" u="heavy" spc="-10" dirty="0">
                <a:uFill>
                  <a:solidFill>
                    <a:srgbClr val="C00000"/>
                  </a:solidFill>
                </a:uFill>
              </a:rPr>
              <a:t>текстом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414272" y="757428"/>
            <a:ext cx="7379334" cy="6101080"/>
            <a:chOff x="1414272" y="757428"/>
            <a:chExt cx="7379334" cy="6101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757428"/>
              <a:ext cx="6138671" cy="960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3015" y="4628388"/>
              <a:ext cx="1956803" cy="22296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8087" y="4823459"/>
              <a:ext cx="1368552" cy="17983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4740" y="1115568"/>
              <a:ext cx="2968738" cy="37017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800" y="1310640"/>
              <a:ext cx="2380474" cy="31135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2288" y="4994147"/>
              <a:ext cx="3450335" cy="18638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7360" y="5189220"/>
              <a:ext cx="2862071" cy="14325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83074" y="1289239"/>
            <a:ext cx="4856480" cy="14719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405"/>
              </a:spcBef>
            </a:pPr>
            <a:r>
              <a:rPr sz="2800" b="1" dirty="0">
                <a:solidFill>
                  <a:srgbClr val="4966AC"/>
                </a:solidFill>
                <a:latin typeface="Times New Roman"/>
                <a:cs typeface="Times New Roman"/>
              </a:rPr>
              <a:t>Первое</a:t>
            </a:r>
            <a:r>
              <a:rPr sz="2800" b="1" spc="-105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966AC"/>
                </a:solidFill>
                <a:latin typeface="Times New Roman"/>
                <a:cs typeface="Times New Roman"/>
              </a:rPr>
              <a:t>читательское</a:t>
            </a:r>
            <a:r>
              <a:rPr sz="2800" b="1" spc="-90" dirty="0">
                <a:solidFill>
                  <a:srgbClr val="4966A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966AC"/>
                </a:solidFill>
                <a:latin typeface="Times New Roman"/>
                <a:cs typeface="Times New Roman"/>
              </a:rPr>
              <a:t>умение: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найти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8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извлечь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информацию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текста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24F77"/>
                </a:solidFill>
                <a:latin typeface="Times New Roman"/>
                <a:cs typeface="Times New Roman"/>
              </a:rPr>
              <a:t>(нахождение</a:t>
            </a:r>
            <a:r>
              <a:rPr sz="1800" spc="-55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в</a:t>
            </a:r>
            <a:r>
              <a:rPr sz="1800" spc="-55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тексте</a:t>
            </a:r>
            <a:r>
              <a:rPr sz="1800" spc="-65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ответов</a:t>
            </a:r>
            <a:r>
              <a:rPr sz="1800" spc="-60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24F77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вопросы</a:t>
            </a:r>
            <a:r>
              <a:rPr sz="1800" spc="-50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словами</a:t>
            </a:r>
            <a:r>
              <a:rPr sz="1800" spc="-55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24F77"/>
                </a:solidFill>
                <a:latin typeface="Times New Roman"/>
                <a:cs typeface="Times New Roman"/>
              </a:rPr>
              <a:t>автора</a:t>
            </a:r>
            <a:r>
              <a:rPr sz="1800" spc="-60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24F77"/>
                </a:solidFill>
                <a:latin typeface="Times New Roman"/>
                <a:cs typeface="Times New Roman"/>
              </a:rPr>
              <a:t>учебника)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896" y="3349687"/>
            <a:ext cx="4699000" cy="12750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Например,</a:t>
            </a:r>
            <a:r>
              <a:rPr sz="1600" b="1" u="heavy" spc="-3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География,</a:t>
            </a:r>
            <a:r>
              <a:rPr sz="1600" b="1" u="heavy" spc="-5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600" b="1" u="heavy" spc="-5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класс,</a:t>
            </a:r>
            <a:r>
              <a:rPr sz="1600" b="1" u="heavy" spc="-3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тема</a:t>
            </a:r>
            <a:r>
              <a:rPr sz="1600" b="1" u="heavy" spc="-3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«</a:t>
            </a:r>
            <a:r>
              <a:rPr sz="1600" b="1" i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Что</a:t>
            </a:r>
            <a:r>
              <a:rPr sz="1600" b="1" i="1" u="heavy" spc="-2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изучает</a:t>
            </a:r>
            <a:r>
              <a:rPr sz="1600" b="1" i="1" spc="-10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география?</a:t>
            </a:r>
            <a:r>
              <a:rPr sz="1600" b="1" i="1" u="heavy" spc="-7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Географические</a:t>
            </a:r>
            <a:r>
              <a:rPr sz="1600" b="1" i="1" u="heavy" spc="-4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объекты,</a:t>
            </a:r>
            <a:r>
              <a:rPr sz="1600" b="1" i="1" u="heavy" spc="-3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процессы</a:t>
            </a:r>
            <a:r>
              <a:rPr sz="1600" b="1" i="1" u="heavy" spc="-6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600" b="1" i="1" spc="-50" dirty="0">
                <a:solidFill>
                  <a:srgbClr val="224F77"/>
                </a:solid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явления»</a:t>
            </a:r>
            <a:r>
              <a:rPr sz="1600" b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spcBef>
                <a:spcPts val="785"/>
              </a:spcBef>
            </a:pPr>
            <a:r>
              <a:rPr sz="1600" b="1" u="heavy" spc="-45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Вопрос</a:t>
            </a:r>
            <a:r>
              <a:rPr sz="1600" b="1" u="heavy" spc="-4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после</a:t>
            </a:r>
            <a:r>
              <a:rPr sz="1600" b="1" u="heavy" spc="-3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параграфа:</a:t>
            </a:r>
            <a:r>
              <a:rPr sz="1600" b="1" u="heavy" spc="32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Что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означает</a:t>
            </a:r>
            <a:r>
              <a:rPr sz="1600" b="1" i="1" u="heavy" spc="-3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слово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</a:pP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«география»?</a:t>
            </a:r>
            <a:r>
              <a:rPr sz="1600" b="1" i="1" u="heavy" spc="-5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Зачем</a:t>
            </a:r>
            <a:r>
              <a:rPr sz="1600" b="1" i="1" u="heavy" spc="-4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224F77"/>
                </a:solidFill>
                <a:uFill>
                  <a:solidFill>
                    <a:srgbClr val="224F77"/>
                  </a:solidFill>
                </a:uFill>
                <a:latin typeface="Times New Roman"/>
                <a:cs typeface="Times New Roman"/>
              </a:rPr>
              <a:t>человеку география?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576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Corbel</vt:lpstr>
      <vt:lpstr>Times New Roman</vt:lpstr>
      <vt:lpstr>Wingdings</vt:lpstr>
      <vt:lpstr>Office Theme</vt:lpstr>
      <vt:lpstr>Презентация PowerPoint</vt:lpstr>
      <vt:lpstr>Презентация PowerPoint</vt:lpstr>
      <vt:lpstr>В Федеральном государственном образовательном стандарте в качестве приоритетной цели называется «…формирование читательской компетентности школьника, осознание себя как грамотного читателя, способного к использованию читательской деятельности как средства самообразования».</vt:lpstr>
      <vt:lpstr>Презентация PowerPoint</vt:lpstr>
      <vt:lpstr>Сообщения и доклады</vt:lpstr>
      <vt:lpstr>Для формирования читательской грамотности на уроках географии используются:</vt:lpstr>
      <vt:lpstr>Презентация PowerPoint</vt:lpstr>
      <vt:lpstr>УЧЕБНИК ГЕОГРАФИИ</vt:lpstr>
      <vt:lpstr>Работа со сплошным текстом</vt:lpstr>
      <vt:lpstr>Второе читательское умение: интегрировать и интерпретировать сообщения текста</vt:lpstr>
      <vt:lpstr>Третье читательское умение: осмыслить и оценить сообщения текста</vt:lpstr>
      <vt:lpstr>Презентация PowerPoint</vt:lpstr>
      <vt:lpstr>Работа использованием несплошных текстов</vt:lpstr>
      <vt:lpstr>Интерактивные карты</vt:lpstr>
      <vt:lpstr>Читательская грамотность в заданиях ОГЭ по географии</vt:lpstr>
      <vt:lpstr>Задание №16</vt:lpstr>
      <vt:lpstr>Задание №18</vt:lpstr>
      <vt:lpstr>Задание №28</vt:lpstr>
      <vt:lpstr>Задание №29 и Задание №30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Симкова</dc:creator>
  <cp:lastModifiedBy>adminCOD</cp:lastModifiedBy>
  <cp:revision>3</cp:revision>
  <dcterms:created xsi:type="dcterms:W3CDTF">2025-10-14T05:42:16Z</dcterms:created>
  <dcterms:modified xsi:type="dcterms:W3CDTF">2025-10-28T04:33:25Z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2025-10-14T00:00:00Z</vt:filetime>
  </property>
  <property fmtid="{D5CDD505-2E9C-101B-9397-08002B2CF9AE}" pid="5" name="Producer">
    <vt:lpwstr>Adobe PDF Library 23.8.197</vt:lpwstr>
  </property>
</Properties>
</file>