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9"/>
  </p:notesMasterIdLst>
  <p:sldIdLst>
    <p:sldId id="271" r:id="rId2"/>
    <p:sldId id="256" r:id="rId3"/>
    <p:sldId id="306" r:id="rId4"/>
    <p:sldId id="297" r:id="rId5"/>
    <p:sldId id="272" r:id="rId6"/>
    <p:sldId id="303" r:id="rId7"/>
    <p:sldId id="273" r:id="rId8"/>
    <p:sldId id="292" r:id="rId9"/>
    <p:sldId id="268" r:id="rId10"/>
    <p:sldId id="293" r:id="rId11"/>
    <p:sldId id="277" r:id="rId12"/>
    <p:sldId id="294" r:id="rId13"/>
    <p:sldId id="295" r:id="rId14"/>
    <p:sldId id="283" r:id="rId15"/>
    <p:sldId id="284" r:id="rId16"/>
    <p:sldId id="282" r:id="rId17"/>
    <p:sldId id="286" r:id="rId18"/>
    <p:sldId id="287" r:id="rId19"/>
    <p:sldId id="288" r:id="rId20"/>
    <p:sldId id="289" r:id="rId21"/>
    <p:sldId id="290" r:id="rId22"/>
    <p:sldId id="301" r:id="rId23"/>
    <p:sldId id="298" r:id="rId24"/>
    <p:sldId id="305" r:id="rId25"/>
    <p:sldId id="302" r:id="rId26"/>
    <p:sldId id="304" r:id="rId27"/>
    <p:sldId id="29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A17B-3AC4-4293-83A0-4C21FB6EDED8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87B4-21C1-4CED-BCA1-338E35BF3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7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D87B4-21C1-4CED-BCA1-338E35BF38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1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7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4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90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5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1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6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1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9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9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3791CC-03BA-448A-AB4E-CB282A26E8B0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6D872B-123F-41B1-B88B-8D65E72A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1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4math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6314" y="1828800"/>
            <a:ext cx="10621097" cy="3615267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Математике должно учить еще с той целью,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чтобы познания здесь приобретаемые,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были достаточными для обыкновенных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потребностей жизни».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Н.И. Лобачевский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6453" y="5698435"/>
            <a:ext cx="530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Пахаева</a:t>
            </a:r>
            <a:r>
              <a:rPr lang="ru-RU" dirty="0"/>
              <a:t> Н.Ф</a:t>
            </a:r>
            <a:r>
              <a:rPr lang="ru-RU" dirty="0" smtClean="0"/>
              <a:t>.,</a:t>
            </a:r>
            <a:br>
              <a:rPr lang="ru-RU" dirty="0" smtClean="0"/>
            </a:br>
            <a:r>
              <a:rPr lang="ru-RU" dirty="0" smtClean="0"/>
              <a:t>учитель математики</a:t>
            </a:r>
            <a:br>
              <a:rPr lang="ru-RU" dirty="0" smtClean="0"/>
            </a:br>
            <a:r>
              <a:rPr lang="ru-RU" dirty="0" smtClean="0"/>
              <a:t> МОУ «Турочакская СОШ им. Я. И Баляева»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0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1-5 «Тарифы» ОГЭ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5686" y="1849163"/>
            <a:ext cx="5143670" cy="4036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26" y="1915486"/>
            <a:ext cx="5988208" cy="39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00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84422"/>
            <a:ext cx="10363826" cy="4106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текст, выделить главную информацию: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Абонентская плата ( фиксированная плата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ежемесячная)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минут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интернета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1.стоимость минут сверх тарифа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2.Стоимость мобильного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интернета(пакет)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Гб мобильного интернета оплачивается пакетами по 0,5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израсходован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 весь пакет или только часть). 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09" y="1270502"/>
            <a:ext cx="9518188" cy="510699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838200" y="4781862"/>
            <a:ext cx="0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73070" y="1831982"/>
            <a:ext cx="2645859" cy="23744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73070" y="2653385"/>
            <a:ext cx="2645859" cy="23744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62354" y="3146549"/>
            <a:ext cx="2645859" cy="23744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48481" y="3445855"/>
            <a:ext cx="2645859" cy="23744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18439" y="4461116"/>
            <a:ext cx="2645859" cy="678049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4695" y="4347411"/>
            <a:ext cx="698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559" r="10781" b="24698"/>
          <a:stretch/>
        </p:blipFill>
        <p:spPr>
          <a:xfrm>
            <a:off x="453404" y="456848"/>
            <a:ext cx="6012192" cy="382346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838200" y="4781862"/>
            <a:ext cx="0" cy="14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91126" y="2098964"/>
            <a:ext cx="4977165" cy="2671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-562" b="-1"/>
          <a:stretch/>
        </p:blipFill>
        <p:spPr>
          <a:xfrm>
            <a:off x="6526924" y="3026979"/>
            <a:ext cx="5395897" cy="3490268"/>
          </a:xfrm>
          <a:prstGeom prst="round2Diag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095247" y="4319710"/>
            <a:ext cx="418297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548867" y="4521168"/>
            <a:ext cx="5519424" cy="1755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Работаем отдельно с графиком «Минуты» и «Гигабайты:</a:t>
            </a:r>
          </a:p>
          <a:p>
            <a:r>
              <a:rPr lang="ru-RU" dirty="0" smtClean="0"/>
              <a:t>Анализируем график: название осей, масштаб</a:t>
            </a:r>
          </a:p>
          <a:p>
            <a:r>
              <a:rPr lang="ru-RU" dirty="0" smtClean="0"/>
              <a:t>Какие задания можно отработать по графикам?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01-05. Задачи с практическим содержанием «Тарифы» ОГЭ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7013" y="2002415"/>
            <a:ext cx="4342223" cy="4403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66" y="3564524"/>
            <a:ext cx="6205314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текстом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23848"/>
            <a:ext cx="10363826" cy="4792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выделить: «Абонентская плата» (ежемесячная)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минут в пакете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гигабайт интернета в пакете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смс в месяц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Выделить: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Оплата минут сверх тарифа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пакета интернета сверх тарифа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412639" cy="8634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1.1 , 2.1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график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масштаб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данные/ проверить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841" y="1481960"/>
            <a:ext cx="7326946" cy="18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90" y="4079145"/>
            <a:ext cx="7195897" cy="18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7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3.1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97724"/>
            <a:ext cx="10363826" cy="42934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графики на возрастание/убывание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(обозначить)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характеристики с периодами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ответ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12" y="3140479"/>
            <a:ext cx="6039998" cy="3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98088"/>
          </a:xfrm>
        </p:spPr>
        <p:txBody>
          <a:bodyPr/>
          <a:lstStyle/>
          <a:p>
            <a:r>
              <a:rPr lang="ru-RU" dirty="0" smtClean="0"/>
              <a:t>Задание 4.5.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1.Определить график, ось значений</a:t>
            </a:r>
          </a:p>
          <a:p>
            <a:pPr marL="0" indent="0">
              <a:buNone/>
            </a:pPr>
            <a:r>
              <a:rPr lang="ru-RU" dirty="0" smtClean="0"/>
              <a:t>2. Найти нужный  месяц</a:t>
            </a:r>
          </a:p>
          <a:p>
            <a:pPr marL="0" indent="0">
              <a:buNone/>
            </a:pPr>
            <a:r>
              <a:rPr lang="ru-RU" dirty="0" smtClean="0"/>
              <a:t>3. Осмыслить выражение « услуги связи» (Что </a:t>
            </a:r>
            <a:r>
              <a:rPr lang="ru-RU" dirty="0"/>
              <a:t>включает</a:t>
            </a:r>
            <a:r>
              <a:rPr lang="ru-RU" dirty="0" smtClean="0"/>
              <a:t>?)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Абонентская плата + минуты сверх * стоимость+ гигабайты сверх * стоимость</a:t>
            </a:r>
          </a:p>
          <a:p>
            <a:pPr marL="0" indent="0">
              <a:buNone/>
            </a:pPr>
            <a:r>
              <a:rPr lang="ru-RU" dirty="0" smtClean="0"/>
              <a:t>4. Выполнить расчеты</a:t>
            </a:r>
          </a:p>
          <a:p>
            <a:pPr marL="0" indent="0">
              <a:buNone/>
            </a:pPr>
            <a:r>
              <a:rPr lang="ru-RU" dirty="0" smtClean="0"/>
              <a:t>5.Записать ответ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416606"/>
            <a:ext cx="9822543" cy="7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88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7.1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387366"/>
            <a:ext cx="10363826" cy="44038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 на проценты с помощью составления пропорции: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чем сравнивают, то берется за 100 процентов)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Находим по графику соответствующие значения( масштаб!)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Составляем краткую запись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– 100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-     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Составляем пропорцию, 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находим Х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Читаем Еще раз вопрос задачи и </a:t>
            </a:r>
            <a:r>
              <a:rPr lang="ru-RU" sz="7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ответ</a:t>
            </a:r>
            <a:endParaRPr lang="en-US" sz="7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1" y="5227360"/>
            <a:ext cx="10106872" cy="9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764" t="6344" b="3366"/>
          <a:stretch/>
        </p:blipFill>
        <p:spPr>
          <a:xfrm>
            <a:off x="836675" y="638258"/>
            <a:ext cx="4040490" cy="3778482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971" r="390" b="9538"/>
          <a:stretch/>
        </p:blipFill>
        <p:spPr>
          <a:xfrm>
            <a:off x="6657611" y="1201403"/>
            <a:ext cx="4389800" cy="33477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6156" b="24809"/>
          <a:stretch/>
        </p:blipFill>
        <p:spPr>
          <a:xfrm>
            <a:off x="3871374" y="3653450"/>
            <a:ext cx="4149679" cy="27317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56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96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12.1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7410" y="1313875"/>
            <a:ext cx="11117179" cy="39142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«СТАРЫЙ ТАРИФ»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Работаем с графиком 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Количество 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нут исходящих вызовов сверх пакета (за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</a:t>
            </a:r>
          </a:p>
          <a:p>
            <a:pPr marL="0" indent="0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Январь=…, февраль=…….. Всего=…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Работаем с графиком «гигабайты»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Гб интернета сверх пакета (за год):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Январь=…, февраль=… Всего=….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Гб мобильного интернета оплачивается пакетами по 0,5 Гб (независимо от того, израсходован за месяц весь пакет или только часть).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3769"/>
          <a:stretch/>
        </p:blipFill>
        <p:spPr>
          <a:xfrm>
            <a:off x="679301" y="4949705"/>
            <a:ext cx="10230438" cy="15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3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тариф»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34208"/>
            <a:ext cx="10363826" cy="4056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1)Посчитать абонентскую плату за год  (  абонентская плата * 12 )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количество израсходованных минут  и гигабайт с пакетом минут и гигабайт входящим в тариф.( если необходимо, то добавить стоимость за минуты и гигабайты сверх тарифа)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Сравнить полученные суммы за «старый» и «новый» тарифы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проанализировать вопрос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записать ответ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13774" y="4662722"/>
            <a:ext cx="10364451" cy="160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54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задания 12.6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3946"/>
            <a:ext cx="10363826" cy="457725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задание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 понятия «первоначальный взнос», «срок кредита», « ежемесячный платеж»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Вычислить первоначальный взнос в салонах (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стоимоасть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смартфона * первоначальный взнос, выраженный десятичной дробью)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Вычислить сумму выплаченного кредита для каждого салона ( срок кредита * ежемесячный платеж)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записать ответ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1" y="4644784"/>
            <a:ext cx="9412639" cy="2035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4763" y="5601169"/>
            <a:ext cx="8135006" cy="88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графической информации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графической информации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276" y="1608083"/>
            <a:ext cx="10565524" cy="456887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1.Внимательно прочти условие задачи: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подчеркни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абонентская плата; что включает тариф; стоимость сверх тарифа)  </a:t>
            </a: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изображено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графиках (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график «Минуты» и график «Гигабайты).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Соотнеси оси значений с  графиками, (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внимание на надписи, масштаб)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Извлеки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значения,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и подписи.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Выполни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вычисления или сравнения.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Сделай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исходя из поставленного вопроса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Запиши ответ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1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 flipV="1">
            <a:off x="1781503" y="646386"/>
            <a:ext cx="47298" cy="4934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4497" y="5155324"/>
            <a:ext cx="112408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47131" y="5243191"/>
            <a:ext cx="119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61696"/>
            <a:ext cx="176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6844" y="123166"/>
            <a:ext cx="1844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2650" y="2904273"/>
            <a:ext cx="8241936" cy="1754326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Franklin Gothic Heavy" panose="020B0903020102020204" pitchFamily="34" charset="0"/>
              </a:rPr>
              <a:t>СПАСИБО </a:t>
            </a:r>
            <a:r>
              <a:rPr lang="ru-RU" sz="54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за внимание! </a:t>
            </a:r>
            <a:endParaRPr lang="ru-RU" sz="5400" dirty="0" smtClean="0">
              <a:solidFill>
                <a:srgbClr val="FFC000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5400" dirty="0" smtClean="0">
                <a:solidFill>
                  <a:srgbClr val="FFC000"/>
                </a:solidFill>
                <a:latin typeface="Franklin Gothic Heavy" panose="020B0903020102020204" pitchFamily="34" charset="0"/>
              </a:rPr>
              <a:t>Успехов!</a:t>
            </a:r>
            <a:endParaRPr lang="ru-RU" sz="5400" dirty="0">
              <a:solidFill>
                <a:srgbClr val="FFC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https://time4math.ru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/>
              <a:t>https://disk.yandex.com/i/Vhrmy2T-oiq5Gg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8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7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27513" y="453150"/>
            <a:ext cx="5992834" cy="529055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79" y="947057"/>
            <a:ext cx="6421582" cy="54617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989" y="618517"/>
            <a:ext cx="7953499" cy="5796934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41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6884" y="993228"/>
            <a:ext cx="11454063" cy="4746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(математической грамотности) на уроках математики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направлено на обучение учащихся применять математические знания в реальных ситуациях, решать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практико-ориентированного характера, в частности, задачи на чтение и интерпретацию информации представленной графически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936" y="1387367"/>
            <a:ext cx="8689976" cy="361030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решения заданий, требующих извлечения, интерпретации и использования информации, представленной графически</a:t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b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Турочакская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b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Пахаева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Н.Ф.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с алгоритмом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  требующих извлечения, интерпретации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информации, представленной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 на примере заданий 1-5 ОГЭ по теме «Тарифы»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методическими приемами   извлечения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интерпретации и использования информации, представленной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графически;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компетентности педагогов по развитию функциональной грамотности обучающихся.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5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выполнению заданий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55379"/>
            <a:ext cx="10363826" cy="5202621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читайте вопрос.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про масштаб и подписи осей.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Проверяйте, правильно ли вы определили нужные значения.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торопитесь, делайте выводы на основе точных данных из графика.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пытаться вычислять в уме слишком много и спешить сразу писать ответ, не проверив вычисления. Решение задачи лучше записывать шаг за шагом в черновике</a:t>
            </a:r>
          </a:p>
        </p:txBody>
      </p:sp>
    </p:spTree>
    <p:extLst>
      <p:ext uri="{BB962C8B-B14F-4D97-AF65-F5344CB8AC3E}">
        <p14:creationId xmlns:p14="http://schemas.microsoft.com/office/powerpoint/2010/main" val="36166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2002</TotalTime>
  <Words>754</Words>
  <Application>Microsoft Office PowerPoint</Application>
  <PresentationFormat>Широкоэкранный</PresentationFormat>
  <Paragraphs>116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Franklin Gothic Heavy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Представление алгоритма решения заданий, требующих извлечения, интерпретации и использования информации, представленной графически  </vt:lpstr>
      <vt:lpstr>Цель: </vt:lpstr>
      <vt:lpstr>Задачи:</vt:lpstr>
      <vt:lpstr>Советы по выполнению заданий </vt:lpstr>
      <vt:lpstr>Задания 1-5 «Тарифы» ОГЭ</vt:lpstr>
      <vt:lpstr>Алгоритм:</vt:lpstr>
      <vt:lpstr>Презентация PowerPoint</vt:lpstr>
      <vt:lpstr>Презентация PowerPoint</vt:lpstr>
      <vt:lpstr>01-05. Задачи с практическим содержанием «Тарифы» ОГЭ </vt:lpstr>
      <vt:lpstr>Работаем с текстом: </vt:lpstr>
      <vt:lpstr>Задание 1.1 , 2.1</vt:lpstr>
      <vt:lpstr>Задание 3.1</vt:lpstr>
      <vt:lpstr>Задание 4.5.</vt:lpstr>
      <vt:lpstr>Задание 7.1 </vt:lpstr>
      <vt:lpstr>Алгоритм решения 12.1</vt:lpstr>
      <vt:lpstr>«Новый тариф» </vt:lpstr>
      <vt:lpstr>Алгоритм выполнения задания 12.6</vt:lpstr>
      <vt:lpstr>Алгоритм анализа графической информации </vt:lpstr>
      <vt:lpstr>Алгоритм анализа графической информации </vt:lpstr>
      <vt:lpstr>Презентация PowerPoint</vt:lpstr>
      <vt:lpstr>Презентация PowerPoint</vt:lpstr>
      <vt:lpstr>Использованные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Yuuser</dc:creator>
  <cp:lastModifiedBy>adminCOD</cp:lastModifiedBy>
  <cp:revision>49</cp:revision>
  <dcterms:created xsi:type="dcterms:W3CDTF">2025-10-08T15:46:37Z</dcterms:created>
  <dcterms:modified xsi:type="dcterms:W3CDTF">2025-10-28T03:58:47Z</dcterms:modified>
</cp:coreProperties>
</file>