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defTabSz="914400"/>
            <a:fld id="{B5328392-C93E-474F-9A98-2D8E1F7235EE}" type="slidenum">
              <a:rPr lang="ru-RU" smtClean="0">
                <a:solidFill>
                  <a:srgbClr val="93A299">
                    <a:lumMod val="50000"/>
                  </a:srgbClr>
                </a:solidFill>
              </a:rPr>
              <a:pPr defTabSz="914400"/>
              <a:t>‹#›</a:t>
            </a:fld>
            <a:endParaRPr lang="ru-RU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88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40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94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818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009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3739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774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195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2672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6071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1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defTabSz="914400"/>
            <a:fld id="{7E7C0AF8-FD00-4E0A-9611-01A877814BB7}" type="datetimeFigureOut">
              <a:rPr lang="ru-RU" smtClean="0">
                <a:solidFill>
                  <a:srgbClr val="564B3C"/>
                </a:solidFill>
              </a:rPr>
              <a:pPr defTabSz="914400"/>
              <a:t>28.10.2025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defTabSz="914400"/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defTabSz="914400"/>
            <a:fld id="{B5328392-C93E-474F-9A98-2D8E1F7235EE}" type="slidenum">
              <a:rPr lang="ru-RU" smtClean="0">
                <a:solidFill>
                  <a:srgbClr val="564B3C"/>
                </a:solidFill>
              </a:rPr>
              <a:pPr defTabSz="914400"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99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43101" y="1688124"/>
            <a:ext cx="9561512" cy="145952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Работа с текстом математической задачи как инструмент формирования функциональной грамотности.</a:t>
            </a:r>
            <a:endParaRPr lang="ru-RU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76731" y="5241205"/>
            <a:ext cx="5527882" cy="1126283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Полещук С. </a:t>
            </a:r>
            <a:r>
              <a:rPr lang="ru-RU" dirty="0"/>
              <a:t>Е., </a:t>
            </a:r>
            <a:br>
              <a:rPr lang="ru-RU" dirty="0"/>
            </a:br>
            <a:r>
              <a:rPr lang="ru-RU" dirty="0"/>
              <a:t>учитель математики</a:t>
            </a:r>
            <a:br>
              <a:rPr lang="ru-RU" dirty="0"/>
            </a:br>
            <a:r>
              <a:rPr lang="ru-RU" dirty="0"/>
              <a:t>МОУ «Турочакская СОШ им. Я.И. Баляева»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91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5000" y="313343"/>
            <a:ext cx="99730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</a:rPr>
              <a:t>Ситуационные задачи</a:t>
            </a: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: не связаны с непосредственным повседневным опытом обуча­ющегося, но они помогают обучающимся увидеть и понять, как и где могут быть полезны ему в будущем знания из различных предметных областей. Решение ситуационных задач стиму­лирует развитие познавательной мотивации обучающихся, формируют способы переноса зна­ния в широкий социально-культурный контекст.</a:t>
            </a:r>
            <a:endParaRPr lang="ru-RU" sz="3200" dirty="0"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5000" y="4097173"/>
            <a:ext cx="91135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Monotype Corsiva" panose="03010101010201010101" pitchFamily="66" charset="0"/>
              </a:rPr>
              <a:t>Семья планирует поездку на дачу. Папа посчитал, что на бензин уйдет 1500 рублей, мама купила продукты на 2000 рублей, а старший сын потратил на воду и закуски 500 рублей. У папы на работе есть возможность получить компенсацию 20% от общих расходов на поездку.</a:t>
            </a:r>
          </a:p>
        </p:txBody>
      </p:sp>
    </p:spTree>
    <p:extLst>
      <p:ext uri="{BB962C8B-B14F-4D97-AF65-F5344CB8AC3E}">
        <p14:creationId xmlns:p14="http://schemas.microsoft.com/office/powerpoint/2010/main" val="234661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8425" y="446270"/>
            <a:ext cx="6138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Monotype Corsiva" panose="03010101010201010101" pitchFamily="66" charset="0"/>
              </a:rPr>
              <a:t>Этапы </a:t>
            </a:r>
            <a:r>
              <a:rPr lang="ru-RU" sz="3600" dirty="0">
                <a:latin typeface="Monotype Corsiva" panose="03010101010201010101" pitchFamily="66" charset="0"/>
              </a:rPr>
              <a:t>работы с текстом </a:t>
            </a:r>
            <a:r>
              <a:rPr lang="ru-RU" sz="3600" dirty="0" smtClean="0">
                <a:latin typeface="Monotype Corsiva" panose="03010101010201010101" pitchFamily="66" charset="0"/>
              </a:rPr>
              <a:t>задачи:</a:t>
            </a:r>
            <a:endParaRPr lang="ru-RU" sz="3600" dirty="0"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8424" y="1092601"/>
            <a:ext cx="96536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Анализ текста: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3200" dirty="0">
                <a:latin typeface="Monotype Corsiva" panose="03010101010201010101" pitchFamily="66" charset="0"/>
              </a:rPr>
              <a:t>Понимание сути задачи, выделение ключевой информации, определение скрытых данных и формулировка вопроса, на который нужно ответить. </a:t>
            </a:r>
            <a:endParaRPr lang="ru-RU" sz="32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8424" y="3200870"/>
            <a:ext cx="91141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Моделирование: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3200" dirty="0">
                <a:latin typeface="Monotype Corsiva" panose="03010101010201010101" pitchFamily="66" charset="0"/>
              </a:rPr>
              <a:t>Перевод информации из текстового формата в математическую модель: уравнения, неравенства, функции, графики. </a:t>
            </a:r>
            <a:endParaRPr lang="ru-RU" sz="3200" dirty="0">
              <a:effectLst/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5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7024" y="423964"/>
            <a:ext cx="9159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Поиск и применение решения: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3200" dirty="0">
                <a:latin typeface="Monotype Corsiva" panose="03010101010201010101" pitchFamily="66" charset="0"/>
              </a:rPr>
              <a:t>Выбор подходящих математических методов и алгоритмов, их применение и выполнение расчетов. </a:t>
            </a:r>
            <a:endParaRPr lang="ru-RU" sz="32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14728" y="2097316"/>
            <a:ext cx="91043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Интерпретация результата:</a:t>
            </a:r>
            <a:r>
              <a:rPr lang="ru-RU" sz="32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3200" dirty="0">
                <a:latin typeface="Monotype Corsiva" panose="03010101010201010101" pitchFamily="66" charset="0"/>
              </a:rPr>
              <a:t>Проверка полученного ответа на адекватность в контексте реальной задачи и формулировка вывода. </a:t>
            </a:r>
            <a:endParaRPr lang="ru-RU" sz="3200" dirty="0">
              <a:effectLst/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50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1576" y="207187"/>
            <a:ext cx="95432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Эффективные приемы разбора условий математических задач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41576" y="1256646"/>
            <a:ext cx="9835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Разбиение на части:</a:t>
            </a:r>
            <a:r>
              <a:rPr lang="ru-RU" sz="28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2800" dirty="0">
                <a:latin typeface="Monotype Corsiva" panose="03010101010201010101" pitchFamily="66" charset="0"/>
              </a:rPr>
              <a:t>Разделите сложную задачу на более мелкие и простые подзадачи. Решив каждую подзадачу, вы сможете перейти к полному решению исходной задачи. </a:t>
            </a:r>
            <a:endParaRPr lang="ru-RU" sz="28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14728" y="3082142"/>
            <a:ext cx="90495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Визуализация:</a:t>
            </a:r>
            <a:r>
              <a:rPr lang="ru-RU" sz="28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2800" dirty="0">
                <a:latin typeface="Monotype Corsiva" panose="03010101010201010101" pitchFamily="66" charset="0"/>
              </a:rPr>
              <a:t>Используйте диаграммы, рисунки, схемы или таблицы для наглядного представления условия задачи. Это помогает лучше понять взаимосвязи между данными. </a:t>
            </a:r>
            <a:endParaRPr lang="ru-RU" sz="28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14728" y="4907638"/>
            <a:ext cx="98450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Ключевые слова и фразы:</a:t>
            </a:r>
            <a:r>
              <a:rPr lang="ru-RU" sz="28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2800" dirty="0">
                <a:latin typeface="Monotype Corsiva" panose="03010101010201010101" pitchFamily="66" charset="0"/>
              </a:rPr>
              <a:t>Выделите в тексте задачи ключевые слова и фразы, которые указывают на математические операции (например, "на", "меньше", "умножить", "равно"), единицы измерения или другие важные детали</a:t>
            </a:r>
            <a:endParaRPr lang="ru-RU" sz="2800" dirty="0">
              <a:effectLst/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26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5856" y="469684"/>
            <a:ext cx="87660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Известные и неизвестные:</a:t>
            </a:r>
            <a:r>
              <a:rPr lang="ru-RU" sz="28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2800" dirty="0">
                <a:latin typeface="Monotype Corsiva" panose="03010101010201010101" pitchFamily="66" charset="0"/>
              </a:rPr>
              <a:t>Четко определите, какие данные известны, а какая величина ищется. Это поможет построить план решения.</a:t>
            </a:r>
            <a:endParaRPr lang="ru-RU" sz="28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95856" y="2176272"/>
            <a:ext cx="72481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Подбор разных подходов:</a:t>
            </a:r>
            <a:r>
              <a:rPr lang="ru-RU" sz="2800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</a:p>
          <a:p>
            <a:r>
              <a:rPr lang="ru-RU" sz="2800" dirty="0">
                <a:latin typeface="Monotype Corsiva" panose="03010101010201010101" pitchFamily="66" charset="0"/>
              </a:rPr>
              <a:t>Не бойтесь пробовать разные способы решения, если первый не привел к результату. Возможно, потребуется изменить стратегию. </a:t>
            </a:r>
            <a:endParaRPr lang="ru-RU" sz="2800" dirty="0">
              <a:effectLst/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03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0392" cy="7050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72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65029" y="114300"/>
            <a:ext cx="995289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Леонтьев А.А.: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«Функционально грамотный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—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человек, который способен использовать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постоянно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приобретаемые в течение жизни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знания, умения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навыки для решения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широкого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диапазона жизненных задач в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сферах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человеческой деятельности, общения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социальных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[Образовательная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«Школа 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2100». Педагогика здравого смысла / </a:t>
            </a:r>
            <a:r>
              <a:rPr lang="ru-RU" sz="32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ред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А. А. Леонтьева. М.: </a:t>
            </a:r>
            <a:r>
              <a:rPr lang="ru-RU" sz="3200" i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Баласс</a:t>
            </a:r>
            <a:r>
              <a:rPr lang="ru-RU" sz="32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2003. С. 35.]. </a:t>
            </a:r>
          </a:p>
        </p:txBody>
      </p:sp>
    </p:spTree>
    <p:extLst>
      <p:ext uri="{BB962C8B-B14F-4D97-AF65-F5344CB8AC3E}">
        <p14:creationId xmlns:p14="http://schemas.microsoft.com/office/powerpoint/2010/main" val="359085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60685" y="474786"/>
            <a:ext cx="952206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Функциональная грамотность</a:t>
            </a:r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rgbClr val="0070C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Monotype Corsiva" panose="03010101010201010101" pitchFamily="66" charset="0"/>
                <a:cs typeface="Times New Roman" panose="02020603050405020304" pitchFamily="18" charset="0"/>
              </a:rPr>
              <a:t>рассматривается</a:t>
            </a:r>
            <a:r>
              <a:rPr lang="ru-RU" sz="3200" dirty="0">
                <a:latin typeface="Monotype Corsiva" panose="03010101010201010101" pitchFamily="66" charset="0"/>
                <a:cs typeface="Times New Roman" panose="02020603050405020304" pitchFamily="18" charset="0"/>
              </a:rPr>
              <a:t>, как способность использовать все постоянно приобретаемые в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</a:t>
            </a:r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981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5064" y="498455"/>
            <a:ext cx="97566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i="1" kern="50" dirty="0">
                <a:latin typeface="Monotype Corsiva" panose="03010101010201010101" pitchFamily="66" charset="0"/>
                <a:ea typeface="Arial Unicode MS"/>
              </a:rPr>
              <a:t>Современное содержание математического образования направлено, главным образом, на </a:t>
            </a:r>
            <a:r>
              <a:rPr lang="ru-RU" sz="3200" i="1" kern="50" dirty="0">
                <a:solidFill>
                  <a:srgbClr val="0070C0"/>
                </a:solidFill>
                <a:latin typeface="Monotype Corsiva" panose="03010101010201010101" pitchFamily="66" charset="0"/>
                <a:ea typeface="Arial Unicode MS"/>
              </a:rPr>
              <a:t>интеллектуальное развитие учащихся, формирование культуры и самостоятельности мышления, умения применять знания в различных областях.</a:t>
            </a:r>
            <a:endParaRPr lang="ru-RU" sz="3200" i="1" kern="50" dirty="0">
              <a:solidFill>
                <a:srgbClr val="0070C0"/>
              </a:solidFill>
              <a:effectLst/>
              <a:latin typeface="Monotype Corsiva" panose="03010101010201010101" pitchFamily="66" charset="0"/>
              <a:ea typeface="Arial Unicode M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37360" y="2788920"/>
            <a:ext cx="103601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Развитие личности учащегося предполагает гармоничное сочетание учебной деятельности, в рамках которой формируются базовые знания, умения и навыки, с деятельностью творческой, связанной с развитием индивидуальных задатков учащихся, их познавательной активностью, способностью самостоятельно решать задачи, умения применять полученные знания на практике.</a:t>
            </a:r>
            <a:endParaRPr lang="ru-RU" sz="3200" kern="50" dirty="0">
              <a:effectLst/>
              <a:latin typeface="Monotype Corsiva" panose="03010101010201010101" pitchFamily="66" charset="0"/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54328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9008" y="407015"/>
            <a:ext cx="101467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kern="50" dirty="0">
                <a:solidFill>
                  <a:srgbClr val="0070C0"/>
                </a:solidFill>
                <a:latin typeface="Monotype Corsiva" panose="03010101010201010101" pitchFamily="66" charset="0"/>
                <a:ea typeface="Arial Unicode MS"/>
              </a:rPr>
              <a:t>«Математика — гимнастика для ума», 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- эта фраза была сказана не случайно. Именно на уроке математики </a:t>
            </a:r>
            <a:r>
              <a:rPr lang="ru-RU" sz="3200" kern="50" dirty="0" smtClean="0">
                <a:latin typeface="Monotype Corsiva" panose="03010101010201010101" pitchFamily="66" charset="0"/>
                <a:ea typeface="Arial Unicode MS"/>
              </a:rPr>
              <a:t>обучающийся 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учится анализировать, сравнивать, обобщать, классифицировать, рассуждать, догадываться, опровергать.</a:t>
            </a:r>
            <a:endParaRPr lang="ru-RU" sz="3200" kern="50" dirty="0">
              <a:effectLst/>
              <a:latin typeface="Monotype Corsiva" panose="03010101010201010101" pitchFamily="66" charset="0"/>
              <a:ea typeface="Arial Unicode M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69008" y="2819576"/>
            <a:ext cx="91135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Одним из способов развития </a:t>
            </a:r>
            <a:r>
              <a:rPr lang="ru-RU" sz="3200" kern="50" dirty="0" smtClean="0">
                <a:latin typeface="Monotype Corsiva" panose="03010101010201010101" pitchFamily="66" charset="0"/>
                <a:ea typeface="Arial Unicode MS"/>
              </a:rPr>
              <a:t> 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грамотности является повышение самостоятельного </a:t>
            </a:r>
            <a:r>
              <a:rPr lang="ru-RU" sz="3200" kern="50" dirty="0" smtClean="0">
                <a:latin typeface="Monotype Corsiva" panose="03010101010201010101" pitchFamily="66" charset="0"/>
                <a:ea typeface="Arial Unicode MS"/>
              </a:rPr>
              <a:t> 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мышления у учащихся через элементы развивающего обучения, например при работе над текстовой задачей. </a:t>
            </a:r>
          </a:p>
        </p:txBody>
      </p:sp>
    </p:spTree>
    <p:extLst>
      <p:ext uri="{BB962C8B-B14F-4D97-AF65-F5344CB8AC3E}">
        <p14:creationId xmlns:p14="http://schemas.microsoft.com/office/powerpoint/2010/main" val="209886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6168" y="221891"/>
            <a:ext cx="9259824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kern="50" dirty="0">
                <a:latin typeface="Monotype Corsiva" panose="03010101010201010101" pitchFamily="66" charset="0"/>
                <a:ea typeface="Arial Unicode MS"/>
              </a:rPr>
              <a:t>Существуют два способа обучения решению текстовых задач:</a:t>
            </a:r>
            <a:endParaRPr lang="ru-RU" sz="3200" kern="50" dirty="0">
              <a:latin typeface="Monotype Corsiva" panose="03010101010201010101" pitchFamily="66" charset="0"/>
              <a:ea typeface="Arial Unicode MS"/>
            </a:endParaRPr>
          </a:p>
          <a:p>
            <a:pPr>
              <a:spcAft>
                <a:spcPts val="600"/>
              </a:spcAft>
            </a:pP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-  </a:t>
            </a:r>
            <a:r>
              <a:rPr lang="ru-RU" sz="3200" kern="50" dirty="0">
                <a:solidFill>
                  <a:srgbClr val="0070C0"/>
                </a:solidFill>
                <a:latin typeface="Monotype Corsiva" panose="03010101010201010101" pitchFamily="66" charset="0"/>
                <a:ea typeface="Arial Unicode MS"/>
              </a:rPr>
              <a:t>традиционный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: формирование умения решать   определённого вида задачи (решать  задачи на содержание процентов, производительность труда)</a:t>
            </a:r>
          </a:p>
          <a:p>
            <a:pPr>
              <a:spcAft>
                <a:spcPts val="600"/>
              </a:spcAft>
            </a:pP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- </a:t>
            </a:r>
            <a:r>
              <a:rPr lang="ru-RU" sz="3200" kern="50" dirty="0">
                <a:solidFill>
                  <a:srgbClr val="0070C0"/>
                </a:solidFill>
                <a:latin typeface="Monotype Corsiva" panose="03010101010201010101" pitchFamily="66" charset="0"/>
                <a:ea typeface="Arial Unicode MS"/>
              </a:rPr>
              <a:t>нестандартный: </a:t>
            </a:r>
            <a:r>
              <a:rPr lang="ru-RU" sz="3200" kern="50" dirty="0">
                <a:latin typeface="Monotype Corsiva" panose="03010101010201010101" pitchFamily="66" charset="0"/>
                <a:ea typeface="Arial Unicode MS"/>
              </a:rPr>
              <a:t>выполнение математического анализа текстовых задач (выявлять взаимосвязи между условием и вопросом, между данными и искомыми, представлять эти связи в виде различных интерпретационных моделей).</a:t>
            </a:r>
          </a:p>
        </p:txBody>
      </p:sp>
    </p:spTree>
    <p:extLst>
      <p:ext uri="{BB962C8B-B14F-4D97-AF65-F5344CB8AC3E}">
        <p14:creationId xmlns:p14="http://schemas.microsoft.com/office/powerpoint/2010/main" val="161486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4144" y="220231"/>
            <a:ext cx="10277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254000">
              <a:spcAft>
                <a:spcPts val="0"/>
              </a:spcAft>
            </a:pPr>
            <a:r>
              <a:rPr lang="ru-RU" sz="3200" spc="15" dirty="0">
                <a:solidFill>
                  <a:srgbClr val="000000"/>
                </a:solidFill>
                <a:latin typeface="Monotype Corsiva" panose="03010101010201010101" pitchFamily="66" charset="0"/>
              </a:rPr>
              <a:t>Типы задач</a:t>
            </a:r>
            <a:r>
              <a:rPr lang="ru-RU" sz="3200" spc="15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:</a:t>
            </a:r>
            <a:endParaRPr lang="ru-RU" sz="3200" dirty="0" smtClean="0">
              <a:latin typeface="Monotype Corsiva" panose="03010101010201010101" pitchFamily="66" charset="0"/>
            </a:endParaRPr>
          </a:p>
          <a:p>
            <a:pPr marL="12700" indent="254000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   </a:t>
            </a:r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</a:rPr>
              <a:t>Предметные задачи</a:t>
            </a: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: в условии описывается предметная ситуация, для решения кото­рой требуется установление и использование знаний конкретного учебного предмета, изучае­мых на разных этапах и в разных его разделах; в ходе анализа условия необходимо «считать информацию», представленную в разных формах, сконструировать способ решения.</a:t>
            </a:r>
            <a:endParaRPr lang="ru-RU" sz="3200" dirty="0">
              <a:effectLst/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4144" y="3858090"/>
            <a:ext cx="998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"Запишите </a:t>
            </a:r>
            <a:r>
              <a:rPr lang="ru-RU" sz="2800" dirty="0">
                <a:solidFill>
                  <a:srgbClr val="0070C0"/>
                </a:solidFill>
                <a:latin typeface="Monotype Corsiva" panose="03010101010201010101" pitchFamily="66" charset="0"/>
              </a:rPr>
              <a:t>цифрами число «Четыре миллиона сорок тысяч четыреста»". </a:t>
            </a:r>
            <a:endParaRPr lang="ru-RU" sz="2800" dirty="0" smtClean="0">
              <a:solidFill>
                <a:srgbClr val="0070C0"/>
              </a:solidFill>
              <a:latin typeface="Monotype Corsiva" panose="03010101010201010101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"</a:t>
            </a:r>
            <a:r>
              <a:rPr lang="ru-RU" sz="2800" dirty="0">
                <a:solidFill>
                  <a:srgbClr val="0070C0"/>
                </a:solidFill>
                <a:latin typeface="Monotype Corsiva" panose="03010101010201010101" pitchFamily="66" charset="0"/>
              </a:rPr>
              <a:t>Одна сторона прямоугольника равна 11 см, а соседняя на 6 см меньше. Найдите периметр прямоугольника". </a:t>
            </a: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«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"Рыбак </a:t>
            </a:r>
            <a:r>
              <a:rPr lang="ru-RU" sz="2800" dirty="0">
                <a:solidFill>
                  <a:srgbClr val="0070C0"/>
                </a:solidFill>
                <a:latin typeface="Monotype Corsiva" panose="03010101010201010101" pitchFamily="66" charset="0"/>
              </a:rPr>
              <a:t>поймал 45 рыб. Известно, что 60% из них – карась. Сколько карасей поймал рыбак?".</a:t>
            </a:r>
          </a:p>
        </p:txBody>
      </p:sp>
    </p:spTree>
    <p:extLst>
      <p:ext uri="{BB962C8B-B14F-4D97-AF65-F5344CB8AC3E}">
        <p14:creationId xmlns:p14="http://schemas.microsoft.com/office/powerpoint/2010/main" val="310486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0136" y="313343"/>
            <a:ext cx="98724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rgbClr val="0070C0"/>
                </a:solidFill>
                <a:latin typeface="Monotype Corsiva" panose="03010101010201010101" pitchFamily="66" charset="0"/>
              </a:rPr>
              <a:t>Межпредметные</a:t>
            </a:r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</a:rPr>
              <a:t> задачи: </a:t>
            </a: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в условии описана ситуация на языке одной из предметных областей с явным или неявным использованием языка другой предметной области. Для реше­ния нужно применять знания из соответствующих областей; требуется исследование условия с точки зрения выделенных предметных областей, а также поиск недостающих данных, при­чем решение и ответ могут зависеть от исходных данных, </a:t>
            </a:r>
            <a:r>
              <a:rPr lang="ru-RU" sz="32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выбранных самими обучающимися</a:t>
            </a:r>
            <a:endParaRPr lang="ru-RU" sz="3200" dirty="0">
              <a:latin typeface="Monotype Corsiva" panose="03010101010201010101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0136" y="4071080"/>
            <a:ext cx="95341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Расчет траектории полета пушечного ядра, учитывая его начальную скорость, угол выстрела и гравитацию. Это требует знания формул из физики и математики.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05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3936" y="310897"/>
            <a:ext cx="100035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Monotype Corsiva" panose="03010101010201010101" pitchFamily="66" charset="0"/>
              </a:rPr>
              <a:t>Практико-ориентированные задачи</a:t>
            </a: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: в условии описана такая ситуация, с которой под­росток встречается в повседневной своей жизненной практике. Для решения задачи нужно мобилизовать не только теоретические знания из конкретной или разных предметных обла­стей, но и применить знания, приобретенные из повседневного опыта самого обучающегося. Данные в задаче должны быть взяты из реальной действительности.</a:t>
            </a:r>
            <a:endParaRPr lang="ru-RU" sz="32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98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138</TotalTime>
  <Words>839</Words>
  <Application>Microsoft Office PowerPoint</Application>
  <PresentationFormat>Широкоэкранный</PresentationFormat>
  <Paragraphs>44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 Unicode MS</vt:lpstr>
      <vt:lpstr>Arial</vt:lpstr>
      <vt:lpstr>Book Antiqua</vt:lpstr>
      <vt:lpstr>Calibri</vt:lpstr>
      <vt:lpstr>Century Gothic</vt:lpstr>
      <vt:lpstr>Monotype Corsiva</vt:lpstr>
      <vt:lpstr>Times New Roman</vt:lpstr>
      <vt:lpstr>Wingdings 3</vt:lpstr>
      <vt:lpstr>Легкий дым</vt:lpstr>
      <vt:lpstr>Аптека</vt:lpstr>
      <vt:lpstr>Работа с текстом математической задачи как инструмент формирования функциональной грамотности.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текстом математической задачи как инструмент формирования функциональной грамотности.</dc:title>
  <dc:creator>Пользователь</dc:creator>
  <cp:lastModifiedBy>adminCOD</cp:lastModifiedBy>
  <cp:revision>12</cp:revision>
  <dcterms:created xsi:type="dcterms:W3CDTF">2025-10-12T05:30:38Z</dcterms:created>
  <dcterms:modified xsi:type="dcterms:W3CDTF">2025-10-28T04:00:10Z</dcterms:modified>
</cp:coreProperties>
</file>