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13" r:id="rId3"/>
    <p:sldId id="304" r:id="rId4"/>
    <p:sldId id="281" r:id="rId5"/>
    <p:sldId id="282" r:id="rId6"/>
    <p:sldId id="263" r:id="rId7"/>
    <p:sldId id="308" r:id="rId8"/>
    <p:sldId id="264" r:id="rId9"/>
    <p:sldId id="261" r:id="rId10"/>
    <p:sldId id="265" r:id="rId11"/>
    <p:sldId id="266" r:id="rId12"/>
    <p:sldId id="309" r:id="rId13"/>
    <p:sldId id="307" r:id="rId14"/>
    <p:sldId id="305" r:id="rId15"/>
    <p:sldId id="31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00CC"/>
    <a:srgbClr val="CC3399"/>
    <a:srgbClr val="CC0066"/>
    <a:srgbClr val="009900"/>
    <a:srgbClr val="FF0066"/>
    <a:srgbClr val="00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9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72414-23AB-4E68-B2DE-602BB4CF28D7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656CB-461D-4666-9695-E996E59DFD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3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E98-E5C0-4B88-9353-C2300521B1D2}" type="datetime1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A1BB-03CB-406C-937D-094095BF6539}" type="datetime1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D7D-51F9-4269-9215-2BAD982159A9}" type="datetime1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2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60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0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5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8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9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3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C0F8-542E-44B6-BC58-1187A1BBB662}" type="datetime1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0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2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DF90-E2ED-42CF-A857-5E0D340C23DC}" type="datetime1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640-D0AD-4C29-875F-8FEE04D499FD}" type="datetime1">
              <a:rPr lang="ru-RU" smtClean="0"/>
              <a:pPr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19CE-9812-4F87-A18D-5F42DEAFEF73}" type="datetime1">
              <a:rPr lang="ru-RU" smtClean="0"/>
              <a:pPr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1D8-FC03-4066-BB5D-11AA4445073B}" type="datetime1">
              <a:rPr lang="ru-RU" smtClean="0"/>
              <a:pPr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CB0D-83DD-44BD-B857-CC3B0C8A6058}" type="datetime1">
              <a:rPr lang="ru-RU" smtClean="0"/>
              <a:pPr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6FDC-6E3C-442B-8BEE-4FF317BFDBA8}" type="datetime1">
              <a:rPr lang="ru-RU" smtClean="0"/>
              <a:pPr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12D4-C245-4E9D-A0B7-963720CCB216}" type="datetime1">
              <a:rPr lang="ru-RU" smtClean="0"/>
              <a:pPr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7B1DC-83AA-4AA7-9D06-2F9FC11CF9F9}" type="datetime1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9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Геометрия неразрывно связана с жизнью, так как все вокруг подчиняется ее законам – от форм природы до архитектурных построек и даже человеческой мысли</a:t>
            </a:r>
            <a:r>
              <a:rPr lang="ru-RU" sz="4400" dirty="0">
                <a:solidFill>
                  <a:srgbClr val="001D35"/>
                </a:solidFill>
                <a:latin typeface="Google Sans"/>
              </a:rPr>
              <a:t>.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54864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Пустогачева</a:t>
            </a:r>
            <a:r>
              <a:rPr lang="ru-RU" dirty="0" smtClean="0"/>
              <a:t> Н. А.,</a:t>
            </a:r>
            <a:br>
              <a:rPr lang="ru-RU" dirty="0" smtClean="0"/>
            </a:br>
            <a:r>
              <a:rPr lang="ru-RU" dirty="0" smtClean="0"/>
              <a:t> учитель математики </a:t>
            </a:r>
            <a:br>
              <a:rPr lang="ru-RU" dirty="0" smtClean="0"/>
            </a:br>
            <a:r>
              <a:rPr lang="ru-RU" dirty="0" smtClean="0"/>
              <a:t>филиала МОУ «</a:t>
            </a:r>
            <a:r>
              <a:rPr lang="ru-RU" dirty="0" err="1" smtClean="0"/>
              <a:t>Бийкинская</a:t>
            </a:r>
            <a:r>
              <a:rPr lang="ru-RU" dirty="0" smtClean="0"/>
              <a:t> СОШ»</a:t>
            </a:r>
            <a:br>
              <a:rPr lang="ru-RU" dirty="0" smtClean="0"/>
            </a:br>
            <a:r>
              <a:rPr lang="ru-RU" dirty="0" smtClean="0"/>
              <a:t> «</a:t>
            </a:r>
            <a:r>
              <a:rPr lang="ru-RU" dirty="0" err="1" smtClean="0"/>
              <a:t>Курмач-Байгольская</a:t>
            </a:r>
            <a:r>
              <a:rPr lang="ru-RU" dirty="0" smtClean="0"/>
              <a:t> ООШ»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5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1"/>
            <a:ext cx="8401080" cy="278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Земледелец решил устроить террасы на своем участке (см. рисунок ниже), чтобы выращивать рис, пшено и кукурузу. Строительство террас возможно, если угол склона (уклон) не больше 50% (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тангенс угла склона </a:t>
            </a:r>
            <a:r>
              <a:rPr lang="ru-RU" sz="2400"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умноженный на 100%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). Удовлетворяет ли склон холма этим требованиям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Сколько процентов составляет уклон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Ответ округлите до десятых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xn--80aaasqmjacq0cd6n.xn--p1ai/public/1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248150" cy="1724025"/>
          </a:xfrm>
          <a:prstGeom prst="rect">
            <a:avLst/>
          </a:prstGeom>
          <a:noFill/>
        </p:spPr>
      </p:pic>
      <p:graphicFrame>
        <p:nvGraphicFramePr>
          <p:cNvPr id="26627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2981325" y="2786058"/>
          <a:ext cx="6162675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Формула" r:id="rId4" imgW="3670300" imgH="698500" progId="Equation.3">
                  <p:embed/>
                </p:oleObj>
              </mc:Choice>
              <mc:Fallback>
                <p:oleObj name="Формула" r:id="rId4" imgW="3670300" imgH="698500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2786058"/>
                        <a:ext cx="6162675" cy="11731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3"/>
          <p:cNvGraphicFramePr>
            <a:graphicFrameLocks noChangeAspect="1"/>
          </p:cNvGraphicFramePr>
          <p:nvPr/>
        </p:nvGraphicFramePr>
        <p:xfrm>
          <a:off x="4857752" y="4000504"/>
          <a:ext cx="1500198" cy="930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Формула" r:id="rId6" imgW="634725" imgH="393529" progId="Equation.3">
                  <p:embed/>
                </p:oleObj>
              </mc:Choice>
              <mc:Fallback>
                <p:oleObj name="Формула" r:id="rId6" imgW="634725" imgH="39352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4000504"/>
                        <a:ext cx="1500198" cy="93092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13"/>
          <p:cNvGraphicFramePr>
            <a:graphicFrameLocks noChangeAspect="1"/>
          </p:cNvGraphicFramePr>
          <p:nvPr/>
        </p:nvGraphicFramePr>
        <p:xfrm>
          <a:off x="571472" y="5000636"/>
          <a:ext cx="52498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Формула" r:id="rId8" imgW="2222500" imgH="469900" progId="Equation.3">
                  <p:embed/>
                </p:oleObj>
              </mc:Choice>
              <mc:Fallback>
                <p:oleObj name="Формула" r:id="rId8" imgW="2222500" imgH="4699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5000636"/>
                        <a:ext cx="5249863" cy="1111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одержимое 2"/>
          <p:cNvSpPr txBox="1">
            <a:spLocks/>
          </p:cNvSpPr>
          <p:nvPr/>
        </p:nvSpPr>
        <p:spPr>
          <a:xfrm>
            <a:off x="3143240" y="2786058"/>
            <a:ext cx="1928826" cy="500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Решение: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6143636" y="6000768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25,4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10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про баню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8991600" cy="2590800"/>
          </a:xfrm>
        </p:spPr>
        <p:txBody>
          <a:bodyPr>
            <a:normAutofit/>
          </a:bodyPr>
          <a:lstStyle/>
          <a:p>
            <a:pPr marL="457200" indent="-457200" algn="l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Установите соответствие между стоимостью и номерами печей</a:t>
            </a:r>
          </a:p>
          <a:p>
            <a:pPr marL="457200" indent="-457200" algn="l">
              <a:buAutoNum type="arabicParenR"/>
            </a:pPr>
            <a:endParaRPr lang="ru-RU" sz="2000" dirty="0"/>
          </a:p>
          <a:p>
            <a:pPr marL="457200" indent="-457200" algn="l">
              <a:buAutoNum type="arabicParenR"/>
            </a:pPr>
            <a:endParaRPr lang="ru-RU" sz="2000" dirty="0" smtClean="0"/>
          </a:p>
          <a:p>
            <a:pPr marL="457200" indent="-457200" algn="l">
              <a:buAutoNum type="arabicParenR"/>
            </a:pPr>
            <a:endParaRPr lang="ru-RU" sz="2000" dirty="0"/>
          </a:p>
          <a:p>
            <a:pPr marL="457200" indent="-457200" algn="l">
              <a:buAutoNum type="arabicParenR"/>
            </a:pPr>
            <a:endParaRPr lang="ru-RU" sz="2000" dirty="0" smtClean="0"/>
          </a:p>
          <a:p>
            <a:pPr marL="457200" indent="-457200" algn="l">
              <a:buAutoNum type="arabicParenR"/>
            </a:pPr>
            <a:r>
              <a:rPr lang="ru-RU" sz="2000" dirty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Найдите площадь потолка парного отделения строящейся бани. Ответ дайте в квадратных метрах.</a:t>
            </a:r>
          </a:p>
          <a:p>
            <a:pPr marL="457200" indent="-457200" algn="l">
              <a:buAutoNum type="arabicParenR"/>
            </a:pP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0"/>
            <a:ext cx="95411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14623"/>
              </p:ext>
            </p:extLst>
          </p:nvPr>
        </p:nvGraphicFramePr>
        <p:xfrm>
          <a:off x="685800" y="3810000"/>
          <a:ext cx="7848600" cy="108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688327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19000</a:t>
                      </a:r>
                      <a:endParaRPr lang="ru-RU" dirty="0"/>
                    </a:p>
                  </a:txBody>
                  <a:tcPr/>
                </a:tc>
              </a:tr>
              <a:tr h="398793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печи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3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57" y="1981200"/>
            <a:ext cx="9463648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11"/>
            <a:ext cx="8869674" cy="63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2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РЕФЛЕКСИЯ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219200"/>
            <a:ext cx="8229600" cy="328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На уроке </a:t>
            </a:r>
            <a:r>
              <a:rPr lang="ru-RU" sz="2400" dirty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я </a:t>
            </a:r>
            <a:r>
              <a:rPr lang="ru-RU" sz="2400" dirty="0" smtClean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работал                                 </a:t>
            </a:r>
            <a:r>
              <a:rPr lang="ru-RU" sz="2400" dirty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активно \ пассивно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Своей работой я                             </a:t>
            </a:r>
            <a:r>
              <a:rPr lang="ru-RU" sz="2400" dirty="0" smtClean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         </a:t>
            </a:r>
            <a:r>
              <a:rPr lang="ru-RU" sz="2400" dirty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доволен \ недоволен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Урок для меня показался              </a:t>
            </a:r>
            <a:r>
              <a:rPr lang="ru-RU" sz="2400" dirty="0" smtClean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          </a:t>
            </a:r>
            <a:r>
              <a:rPr lang="ru-RU" sz="2400" dirty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коротким \ длинным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Материал урока мне был                </a:t>
            </a:r>
            <a:r>
              <a:rPr lang="ru-RU" sz="2400" dirty="0" smtClean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        понятен </a:t>
            </a:r>
            <a:r>
              <a:rPr lang="ru-RU" sz="2400" dirty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\ непонятен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Знания , полученные на </a:t>
            </a:r>
            <a:r>
              <a:rPr lang="ru-RU" sz="2400" dirty="0" smtClean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уроке,  </a:t>
            </a:r>
            <a:r>
              <a:rPr lang="ru-RU" sz="2400" dirty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мне    </a:t>
            </a:r>
            <a:r>
              <a:rPr lang="ru-RU" sz="2400" dirty="0" smtClean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  пригодятся </a:t>
            </a:r>
            <a:r>
              <a:rPr lang="ru-RU" sz="2400" dirty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\ нет,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54061"/>
                </a:solidFill>
                <a:latin typeface="Times New Roman"/>
                <a:ea typeface="Calibri"/>
                <a:cs typeface="Times New Roman"/>
              </a:rPr>
              <a:t>так как я хочу сдать экзамен на «     »          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5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Пользователь\Desktop\открытый урок\Виды крыш частных домов с фото, варианты и формы крыш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15484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C:\Users\Пользователь\Desktop\открытый урок\1ba3dc1637d212841d2d9ece0dc022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4711700" cy="31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Практико-ориентированные задачи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357694"/>
            <a:ext cx="7715304" cy="17526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99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Что нужно знать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491174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latin typeface="Arial Black" pitchFamily="34" charset="0"/>
              </a:rPr>
              <a:t>Формулы геометрии:</a:t>
            </a:r>
          </a:p>
          <a:p>
            <a:pPr>
              <a:buNone/>
            </a:pPr>
            <a:r>
              <a:rPr lang="ru-RU" sz="2800" b="1" dirty="0" smtClean="0">
                <a:latin typeface="Arial Black" pitchFamily="34" charset="0"/>
              </a:rPr>
              <a:t>Периметр прямоугольника: Р=</a:t>
            </a:r>
            <a:r>
              <a:rPr lang="en-US" sz="2800" b="1" dirty="0" smtClean="0">
                <a:latin typeface="Arial Black" pitchFamily="34" charset="0"/>
              </a:rPr>
              <a:t>2</a:t>
            </a:r>
            <a:r>
              <a:rPr lang="ru-RU" sz="2800" b="1" dirty="0" smtClean="0">
                <a:latin typeface="Arial Black" pitchFamily="34" charset="0"/>
              </a:rPr>
              <a:t>(а +</a:t>
            </a:r>
            <a:r>
              <a:rPr lang="en-US" sz="2800" b="1" dirty="0" smtClean="0">
                <a:latin typeface="Arial Black" pitchFamily="34" charset="0"/>
              </a:rPr>
              <a:t>b)</a:t>
            </a:r>
          </a:p>
          <a:p>
            <a:pPr>
              <a:buNone/>
            </a:pPr>
            <a:r>
              <a:rPr lang="ru-RU" sz="2800" b="1" dirty="0" smtClean="0">
                <a:latin typeface="Arial Black" pitchFamily="34" charset="0"/>
              </a:rPr>
              <a:t>Периметр квадрата: Р =4а</a:t>
            </a:r>
          </a:p>
          <a:p>
            <a:pPr>
              <a:buNone/>
            </a:pPr>
            <a:r>
              <a:rPr lang="ru-RU" sz="2800" b="1" dirty="0" smtClean="0">
                <a:latin typeface="Arial Black" pitchFamily="34" charset="0"/>
              </a:rPr>
              <a:t>Длину окружности: С= 2П</a:t>
            </a:r>
            <a:r>
              <a:rPr lang="en-US" sz="2800" b="1" dirty="0" smtClean="0">
                <a:latin typeface="Arial Black" pitchFamily="34" charset="0"/>
              </a:rPr>
              <a:t>R</a:t>
            </a:r>
          </a:p>
          <a:p>
            <a:pPr>
              <a:buNone/>
            </a:pPr>
            <a:r>
              <a:rPr lang="ru-RU" sz="2800" b="1" dirty="0" smtClean="0">
                <a:latin typeface="Arial Black" pitchFamily="34" charset="0"/>
              </a:rPr>
              <a:t>Объем </a:t>
            </a:r>
            <a:r>
              <a:rPr lang="ru-RU" sz="2800" b="1" dirty="0" err="1" smtClean="0">
                <a:latin typeface="Arial Black" pitchFamily="34" charset="0"/>
              </a:rPr>
              <a:t>параллелепи</a:t>
            </a:r>
            <a:r>
              <a:rPr lang="ru-RU" sz="2800" b="1" baseline="30000" dirty="0" smtClean="0">
                <a:latin typeface="Arial Black" pitchFamily="34" charset="0"/>
              </a:rPr>
              <a:t> </a:t>
            </a:r>
            <a:r>
              <a:rPr lang="ru-RU" sz="2800" b="1" dirty="0" err="1" smtClean="0">
                <a:latin typeface="Arial Black" pitchFamily="34" charset="0"/>
              </a:rPr>
              <a:t>педа</a:t>
            </a:r>
            <a:r>
              <a:rPr lang="en-US" sz="2800" b="1" dirty="0" smtClean="0">
                <a:latin typeface="Arial Black" pitchFamily="34" charset="0"/>
              </a:rPr>
              <a:t>:</a:t>
            </a:r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en-US" sz="2800" b="1" dirty="0" smtClean="0">
                <a:latin typeface="Arial Black" pitchFamily="34" charset="0"/>
              </a:rPr>
              <a:t>V= </a:t>
            </a:r>
            <a:r>
              <a:rPr lang="en-US" sz="2800" b="1" dirty="0" err="1" smtClean="0">
                <a:latin typeface="Arial Black" pitchFamily="34" charset="0"/>
              </a:rPr>
              <a:t>abc</a:t>
            </a:r>
            <a:endParaRPr lang="ru-RU" sz="28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b="1" i="1" dirty="0" smtClean="0">
                <a:latin typeface="Arial Black" pitchFamily="34" charset="0"/>
              </a:rPr>
              <a:t>Площади фигур: </a:t>
            </a:r>
          </a:p>
          <a:p>
            <a:pPr>
              <a:buNone/>
            </a:pPr>
            <a:r>
              <a:rPr lang="ru-RU" sz="2800" b="1" i="1" dirty="0" smtClean="0">
                <a:latin typeface="Arial Black" pitchFamily="34" charset="0"/>
              </a:rPr>
              <a:t>Площадь прямоугольника: </a:t>
            </a:r>
            <a:r>
              <a:rPr lang="en-US" sz="2800" b="1" i="1" dirty="0" smtClean="0">
                <a:latin typeface="Arial Black" pitchFamily="34" charset="0"/>
              </a:rPr>
              <a:t>S = </a:t>
            </a:r>
            <a:r>
              <a:rPr lang="en-US" sz="2800" b="1" i="1" dirty="0" err="1" smtClean="0">
                <a:latin typeface="Arial Black" pitchFamily="34" charset="0"/>
              </a:rPr>
              <a:t>ab</a:t>
            </a:r>
            <a:endParaRPr lang="en-US" sz="28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b="1" i="1" dirty="0" smtClean="0">
                <a:latin typeface="Arial Black" pitchFamily="34" charset="0"/>
              </a:rPr>
              <a:t>Площадь квадрата: </a:t>
            </a:r>
            <a:r>
              <a:rPr lang="en-US" sz="2800" b="1" i="1" dirty="0" smtClean="0">
                <a:latin typeface="Arial Black" pitchFamily="34" charset="0"/>
              </a:rPr>
              <a:t>S</a:t>
            </a:r>
            <a:r>
              <a:rPr lang="ru-RU" sz="2800" b="1" i="1" dirty="0" smtClean="0">
                <a:latin typeface="Arial Black" pitchFamily="34" charset="0"/>
              </a:rPr>
              <a:t> =</a:t>
            </a:r>
            <a:r>
              <a:rPr lang="en-US" sz="2800" b="1" i="1" dirty="0" smtClean="0">
                <a:latin typeface="Arial Black" pitchFamily="34" charset="0"/>
              </a:rPr>
              <a:t> </a:t>
            </a:r>
            <a:r>
              <a:rPr lang="ru-RU" sz="2800" b="1" i="1" dirty="0" smtClean="0">
                <a:latin typeface="Arial Black" pitchFamily="34" charset="0"/>
              </a:rPr>
              <a:t>а</a:t>
            </a:r>
            <a:r>
              <a:rPr lang="en-US" sz="2800" b="1" i="1" baseline="30000" dirty="0" smtClean="0">
                <a:latin typeface="Arial Black" pitchFamily="34" charset="0"/>
              </a:rPr>
              <a:t>2</a:t>
            </a:r>
            <a:endParaRPr lang="ru-RU" sz="2800" b="1" i="1" baseline="300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b="1" i="1" dirty="0" smtClean="0">
                <a:latin typeface="Arial Black" pitchFamily="34" charset="0"/>
              </a:rPr>
              <a:t>Площадь круга: </a:t>
            </a:r>
            <a:r>
              <a:rPr lang="en-US" sz="2800" b="1" i="1" dirty="0" smtClean="0">
                <a:latin typeface="Arial Black" pitchFamily="34" charset="0"/>
              </a:rPr>
              <a:t>S </a:t>
            </a:r>
            <a:r>
              <a:rPr lang="ru-RU" sz="2800" b="1" i="1" dirty="0" smtClean="0">
                <a:latin typeface="Arial Black" pitchFamily="34" charset="0"/>
              </a:rPr>
              <a:t>= П</a:t>
            </a:r>
            <a:r>
              <a:rPr lang="en-US" sz="2800" b="1" i="1" dirty="0" smtClean="0">
                <a:latin typeface="Arial Black" pitchFamily="34" charset="0"/>
              </a:rPr>
              <a:t>R</a:t>
            </a:r>
            <a:r>
              <a:rPr lang="en-US" sz="2800" b="1" i="1" baseline="30000" dirty="0" smtClean="0">
                <a:latin typeface="Arial Black" pitchFamily="34" charset="0"/>
              </a:rPr>
              <a:t>2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теорему Пифагора</a:t>
            </a:r>
            <a:r>
              <a:rPr lang="en-US" sz="2800" dirty="0" smtClean="0">
                <a:latin typeface="Arial Black" pitchFamily="34" charset="0"/>
              </a:rPr>
              <a:t>: c</a:t>
            </a:r>
            <a:r>
              <a:rPr lang="en-US" sz="2800" baseline="30000" dirty="0" smtClean="0">
                <a:latin typeface="Arial Black" pitchFamily="34" charset="0"/>
              </a:rPr>
              <a:t>2</a:t>
            </a:r>
            <a:r>
              <a:rPr lang="en-US" sz="2800" dirty="0" smtClean="0">
                <a:latin typeface="Arial Black" pitchFamily="34" charset="0"/>
              </a:rPr>
              <a:t>= a</a:t>
            </a:r>
            <a:r>
              <a:rPr lang="en-US" sz="2800" baseline="30000" dirty="0" smtClean="0">
                <a:latin typeface="Arial Black" pitchFamily="34" charset="0"/>
              </a:rPr>
              <a:t>2</a:t>
            </a:r>
            <a:r>
              <a:rPr lang="en-US" sz="2800" dirty="0" smtClean="0">
                <a:latin typeface="Arial Black" pitchFamily="34" charset="0"/>
              </a:rPr>
              <a:t> + b</a:t>
            </a:r>
            <a:r>
              <a:rPr lang="en-US" sz="2800" baseline="30000" dirty="0" smtClean="0">
                <a:latin typeface="Arial Black" pitchFamily="34" charset="0"/>
              </a:rPr>
              <a:t>2</a:t>
            </a:r>
            <a:endParaRPr lang="ru-RU" sz="2800" baseline="300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Arial Black" pitchFamily="34" charset="0"/>
              </a:rPr>
              <a:t>Формулы синуса, косинуса, тангенса острого угла в прямоугольном треугольнике</a:t>
            </a:r>
          </a:p>
          <a:p>
            <a:pPr>
              <a:buNone/>
            </a:pPr>
            <a:endParaRPr lang="en-US" sz="2800" b="1" baseline="30000" dirty="0" smtClean="0"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дачном участке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5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5778" name="Picture 2" descr="C:\Users\Пользователь\Downloads\IMG_8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220"/>
            <a:ext cx="9144000" cy="63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земледелии в горных районах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7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xn--80aaasqmjacq0cd6n.xn--p1ai/public/1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3" y="4786322"/>
            <a:ext cx="2500298" cy="175735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8501122" cy="3429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горных районах, особенно в южных широтах с влажным климатом, земледельцы на склонах гор устраивают террасы.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Земледельческие террасы - это горизонтальные площадки, напоминающие ступени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Во время дождя вода стекает с верхних террас вниз по специальным каналам. Поэтому почва на террасах не размывается и урожай не страдает. Медленный сток воды с вершины склона вниз с террасы на террасу позволяет выращивать даже влаголюбивые культуры. В Юго-Восточной Азии террасное земледелие широко применяется для производства риса, а в Средиземноморье - для выращивания винограда и оливковых деревьев. Возделывание культур на террасах повышает урожайность, но требует тяжелого ручного труда.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3500438"/>
            <a:ext cx="4500562" cy="314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Земледелец владеет несколькими участками, один из которых расположен на склоне холма.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Ширина участка 50 м, а верхняя точка находится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на высоте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16 м от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подножия.</a:t>
            </a:r>
            <a:endParaRPr lang="ru-RU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89"/>
            <a:ext cx="4214842" cy="28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00166" y="5929330"/>
            <a:ext cx="2500330" cy="642966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3250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214313" y="1"/>
            <a:ext cx="8715375" cy="12858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Земледелец на расчищенном склоне холма выращивает мускатный орех.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Какова площадь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отведенная под посевы?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дайте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квадратных метрах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285860"/>
            <a:ext cx="65722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= √16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4225 = 65м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S= a ∙ b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площадь прямоугольника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террасы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50 · 65 = 3250 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baseline="30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42910" y="2000240"/>
            <a:ext cx="1485904" cy="1771656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>
            <a:endCxn id="9" idx="4"/>
          </p:cNvCxnSpPr>
          <p:nvPr/>
        </p:nvCxnSpPr>
        <p:spPr>
          <a:xfrm rot="16200000" flipH="1">
            <a:off x="500034" y="2143116"/>
            <a:ext cx="1771656" cy="148590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14282" y="2643182"/>
            <a:ext cx="1008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а=</a:t>
            </a:r>
            <a:r>
              <a:rPr lang="ru-RU" sz="3200" b="1" dirty="0" smtClean="0">
                <a:solidFill>
                  <a:srgbClr val="FF0000"/>
                </a:solidFill>
              </a:rPr>
              <a:t>16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42910" y="3857628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b=</a:t>
            </a:r>
            <a:r>
              <a:rPr lang="ru-RU" sz="3200" b="1" dirty="0" smtClean="0">
                <a:solidFill>
                  <a:srgbClr val="FF0000"/>
                </a:solidFill>
              </a:rPr>
              <a:t>63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357290" y="2285992"/>
            <a:ext cx="356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00364" y="2071678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643438" y="2071678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http://xn--80aaasqmjacq0cd6n.xn--p1ai/public/1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3857652" cy="2711389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/>
      <p:bldP spid="9" grpId="0" animBg="1"/>
      <p:bldP spid="17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488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Century Schoolbook</vt:lpstr>
      <vt:lpstr>Georgia</vt:lpstr>
      <vt:lpstr>Google Sans</vt:lpstr>
      <vt:lpstr>Times New Roman</vt:lpstr>
      <vt:lpstr>Trebuchet MS</vt:lpstr>
      <vt:lpstr>Тема Office</vt:lpstr>
      <vt:lpstr>Воздушный поток</vt:lpstr>
      <vt:lpstr>Формула</vt:lpstr>
      <vt:lpstr>Презентация PowerPoint</vt:lpstr>
      <vt:lpstr>Презентация PowerPoint</vt:lpstr>
      <vt:lpstr>Практико-ориентированные задачи</vt:lpstr>
      <vt:lpstr>Что нужно знать </vt:lpstr>
      <vt:lpstr>Задачи о дачном участке</vt:lpstr>
      <vt:lpstr>Презентация PowerPoint</vt:lpstr>
      <vt:lpstr>Задачи о земледелии в горных районах</vt:lpstr>
      <vt:lpstr>Презентация PowerPoint</vt:lpstr>
      <vt:lpstr>Презентация PowerPoint</vt:lpstr>
      <vt:lpstr>Презентация PowerPoint</vt:lpstr>
      <vt:lpstr>Задачи про баню </vt:lpstr>
      <vt:lpstr>Презентация PowerPoint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плане изображен дачный участок по адресу: с. Авдеево, 3-й Поперечный пер., д. 13 (сторона каждой клетки на плане равна 2 м). Участок имеет прямоугольную форму. Выезд и въезд осуществляются через единственные ворота. При входе на участок справа от ворот находится баня, а слева гараж, отмеченный на плане цифрой 7. Площадь, занятая гаражом, равна 32 кв. м. Жилой дом находится в глубине территории. Помимо гаража, жилого дома и бани, на участке имеется сарай (подсобное помещение), расположенный рядом с гаражом, и теплица, построенная на территории огорода (огород отмечен цифрой 2). Перед жилым домом имеются яблоневые посадки. Все дорожки внутри участка имеют ширину 1 м и вымощены тротуарной плиткой размером 1м×1м . Между баней и гаражом имеется площадка площадью 64 кв. м, вымощенная такой же плиткой. К домохозяйству подведено электричество. Имеется магистральное газоснабжение. </dc:title>
  <dc:creator>Учитель</dc:creator>
  <cp:lastModifiedBy>adminCOD</cp:lastModifiedBy>
  <cp:revision>308</cp:revision>
  <dcterms:created xsi:type="dcterms:W3CDTF">2019-11-07T10:28:36Z</dcterms:created>
  <dcterms:modified xsi:type="dcterms:W3CDTF">2025-10-28T04:01:23Z</dcterms:modified>
</cp:coreProperties>
</file>