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268" r:id="rId4"/>
    <p:sldId id="259" r:id="rId5"/>
    <p:sldId id="266" r:id="rId6"/>
    <p:sldId id="267" r:id="rId7"/>
    <p:sldId id="260" r:id="rId8"/>
    <p:sldId id="261" r:id="rId9"/>
    <p:sldId id="262" r:id="rId10"/>
    <p:sldId id="291" r:id="rId11"/>
    <p:sldId id="265" r:id="rId12"/>
    <p:sldId id="264" r:id="rId13"/>
    <p:sldId id="279" r:id="rId14"/>
    <p:sldId id="292" r:id="rId15"/>
    <p:sldId id="263" r:id="rId16"/>
    <p:sldId id="258" r:id="rId17"/>
    <p:sldId id="272" r:id="rId18"/>
    <p:sldId id="273" r:id="rId19"/>
    <p:sldId id="271" r:id="rId20"/>
    <p:sldId id="269" r:id="rId21"/>
    <p:sldId id="270" r:id="rId22"/>
    <p:sldId id="284" r:id="rId23"/>
    <p:sldId id="285" r:id="rId24"/>
    <p:sldId id="286" r:id="rId25"/>
    <p:sldId id="287" r:id="rId26"/>
    <p:sldId id="288" r:id="rId27"/>
    <p:sldId id="290" r:id="rId28"/>
    <p:sldId id="275" r:id="rId29"/>
    <p:sldId id="276" r:id="rId30"/>
    <p:sldId id="277" r:id="rId31"/>
    <p:sldId id="278" r:id="rId32"/>
    <p:sldId id="283" r:id="rId3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569DA6-944F-4C6A-A498-3D5E480E215E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EB94CF-EDB7-442E-91E7-9539B9DC22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0400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0C32C29-BA95-4A28-A466-FD470AFB4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178392F7-795A-4DC2-AA13-B9B45765B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E5CE862-06AA-47AA-8826-911CD9349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DCF7-819B-4233-AE65-A3AC18A91E6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7371F62F-54D9-4ED4-8A3D-58704F6D7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A2F1785-9652-45FC-8E4B-6F8399B8B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4E54-2E41-46AF-93A2-522B1C196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5371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A8B9930-FAAD-449A-8345-2E3D8C555B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AE6A2C33-6AFF-4031-96B7-A6B047B5DF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A98BCFE-E19F-4B7E-A503-0F25F1D3D5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DCF7-819B-4233-AE65-A3AC18A91E6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4D6E8E3-F534-44B0-B16E-81738D71F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2D1CC9C2-529F-481B-85B9-6159A6999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4E54-2E41-46AF-93A2-522B1C196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36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3ED44A40-BA6B-4104-9C97-7FCDA5CBE1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8E4AE913-D4C1-4FEF-8B60-DEB25FC5F9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4849B377-A9F5-4DCA-9BCF-8E7240478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DCF7-819B-4233-AE65-A3AC18A91E6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F59701BD-03E1-4ED8-89B0-67E1122BC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F821C0C3-D9FA-4929-B386-5BFF45C17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4E54-2E41-46AF-93A2-522B1C196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813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7FE6FBA-0E34-45DB-BF9F-1F7CE55DB3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E3AA2B9-8389-4B22-B418-08DEFA8750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7909B392-1372-4040-8E67-A03B24698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DCF7-819B-4233-AE65-A3AC18A91E6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006DAB2-4A67-4793-B263-6FED75185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F9EA426-A1E0-4058-A351-D288EC57E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4E54-2E41-46AF-93A2-522B1C196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8964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65D9CDE-87C3-4494-8B90-7C89B0D5E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14CCBD1-6119-4D51-9DFE-69609C4E0E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99832F63-C1C5-4BB9-AE4F-51637FF12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DCF7-819B-4233-AE65-A3AC18A91E6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92753792-9D01-4362-8516-23E3C05AB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A352F81-CF9B-471D-A589-C7CE911D1E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4E54-2E41-46AF-93A2-522B1C196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8013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E5C6F35-D2C6-4B4D-8BCD-E8183D16F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EE81E487-15E1-4386-A699-029EFA854D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CA37DA33-2404-4374-AEF8-43D1376F5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B1218496-291F-4A33-B9EF-A8F5929D36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DCF7-819B-4233-AE65-A3AC18A91E6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74B8D3F1-C3FB-4094-9FE5-6BD1E4E3F4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251D00B4-D1FC-470D-A69E-59CF6A190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4E54-2E41-46AF-93A2-522B1C196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76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D48B6F6-A1E6-4A11-A6C7-A03B68836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3C8E9D2D-6EAB-4E14-A717-3921DCFBB4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C79A8D3B-1214-475A-B96C-9C5FC18F7A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3EA4E329-30D2-4FE9-B80E-651423FAEF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F0CD40AC-DCF6-4BA9-BA93-6A051AF974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6562F097-7907-41DC-A94D-EC2A37004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DCF7-819B-4233-AE65-A3AC18A91E6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53C1EB78-2271-4DB9-BE19-6BF8A1BE5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6A87E614-6780-4002-BFCF-72173B1C2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4E54-2E41-46AF-93A2-522B1C196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3064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35BD6E8-7D95-4CEE-A9BA-F8DA99ED2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647A312F-0F32-456C-9F7F-0BBF2605DE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DCF7-819B-4233-AE65-A3AC18A91E6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3ABD360A-5A43-4D43-8C84-6DE5235EE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C17CA064-1F65-49ED-BE0D-E2984848B3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4E54-2E41-46AF-93A2-522B1C196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5843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53C6EB6F-D63B-4A95-86E6-744F9C729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DCF7-819B-4233-AE65-A3AC18A91E6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4B4D995F-4A74-4EFB-997F-F2ECF3E17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CC0F09F6-9BDB-4940-87F8-6981A7875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4E54-2E41-46AF-93A2-522B1C196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001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75CD718-00EA-45F7-845A-0F5526030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195BA439-6C26-4E88-B6D1-E66E6A0587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AFDDCBA9-4420-4F86-ACCA-73C6DDD601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CCA3FE29-7206-43D8-A727-D1525ABEB4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DCF7-819B-4233-AE65-A3AC18A91E6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33B40327-9846-4AA7-AA8D-15F91AD6CC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F7FC5326-86D6-4FB8-B895-48F698C59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4E54-2E41-46AF-93A2-522B1C196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414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437CC37-53F4-4DD2-BAD3-F42445840F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3386035E-ECE8-4FE2-B4F4-8115FA7BB5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7A5DEFEE-E911-41E7-AC2B-5E1ED8FF7B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C4659E35-4F69-4FBA-9A2D-3354DE91E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3DCF7-819B-4233-AE65-A3AC18A91E6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B2480EFD-F790-4DFA-B77E-2E8054EDB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010E723A-9C23-48AA-AF7F-9F8374759E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74E54-2E41-46AF-93A2-522B1C196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6202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8FAF02A-B3A1-4D08-8FC4-963638858E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FD739BB0-0157-474F-8D12-D8BF948F4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9713A23-C7B9-42CE-9A1B-3544910DAF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3DCF7-819B-4233-AE65-A3AC18A91E65}" type="datetimeFigureOut">
              <a:rPr lang="ru-RU" smtClean="0"/>
              <a:t>28.10.2025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AD15A4A7-3B76-4A4A-923E-6F10373EA0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86426D1-3F39-4A94-A7E5-4A9EF6AC4E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D74E54-2E41-46AF-93A2-522B1C196CB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82263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media.foxford.ru/articles/mathematics-online" TargetMode="External"/><Relationship Id="rId2" Type="http://schemas.openxmlformats.org/officeDocument/2006/relationships/hyperlink" Target="https://onlineschool-1.ru/blog/improving/sajty-i-prilozheniya-dlya-uvlechennyh-matematikov/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education.yandex.ru/main/" TargetMode="Externa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FB0B58DC-CC3F-4ACD-B4F9-75856CC4B7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5676" y="455099"/>
            <a:ext cx="9144000" cy="3713248"/>
          </a:xfrm>
        </p:spPr>
        <p:txBody>
          <a:bodyPr>
            <a:normAutofit fontScale="90000"/>
          </a:bodyPr>
          <a:lstStyle/>
          <a:p>
            <a:r>
              <a:rPr lang="ru-RU" dirty="0"/>
              <a:t>Реализация компетентностного подхода в преподавании математики как способ формирования функциональной грамотности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5807676" y="5527589"/>
            <a:ext cx="44978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err="1" smtClean="0"/>
              <a:t>Ульчиекова</a:t>
            </a:r>
            <a:r>
              <a:rPr lang="ru-RU" dirty="0" smtClean="0"/>
              <a:t> Н. В., учитель математики</a:t>
            </a:r>
            <a:br>
              <a:rPr lang="ru-RU" dirty="0" smtClean="0"/>
            </a:br>
            <a:r>
              <a:rPr lang="ru-RU" dirty="0" smtClean="0"/>
              <a:t>МОУ «</a:t>
            </a:r>
            <a:r>
              <a:rPr lang="ru-RU" dirty="0" err="1" smtClean="0"/>
              <a:t>Тондошенская</a:t>
            </a:r>
            <a:r>
              <a:rPr lang="ru-RU" dirty="0" smtClean="0"/>
              <a:t> ООШ»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042511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638503" y="662152"/>
            <a:ext cx="1053136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800" b="1" dirty="0">
                <a:solidFill>
                  <a:srgbClr val="001D35"/>
                </a:solidFill>
                <a:latin typeface="Google Sans"/>
              </a:rPr>
              <a:t>Проектная деятельность:</a:t>
            </a:r>
            <a:r>
              <a:rPr lang="ru-RU" altLang="ru-RU" sz="2800" dirty="0">
                <a:solidFill>
                  <a:srgbClr val="001D35"/>
                </a:solidFill>
                <a:latin typeface="Google Sans"/>
              </a:rPr>
              <a:t> Предполагает исследование и создание продукта, что требует от учащихся самостоятельного поиска информации, планирования и организации своей работы.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800" b="1" dirty="0">
                <a:solidFill>
                  <a:srgbClr val="001D35"/>
                </a:solidFill>
                <a:latin typeface="Google Sans"/>
              </a:rPr>
              <a:t>Игровые технологии:</a:t>
            </a:r>
            <a:r>
              <a:rPr lang="ru-RU" altLang="ru-RU" sz="2800" dirty="0">
                <a:solidFill>
                  <a:srgbClr val="001D35"/>
                </a:solidFill>
                <a:latin typeface="Google Sans"/>
              </a:rPr>
              <a:t> Используются для создания игровой ситуации, которая мотивирует учащихся к активности и достижению цели.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ru-RU" altLang="ru-RU" sz="2800" b="1" dirty="0">
                <a:solidFill>
                  <a:srgbClr val="001D35"/>
                </a:solidFill>
                <a:latin typeface="Google Sans"/>
              </a:rPr>
              <a:t>Приемы критического мышления:</a:t>
            </a:r>
            <a:r>
              <a:rPr lang="ru-RU" altLang="ru-RU" sz="2800" dirty="0">
                <a:solidFill>
                  <a:srgbClr val="001D35"/>
                </a:solidFill>
                <a:latin typeface="Google Sans"/>
              </a:rPr>
              <a:t> "</a:t>
            </a:r>
            <a:r>
              <a:rPr lang="ru-RU" altLang="ru-RU" sz="2800" dirty="0" err="1">
                <a:solidFill>
                  <a:srgbClr val="001D35"/>
                </a:solidFill>
                <a:latin typeface="Google Sans"/>
              </a:rPr>
              <a:t>Синквейн</a:t>
            </a:r>
            <a:r>
              <a:rPr lang="ru-RU" altLang="ru-RU" sz="2800" dirty="0">
                <a:solidFill>
                  <a:srgbClr val="001D35"/>
                </a:solidFill>
                <a:latin typeface="Google Sans"/>
              </a:rPr>
              <a:t>", "Корзина идей", "Верные и неверные утверждения", "Кластер". </a:t>
            </a:r>
          </a:p>
        </p:txBody>
      </p:sp>
    </p:spTree>
    <p:extLst>
      <p:ext uri="{BB962C8B-B14F-4D97-AF65-F5344CB8AC3E}">
        <p14:creationId xmlns:p14="http://schemas.microsoft.com/office/powerpoint/2010/main" val="24433810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Реализация активных методов обучения в начальном математическом образовании  - презентация онлайн">
            <a:extLst>
              <a:ext uri="{FF2B5EF4-FFF2-40B4-BE49-F238E27FC236}">
                <a16:creationId xmlns="" xmlns:a16="http://schemas.microsoft.com/office/drawing/2014/main" id="{F43E70F4-07BF-40A3-837C-B3808F05C349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466725"/>
            <a:ext cx="11163299" cy="588644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997690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8B00003E-1466-4B5E-8E68-BC7349AEC7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0575" y="419100"/>
            <a:ext cx="10563225" cy="57578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4000" b="1" dirty="0"/>
              <a:t>Задание:</a:t>
            </a:r>
            <a:endParaRPr lang="ru-RU" sz="4000" dirty="0"/>
          </a:p>
          <a:p>
            <a:r>
              <a:rPr lang="ru-RU" sz="4000" i="1" dirty="0"/>
              <a:t>Колодец имеет глубину 3 м, и в нём нет воды. Верёвка и ведро в колодце находятся в рабочем состоянии. Ключ сделан из металла (железо и никель). Команде необходимо предложить 10 и больше идей как достать ключ из колодца.</a:t>
            </a:r>
            <a:endParaRPr lang="ru-RU" sz="4000" dirty="0"/>
          </a:p>
          <a:p>
            <a:r>
              <a:rPr lang="ru-RU" sz="4000" i="1" dirty="0"/>
              <a:t>(метод: Корзина идей).  Время на выполнение 4 мин. Каждая команда высказывает свои идеи</a:t>
            </a:r>
            <a:r>
              <a:rPr lang="ru-RU" sz="4000" dirty="0"/>
              <a:t>.</a:t>
            </a:r>
          </a:p>
          <a:p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7217203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CF48ECC-FCE6-4DE0-87FB-23FFA3E7E8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015" y="0"/>
            <a:ext cx="11666482" cy="6324600"/>
          </a:xfrm>
        </p:spPr>
        <p:txBody>
          <a:bodyPr>
            <a:noAutofit/>
          </a:bodyPr>
          <a:lstStyle/>
          <a:p>
            <a:r>
              <a:rPr lang="ru-RU" sz="1800" b="1" dirty="0"/>
              <a:t>Вот 10+ идей, как достать металлический ключ из колодца глубиной 3 м с помощью верёвки и ведра:</a:t>
            </a:r>
            <a:endParaRPr lang="ru-RU" sz="1800" dirty="0"/>
          </a:p>
          <a:p>
            <a:r>
              <a:rPr lang="ru-RU" sz="1800" b="1" dirty="0"/>
              <a:t>Магнит на верёвке:</a:t>
            </a:r>
            <a:endParaRPr lang="ru-RU" sz="1800" dirty="0"/>
          </a:p>
          <a:p>
            <a:pPr lvl="1"/>
            <a:r>
              <a:rPr lang="ru-RU" sz="1800" dirty="0"/>
              <a:t>Привяжите к верёвке ведро.</a:t>
            </a:r>
          </a:p>
          <a:p>
            <a:pPr lvl="1"/>
            <a:r>
              <a:rPr lang="ru-RU" sz="1800" dirty="0"/>
              <a:t>Положите в ведро мощный магнит (если он есть).</a:t>
            </a:r>
          </a:p>
          <a:p>
            <a:pPr lvl="1"/>
            <a:r>
              <a:rPr lang="ru-RU" sz="1800" dirty="0"/>
              <a:t>Опустите ведро в колодец, чтобы магнит притянул ключ.</a:t>
            </a:r>
          </a:p>
          <a:p>
            <a:pPr lvl="1"/>
            <a:r>
              <a:rPr lang="ru-RU" sz="1800" dirty="0"/>
              <a:t>Если магнита нет, можно попробовать привязать его к верёвке напрямую.</a:t>
            </a:r>
          </a:p>
          <a:p>
            <a:r>
              <a:rPr lang="ru-RU" sz="1800" b="1" dirty="0"/>
              <a:t>Самодельный магнит:</a:t>
            </a:r>
            <a:endParaRPr lang="ru-RU" sz="1800" dirty="0"/>
          </a:p>
          <a:p>
            <a:pPr lvl="1"/>
            <a:r>
              <a:rPr lang="ru-RU" sz="1800" dirty="0"/>
              <a:t>Если рядом есть источник электричества (например, автомобиль или батарея), можно попробовать сделать электромагнит из гвоздя или другого металлического стержня, обмотав его проволокой.</a:t>
            </a:r>
          </a:p>
          <a:p>
            <a:pPr lvl="1"/>
            <a:r>
              <a:rPr lang="ru-RU" sz="1800" dirty="0"/>
              <a:t>Прикрепите электромагнит к верёвке и опустите его к ключу.</a:t>
            </a:r>
          </a:p>
          <a:p>
            <a:r>
              <a:rPr lang="ru-RU" sz="1800" b="1" dirty="0"/>
              <a:t>Клеящая ловушка:</a:t>
            </a:r>
            <a:endParaRPr lang="ru-RU" sz="1800" dirty="0"/>
          </a:p>
          <a:p>
            <a:pPr lvl="1"/>
            <a:r>
              <a:rPr lang="ru-RU" sz="1800" dirty="0"/>
              <a:t>Нанесите на дно ведра или на какую-либо другую плоскую поверхность (например, дощечку), которую можно прикрепить к верёвке, что-то липкое, например, жвачку, липкую ленту, клей.</a:t>
            </a:r>
          </a:p>
          <a:p>
            <a:pPr lvl="1"/>
            <a:r>
              <a:rPr lang="ru-RU" sz="1800" dirty="0"/>
              <a:t>Опустите приспособление в колодец и постарайтесь приклеить ключ.</a:t>
            </a:r>
          </a:p>
          <a:p>
            <a:r>
              <a:rPr lang="ru-RU" sz="1800" b="1" dirty="0"/>
              <a:t>Петля из верёвки или проволоки:</a:t>
            </a:r>
            <a:endParaRPr lang="ru-RU" sz="1800" dirty="0"/>
          </a:p>
          <a:p>
            <a:pPr lvl="1"/>
            <a:r>
              <a:rPr lang="ru-RU" sz="1800" dirty="0"/>
              <a:t>Сделайте из прочной проволоки или из самой верёвки петлю, наподобие лассо.</a:t>
            </a:r>
          </a:p>
          <a:p>
            <a:pPr lvl="1"/>
            <a:r>
              <a:rPr lang="ru-RU" sz="1800" dirty="0"/>
              <a:t>Аккуратно опустите петлю и попробуйте подцепить ею ключ.</a:t>
            </a:r>
          </a:p>
          <a:p>
            <a:r>
              <a:rPr lang="ru-RU" sz="1800" b="1" dirty="0"/>
              <a:t>Веник, прикреплённый к верёвке:</a:t>
            </a:r>
            <a:endParaRPr lang="ru-RU" sz="1800" dirty="0"/>
          </a:p>
          <a:p>
            <a:pPr lvl="1"/>
            <a:r>
              <a:rPr lang="ru-RU" sz="1800" dirty="0"/>
              <a:t>Если рядом есть веник или метла, можно прикрепить его к верёвке.</a:t>
            </a:r>
          </a:p>
          <a:p>
            <a:pPr lvl="1"/>
            <a:r>
              <a:rPr lang="ru-RU" sz="1800" dirty="0"/>
              <a:t>Опустите его так, чтобы ключи попали между прутьями</a:t>
            </a:r>
            <a:r>
              <a:rPr lang="ru-RU" sz="1800" dirty="0" smtClean="0"/>
              <a:t>.</a:t>
            </a:r>
            <a:endParaRPr lang="ru-RU" sz="400" dirty="0"/>
          </a:p>
        </p:txBody>
      </p:sp>
    </p:spTree>
    <p:extLst>
      <p:ext uri="{BB962C8B-B14F-4D97-AF65-F5344CB8AC3E}">
        <p14:creationId xmlns:p14="http://schemas.microsoft.com/office/powerpoint/2010/main" val="28582910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65538" y="189186"/>
            <a:ext cx="11910848" cy="6691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</a:rPr>
              <a:t>Ведро с проволочным крючком:</a:t>
            </a:r>
            <a:endParaRPr lang="ru-RU" sz="2000" dirty="0">
              <a:solidFill>
                <a:prstClr val="black"/>
              </a:solidFill>
            </a:endParaRP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dirty="0">
                <a:solidFill>
                  <a:prstClr val="black"/>
                </a:solidFill>
              </a:rPr>
              <a:t>Прикрепите к краю ведра крючок из толстой проволоки.</a:t>
            </a: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dirty="0">
                <a:solidFill>
                  <a:prstClr val="black"/>
                </a:solidFill>
              </a:rPr>
              <a:t>Аккуратно опустите ведро в колодец и попробуйте подцепить ключ крючком.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</a:rPr>
              <a:t>Использование "загребающего" ведра:</a:t>
            </a:r>
            <a:endParaRPr lang="ru-RU" sz="2000" dirty="0">
              <a:solidFill>
                <a:prstClr val="black"/>
              </a:solidFill>
            </a:endParaRP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dirty="0">
                <a:solidFill>
                  <a:prstClr val="black"/>
                </a:solidFill>
              </a:rPr>
              <a:t>Прикрепите ведро к верёвке так, чтобы его можно было опрокидывать и зачерпывать предметы.</a:t>
            </a: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dirty="0">
                <a:solidFill>
                  <a:prstClr val="black"/>
                </a:solidFill>
              </a:rPr>
              <a:t>Опустите ведро и попробуйте загрести им ключ.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</a:rPr>
              <a:t>Использование подручных средств для захвата:</a:t>
            </a:r>
            <a:endParaRPr lang="ru-RU" sz="2000" dirty="0">
              <a:solidFill>
                <a:prstClr val="black"/>
              </a:solidFill>
            </a:endParaRP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dirty="0">
                <a:solidFill>
                  <a:prstClr val="black"/>
                </a:solidFill>
              </a:rPr>
              <a:t>Прикрепите к верёвке длинную палку или ветку с раздвоенным концом, чтобы зажать ключ.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</a:rPr>
              <a:t>Использование верёвки для подъёма ключа:</a:t>
            </a:r>
            <a:endParaRPr lang="ru-RU" sz="2000" dirty="0">
              <a:solidFill>
                <a:prstClr val="black"/>
              </a:solidFill>
            </a:endParaRP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dirty="0">
                <a:solidFill>
                  <a:prstClr val="black"/>
                </a:solidFill>
              </a:rPr>
              <a:t>Если верёвка достаточно длинная, можно попробовать использовать её для того, чтобы подтолкнуть ключ к стенке колодца, а затем поднять его по стенке.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</a:rPr>
              <a:t>Самодельная удочка:</a:t>
            </a:r>
            <a:endParaRPr lang="ru-RU" sz="2000" dirty="0">
              <a:solidFill>
                <a:prstClr val="black"/>
              </a:solidFill>
            </a:endParaRP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dirty="0">
                <a:solidFill>
                  <a:prstClr val="black"/>
                </a:solidFill>
              </a:rPr>
              <a:t>Если рядом есть длинная прочная палка, можно сделать импровизированную удочку.</a:t>
            </a: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dirty="0">
                <a:solidFill>
                  <a:prstClr val="black"/>
                </a:solidFill>
              </a:rPr>
              <a:t>Привязать к концу палки крючок или петлю из проволоки.</a:t>
            </a: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dirty="0">
                <a:solidFill>
                  <a:prstClr val="black"/>
                </a:solidFill>
              </a:rPr>
              <a:t>Подцепить ключ с помощью этого приспособления.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</a:rPr>
              <a:t>Выкапывание ключа:</a:t>
            </a:r>
            <a:endParaRPr lang="ru-RU" sz="2000" dirty="0">
              <a:solidFill>
                <a:prstClr val="black"/>
              </a:solidFill>
            </a:endParaRP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dirty="0">
                <a:solidFill>
                  <a:prstClr val="black"/>
                </a:solidFill>
              </a:rPr>
              <a:t>Если ключи неглубоко в земле, можно привязать к верёвке дощечку с прикреплённым к ней острым предметом (например, отвёрткой) и попробовать выкопать ключ.</a:t>
            </a:r>
          </a:p>
          <a:p>
            <a: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ru-RU" sz="2000" b="1" dirty="0">
                <a:solidFill>
                  <a:prstClr val="black"/>
                </a:solidFill>
              </a:rPr>
              <a:t>Размешивание воды:</a:t>
            </a:r>
            <a:endParaRPr lang="ru-RU" sz="2000" dirty="0">
              <a:solidFill>
                <a:prstClr val="black"/>
              </a:solidFill>
            </a:endParaRPr>
          </a:p>
          <a:p>
            <a: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ru-RU" dirty="0">
                <a:solidFill>
                  <a:prstClr val="black"/>
                </a:solidFill>
              </a:rPr>
              <a:t>Если в колодце осталась хоть какая-то жидкость, можно попробовать размешать её ведром, чтобы ключ всплыл.</a:t>
            </a:r>
          </a:p>
        </p:txBody>
      </p:sp>
    </p:spTree>
    <p:extLst>
      <p:ext uri="{BB962C8B-B14F-4D97-AF65-F5344CB8AC3E}">
        <p14:creationId xmlns:p14="http://schemas.microsoft.com/office/powerpoint/2010/main" val="6760636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>
            <a:extLst>
              <a:ext uri="{FF2B5EF4-FFF2-40B4-BE49-F238E27FC236}">
                <a16:creationId xmlns="" xmlns:a16="http://schemas.microsoft.com/office/drawing/2014/main" id="{BAB89B47-1105-4093-B769-2440A9D7E9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79436566"/>
              </p:ext>
            </p:extLst>
          </p:nvPr>
        </p:nvGraphicFramePr>
        <p:xfrm>
          <a:off x="828482" y="5524493"/>
          <a:ext cx="6380480" cy="10005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06805">
                  <a:extLst>
                    <a:ext uri="{9D8B030D-6E8A-4147-A177-3AD203B41FA5}">
                      <a16:colId xmlns="" xmlns:a16="http://schemas.microsoft.com/office/drawing/2014/main" val="3014165272"/>
                    </a:ext>
                  </a:extLst>
                </a:gridCol>
                <a:gridCol w="3173675">
                  <a:extLst>
                    <a:ext uri="{9D8B030D-6E8A-4147-A177-3AD203B41FA5}">
                      <a16:colId xmlns="" xmlns:a16="http://schemas.microsoft.com/office/drawing/2014/main" val="1296622263"/>
                    </a:ext>
                  </a:extLst>
                </a:gridCol>
              </a:tblGrid>
              <a:tr h="4819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Затраты на бензин, если ехать на машине. (Туда и обратно) 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1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2729758056"/>
                  </a:ext>
                </a:extLst>
              </a:tr>
              <a:tr h="40564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Затраты на билеты, если лететь на самолете. (Туда и обратно)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="" xmlns:a16="http://schemas.microsoft.com/office/drawing/2014/main" val="2307291751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="" xmlns:a16="http://schemas.microsoft.com/office/drawing/2014/main" id="{D2346BFB-7058-41E2-ABA5-557BCF125B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0975" y="138403"/>
            <a:ext cx="10953751" cy="5386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Семья из трёх человек из Турочака  решили летом отдохнуть в Сочи. Посоветуй им, как будет дешевле доехать до Сочи: самолетом  или на машине. Для расчетов воспользуйся информацией ниже.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1.Расстояние от Турочака  до Сочи равно 4792 км.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2. Расход бензина на 100 км равен 6 литров.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3. Стоимость 1л бензина равна 62 рубля. 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4. Стоимость билетов на самолет на 1 человека равна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12387 р.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5.Стоимость проживания 5000 за сутки с человека. 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Полученные расчёты занеси в таблицу.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4837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>
                <a:solidFill>
                  <a:srgbClr val="603815"/>
                </a:solidFill>
              </a:rPr>
              <a:t>Телевизор - Обогащение социального опыта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7077501" cy="435133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/>
              <a:t>Магазин объявил о распродаже телевизоров модели «</a:t>
            </a:r>
            <a:r>
              <a:rPr lang="en-US" dirty="0"/>
              <a:t>P</a:t>
            </a:r>
            <a:r>
              <a:rPr lang="ru-RU" dirty="0"/>
              <a:t>», изготовленных в 2024 году, со скидкой в 20%. Известно, что новая модель 2025 года дороже на 20 %.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sz="2000" dirty="0"/>
              <a:t>Вопрос 1. На сколько процентов новая модель телевизора «P» дороже старой с учётом скидки?</a:t>
            </a:r>
          </a:p>
          <a:p>
            <a:pPr marL="0" indent="0" algn="just">
              <a:buNone/>
            </a:pPr>
            <a:r>
              <a:rPr lang="ru-RU" sz="2000" dirty="0"/>
              <a:t>Вопрос 2. Известно, что средняя продолжительность эксплуатации модели «P» 2024 года без ремонта составляет 5 лет. Новая модель 2025 года может прослужить на 3 года дольше модели 2024 года. Какую из моделей «P» выгоднее приобрести: 2024 года со скидкой в 20% или новую 2025 года?</a:t>
            </a:r>
          </a:p>
        </p:txBody>
      </p:sp>
      <p:pic>
        <p:nvPicPr>
          <p:cNvPr id="3074" name="Picture 2" descr="ЖК Телевизор Ultra HD Philips 58PUS6504 58 дюймов (черный, black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59" r="20647"/>
          <a:stretch/>
        </p:blipFill>
        <p:spPr bwMode="auto">
          <a:xfrm flipH="1">
            <a:off x="7915701" y="1239886"/>
            <a:ext cx="4128615" cy="47378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70419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6081215" cy="1325563"/>
          </a:xfrm>
        </p:spPr>
        <p:txBody>
          <a:bodyPr>
            <a:normAutofit fontScale="90000"/>
          </a:bodyPr>
          <a:lstStyle/>
          <a:p>
            <a:r>
              <a:rPr lang="ru-RU" sz="3200" b="1" dirty="0" err="1">
                <a:solidFill>
                  <a:srgbClr val="6038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Скейт</a:t>
            </a:r>
            <a:r>
              <a:rPr lang="ru-RU" sz="3200" b="1" dirty="0">
                <a:solidFill>
                  <a:srgbClr val="6038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- Личная значимость </a:t>
            </a:r>
            <a:r>
              <a:rPr lang="ru-RU" sz="3200" b="1" dirty="0" err="1">
                <a:solidFill>
                  <a:srgbClr val="6038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компетентностно</a:t>
            </a:r>
            <a:r>
              <a:rPr lang="ru-RU" sz="3200" b="1" dirty="0">
                <a:solidFill>
                  <a:srgbClr val="6038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-ориентированного 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4176" y="1839272"/>
            <a:ext cx="6545239" cy="483672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Матвей большой любитель кататься на скейтборде. Он нередко заходит в магазин «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СпортТОвары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чтобы выяснить цены на некоторые товары. </a:t>
            </a:r>
          </a:p>
          <a:p>
            <a:pPr marL="0" indent="0" algn="just">
              <a:buNone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этом магазине можно купить полностью собранный скейтборд. Но можно купить платформу, один комплект из 4 колес, один комплект из 2 держателей колес, а также комплект металлических и резиновых деталей и собрать свой собственный скейтборд. Цены в магазине на эти товары представлены в таблице. Матвей хочет сам собрать для себя скейтборд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1. 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Какую наименьшую цену и какую наибольшую цену можно заплатить в этом магазине за все составные части скейтборда? </a:t>
            </a:r>
          </a:p>
          <a:p>
            <a:pPr marL="0" indent="0" algn="just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 2.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 Матвея 120 </a:t>
            </a:r>
            <a:r>
              <a:rPr lang="ru-RU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зедов</a:t>
            </a: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и он хочет собрать самый дорогой скейтборд, который может себе позволить за эти деньги. Сколько денег он может истратить на каждую из 4 частей скейтборда.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3118656"/>
              </p:ext>
            </p:extLst>
          </p:nvPr>
        </p:nvGraphicFramePr>
        <p:xfrm>
          <a:off x="7238999" y="77920"/>
          <a:ext cx="4391025" cy="67412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41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8687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218651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Товар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Цена в зедах (денежная единица)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2766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собранный скейтборд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82 или 84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8514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платформа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40, 60 или 65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20643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один комплект из 4 колес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14 или 36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47459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один комплект из 2 держателей колес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16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90507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один комплект металлических и резиновых деталей скейтборда (подшипники, резиновые прокладки, болты и гайки)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10 или 20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92491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6038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Книги - Общественная значимость </a:t>
            </a:r>
            <a:r>
              <a:rPr lang="ru-RU" b="1" dirty="0" err="1">
                <a:solidFill>
                  <a:srgbClr val="6038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компетентностно</a:t>
            </a:r>
            <a:r>
              <a:rPr lang="ru-RU" b="1" dirty="0">
                <a:solidFill>
                  <a:srgbClr val="60381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-ориентированного 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9731" y="2014811"/>
            <a:ext cx="7664355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Городской библиотеке были выделены средства для закупки книг современных писателей. На основе опроса посетителей библиотеки были выявлены предпочтения и составлен перечень книг. Руководство библиотеки решали закупить книги в печатном и электронном виде.</a:t>
            </a: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Определите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какое количество печатных и электронных книг следует закупить, если известно, что сумма, выделенная на все книги, составляет 56000 рублей, и в перечне 300 книг. Электронная книга стоит в среднем 80 рублей, печатная – 240 рублей. </a:t>
            </a:r>
          </a:p>
        </p:txBody>
      </p:sp>
    </p:spTree>
    <p:extLst>
      <p:ext uri="{BB962C8B-B14F-4D97-AF65-F5344CB8AC3E}">
        <p14:creationId xmlns:p14="http://schemas.microsoft.com/office/powerpoint/2010/main" val="36080270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F00E451-35C3-4E4B-8BDD-0E2C7C376D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9150" y="1819275"/>
            <a:ext cx="10534650" cy="435768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800" dirty="0"/>
              <a:t>Организация и проведения внеурочной деятельности (математические кружки, элективные курсы) в образовательной организации.</a:t>
            </a:r>
          </a:p>
          <a:p>
            <a:pPr algn="ctr"/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64648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бъект 6">
            <a:extLst>
              <a:ext uri="{FF2B5EF4-FFF2-40B4-BE49-F238E27FC236}">
                <a16:creationId xmlns="" xmlns:a16="http://schemas.microsoft.com/office/drawing/2014/main" id="{A9840C4F-1511-4099-8A05-85DB7D8B1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625" y="314326"/>
            <a:ext cx="10544175" cy="586263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4000" b="1" dirty="0"/>
              <a:t>Актуальность</a:t>
            </a:r>
            <a:r>
              <a:rPr lang="ru-RU" sz="4000" dirty="0"/>
              <a:t> темы обусловлена тем, что компетентностный подход является современным требованием к образованию, направленным на практическое применение знаний, а не только их запоминание. Его реализация в преподавании математики напрямую связана с формированием функциональной грамотности, что стало критически важным для подготовки учеников к решению реальных жизненных и профессиональных задач. </a:t>
            </a:r>
          </a:p>
        </p:txBody>
      </p:sp>
    </p:spTree>
    <p:extLst>
      <p:ext uri="{BB962C8B-B14F-4D97-AF65-F5344CB8AC3E}">
        <p14:creationId xmlns:p14="http://schemas.microsoft.com/office/powerpoint/2010/main" val="3745075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50447955-FFD2-483C-8D8C-40F461B1A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5751"/>
            <a:ext cx="10515600" cy="58912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/>
              <a:t>Для организации и проведения внеурочной деятельности по математике (кружки, элективные курсы) необходимо </a:t>
            </a:r>
            <a:r>
              <a:rPr lang="ru-RU" sz="3600" b="1" dirty="0"/>
              <a:t>планирование</a:t>
            </a:r>
            <a:r>
              <a:rPr lang="ru-RU" sz="3600" dirty="0"/>
              <a:t>, </a:t>
            </a:r>
            <a:r>
              <a:rPr lang="ru-RU" sz="3600" b="1" dirty="0"/>
              <a:t>определение целей и форм работы</a:t>
            </a:r>
            <a:r>
              <a:rPr lang="ru-RU" sz="3600" dirty="0"/>
              <a:t>, а также </a:t>
            </a:r>
            <a:r>
              <a:rPr lang="ru-RU" sz="3600" b="1" dirty="0"/>
              <a:t>создание условий</a:t>
            </a:r>
            <a:r>
              <a:rPr lang="ru-RU" sz="3600" dirty="0"/>
              <a:t> для занятий. Основные этапы включают: разработку программы, формирование групп, расписание, подбор материалов и преподавателей, а также проведение занятий в систематическом формате, например, кружков и факультативов, которые могут сопровождаться участием в олимпиадах, конкурсах и научных конференциях. </a:t>
            </a:r>
          </a:p>
        </p:txBody>
      </p:sp>
    </p:spTree>
    <p:extLst>
      <p:ext uri="{BB962C8B-B14F-4D97-AF65-F5344CB8AC3E}">
        <p14:creationId xmlns:p14="http://schemas.microsoft.com/office/powerpoint/2010/main" val="42391086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="" xmlns:a16="http://schemas.microsoft.com/office/drawing/2014/main" id="{C19A9588-F371-4597-8D0A-4DEA43073F2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14325" y="94248"/>
            <a:ext cx="11563349" cy="727116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Формы проведения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rgbClr val="001D35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Математические кружки и факультативы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 систематические занятия для углубленного изучения тем.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Элективные курсы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 курсы, которые ученик выбирает самостоятельно, часто в старших классах, чтобы изучать темы, не входящие в основную программу, или для углубленной подготовки к экзаменам.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Олимпиады, конкурсы и викторины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 соревнования и мероприятия, стимулирующие интерес к математике.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Математические конференции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 возможность для учеников представлять свои исследовательские работы.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Неделя математики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 тематическое мероприятие, объединяющее различные формы активности.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57321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F8503866-6829-44E9-9E14-41CDF3AA6F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8237" y="1115667"/>
            <a:ext cx="10518913" cy="4318346"/>
          </a:xfrm>
        </p:spPr>
        <p:txBody>
          <a:bodyPr>
            <a:normAutofit fontScale="92500"/>
          </a:bodyPr>
          <a:lstStyle/>
          <a:p>
            <a:r>
              <a:rPr lang="ru-RU" sz="3600" dirty="0"/>
              <a:t>Онлайн-платформы могут использоваться во внеурочной деятельности по математике для организации кружков, олимпиад и факультативов, предлагая интерактивные задания, инструменты для визуализации и решения задач. Популярные платформы включают </a:t>
            </a:r>
            <a:r>
              <a:rPr lang="ru-RU" sz="3600" b="1" dirty="0" err="1"/>
              <a:t>Khan</a:t>
            </a:r>
            <a:r>
              <a:rPr lang="ru-RU" sz="3600" b="1" dirty="0"/>
              <a:t> </a:t>
            </a:r>
            <a:r>
              <a:rPr lang="ru-RU" sz="3600" b="1" dirty="0" err="1"/>
              <a:t>Academy</a:t>
            </a:r>
            <a:r>
              <a:rPr lang="ru-RU" sz="3600" dirty="0"/>
              <a:t>, </a:t>
            </a:r>
            <a:r>
              <a:rPr lang="ru-RU" sz="3600" b="1" dirty="0" err="1"/>
              <a:t>Desmos</a:t>
            </a:r>
            <a:r>
              <a:rPr lang="ru-RU" sz="3600" dirty="0"/>
              <a:t>, </a:t>
            </a:r>
            <a:r>
              <a:rPr lang="ru-RU" sz="3600" b="1" dirty="0" err="1"/>
              <a:t>GeoGebra</a:t>
            </a:r>
            <a:r>
              <a:rPr lang="ru-RU" sz="3600" dirty="0"/>
              <a:t> и </a:t>
            </a:r>
            <a:r>
              <a:rPr lang="ru-RU" sz="3600" b="1" dirty="0" err="1"/>
              <a:t>WolframAlpha</a:t>
            </a:r>
            <a:r>
              <a:rPr lang="ru-RU" sz="3600" dirty="0"/>
              <a:t>, а также специализированные сайты и игровые приложения, такие как </a:t>
            </a:r>
            <a:r>
              <a:rPr lang="ru-RU" sz="3600" b="1" dirty="0" err="1"/>
              <a:t>Prodigy</a:t>
            </a:r>
            <a:r>
              <a:rPr lang="ru-RU" sz="3600" b="1" dirty="0"/>
              <a:t> </a:t>
            </a:r>
            <a:r>
              <a:rPr lang="ru-RU" sz="3600" b="1" dirty="0" err="1"/>
              <a:t>Game</a:t>
            </a:r>
            <a:r>
              <a:rPr lang="ru-RU" sz="3600" dirty="0"/>
              <a:t> и </a:t>
            </a:r>
            <a:r>
              <a:rPr lang="ru-RU" sz="3600" b="1" dirty="0" err="1"/>
              <a:t>Math</a:t>
            </a:r>
            <a:r>
              <a:rPr lang="ru-RU" sz="3600" b="1" dirty="0"/>
              <a:t> </a:t>
            </a:r>
            <a:r>
              <a:rPr lang="ru-RU" sz="3600" b="1" dirty="0" err="1"/>
              <a:t>Playground</a:t>
            </a:r>
            <a:r>
              <a:rPr lang="ru-RU" sz="36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3141104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="" xmlns:a16="http://schemas.microsoft.com/office/drawing/2014/main" id="{54664767-C103-4E4C-BED3-59169AC8DD5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15009" y="972575"/>
            <a:ext cx="10538791" cy="6040054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Как интегрировать в внеурочную деятельность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rgbClr val="001D35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Математические кружки: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Использовать платформы как основной инструмент для проведения занятий.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Виртуальные олимпиады и конкурсы: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Создавать онлайн-соревнования с использованием платформ.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Индивидуальная работа: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Назначать ученикам индивидуальные задания и проекты с использованием онлайн-инструментов, например, для визуализации геометрических построений или исследования статистических данных.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Проектная деятельность: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Поощрять использование платформ для создания проектов, которые показывают применение математики в реальной жизни.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24336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="" xmlns:a16="http://schemas.microsoft.com/office/drawing/2014/main" id="{1D2455F5-5C7A-46D3-B425-50B8F03A00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41927" y="875318"/>
            <a:ext cx="9660258" cy="437806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Типы платформ и их применение</a:t>
            </a:r>
            <a:endParaRPr kumimoji="0" lang="ru-RU" altLang="ru-RU" sz="1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Интерактивные калькуляторы и визуализаторы: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rgbClr val="001D35"/>
              </a:solidFill>
              <a:effectLst/>
              <a:latin typeface="Google San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Desmos</a:t>
            </a: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Графический калькулятор для построения графиков функций, решения уравнений и исследования геометрических объектов.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GeoGebra</a:t>
            </a: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Инструмент для изучения геометрии, алгебры, анализа и 3D-графики.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980531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="" xmlns:a16="http://schemas.microsoft.com/office/drawing/2014/main" id="{58BC8B63-E8D6-4F68-8085-407F67AA48E4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600075" y="224307"/>
            <a:ext cx="10591800" cy="640938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Образовательные платформы и приложения:</a:t>
            </a:r>
            <a:endParaRPr kumimoji="0" lang="ru-RU" altLang="ru-RU" sz="3200" b="0" i="0" u="none" strike="noStrike" cap="none" normalizeH="0" baseline="0" dirty="0">
              <a:ln>
                <a:noFill/>
              </a:ln>
              <a:solidFill>
                <a:srgbClr val="001D35"/>
              </a:solidFill>
              <a:effectLst/>
              <a:latin typeface="Google San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Khan</a:t>
            </a: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ru-RU" altLang="ru-RU" sz="32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Academy</a:t>
            </a: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Предлагает курсы и упражнения по математике для разных возрастов.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WolframAlpha</a:t>
            </a: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Мощный вычислительный движок, который может решать сложные задачи, строить графики и предоставлять подробную информацию по математическим темам.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Онлайн-школы и сборники задач (например, 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rgbClr val="1A0DAB"/>
                </a:solidFill>
                <a:effectLst/>
                <a:latin typeface="Google Sans"/>
                <a:hlinkClick r:id="rId2"/>
              </a:rPr>
              <a:t>Онлайн-школа №1</a:t>
            </a: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, </a:t>
            </a:r>
            <a:r>
              <a:rPr kumimoji="0" lang="ru-RU" altLang="ru-RU" sz="3200" b="0" i="0" u="none" strike="noStrike" cap="none" normalizeH="0" baseline="0" dirty="0" err="1">
                <a:ln>
                  <a:noFill/>
                </a:ln>
                <a:solidFill>
                  <a:srgbClr val="1A0DAB"/>
                </a:solidFill>
                <a:effectLst/>
                <a:latin typeface="Google Sans"/>
                <a:hlinkClick r:id="rId3"/>
              </a:rPr>
              <a:t>Фоксфорд</a:t>
            </a:r>
            <a:r>
              <a:rPr kumimoji="0" lang="ru-RU" altLang="ru-RU" sz="32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):</a:t>
            </a: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Предоставляют готовые курсы, тесты и задачи для кружков и факультативов.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4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14066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="" xmlns:a16="http://schemas.microsoft.com/office/drawing/2014/main" id="{5A9BB45B-1D50-4325-A210-9C0021FF58E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00100" y="1787845"/>
            <a:ext cx="10553700" cy="443961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Игровые приложения:</a:t>
            </a:r>
            <a:endParaRPr kumimoji="0" lang="ru-RU" altLang="ru-RU" sz="3600" b="0" i="0" u="none" strike="noStrike" cap="none" normalizeH="0" baseline="0" dirty="0">
              <a:ln>
                <a:noFill/>
              </a:ln>
              <a:solidFill>
                <a:srgbClr val="001D35"/>
              </a:solidFill>
              <a:effectLst/>
              <a:latin typeface="Google Sans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6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Prodigy</a:t>
            </a:r>
            <a:r>
              <a:rPr kumimoji="0" lang="ru-RU" altLang="ru-RU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ru-RU" altLang="ru-RU" sz="36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Game</a:t>
            </a:r>
            <a:r>
              <a:rPr kumimoji="0" lang="ru-RU" altLang="ru-RU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Интерактивная игра с элементами обучения математике.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36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Math</a:t>
            </a:r>
            <a:r>
              <a:rPr kumimoji="0" lang="ru-RU" altLang="ru-RU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 </a:t>
            </a:r>
            <a:r>
              <a:rPr kumimoji="0" lang="ru-RU" altLang="ru-RU" sz="3600" b="1" i="0" u="none" strike="noStrike" cap="none" normalizeH="0" baseline="0" dirty="0" err="1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Playground</a:t>
            </a:r>
            <a:r>
              <a:rPr kumimoji="0" lang="ru-RU" altLang="ru-RU" sz="36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:</a:t>
            </a:r>
            <a:r>
              <a:rPr kumimoji="0" lang="ru-RU" altLang="ru-RU" sz="36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Коллекция математических игр, головоломок и упражнений.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851886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5120DFE-7D29-4960-8DBB-6D07FB672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Платформа РЭШ (Российская электронная школа)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D22429A-A747-49D9-82EC-6D2CB64E3D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403600"/>
          </a:xfrm>
        </p:spPr>
        <p:txBody>
          <a:bodyPr/>
          <a:lstStyle/>
          <a:p>
            <a:r>
              <a:rPr lang="ru-RU" dirty="0"/>
              <a:t>предлагает интерактивные уроки по всем школьным предметам для учеников, предоставляет родителям инструменты для отслеживания успеваемости, а учителям — доступ к методическим материалам и возможность обмениваться опытом. Возможности включают создание индивидуальных образовательных траекторий, повторение материала в любое время, а также доступ к дополнительным образовательным ресурсам, таким как виртуальные экскурсии и фильмотека. 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664BBE2F-1EFE-40C6-BC31-2F7D8B2F3631}"/>
              </a:ext>
            </a:extLst>
          </p:cNvPr>
          <p:cNvSpPr/>
          <p:nvPr/>
        </p:nvSpPr>
        <p:spPr>
          <a:xfrm>
            <a:off x="4733925" y="5848350"/>
            <a:ext cx="334327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https://resh.edu.ru/</a:t>
            </a:r>
            <a:endParaRPr lang="ru-RU" sz="2400" dirty="0"/>
          </a:p>
        </p:txBody>
      </p:sp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4724F399-4C2A-4D6F-AADB-9AC3E4FEB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6587" y="571500"/>
            <a:ext cx="1114425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395809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68823" y="1122363"/>
            <a:ext cx="9144000" cy="2387600"/>
          </a:xfrm>
        </p:spPr>
        <p:txBody>
          <a:bodyPr/>
          <a:lstStyle/>
          <a:p>
            <a:r>
              <a:rPr lang="en-US" dirty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83771" y="687977"/>
            <a:ext cx="10319658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ts val="1500"/>
              </a:spcBef>
              <a:spcAft>
                <a:spcPts val="1500"/>
              </a:spcAft>
            </a:pPr>
            <a:r>
              <a:rPr lang="ru-RU" sz="36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Библиотека МЭШ</a:t>
            </a:r>
            <a:endParaRPr lang="ru-RU" sz="3600" dirty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ts val="1500"/>
              </a:spcBef>
              <a:spcAft>
                <a:spcPts val="1500"/>
              </a:spcAft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Для дистанционного обучения математике отлично подходит библиотека МЭШ.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Bef>
                <a:spcPts val="1500"/>
              </a:spcBef>
              <a:spcAft>
                <a:spcPts val="1500"/>
              </a:spcAft>
            </a:pP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Основное преимущество – наличие интерактивных заданий, которые можно давать ребятам во время занятия: например, по теме устного счета. Другой плюс – широкие возможности для самостоятельного изучения математики школьниками: в библиотеке МЭШ ученики найдут множество различных задач для отработки, материалы для подготовки к уроку, варианты контрольных и тестов, а также электронные версии учебников. Кроме того, у учителя здесь есть возможность создать самостоятельную работу и отправить классу ссылку для её выполнения.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974080" y="4876800"/>
            <a:ext cx="4145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https://uchebnik.mos.ru/main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 descr="https://avatars.mds.yandex.net/i?id=64ba5758ff471cf326c09c8b167e7f25_l-5206791-images-thumbs&amp;n=1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49" t="-662" r="24511" b="662"/>
          <a:stretch/>
        </p:blipFill>
        <p:spPr bwMode="auto">
          <a:xfrm>
            <a:off x="9310935" y="486074"/>
            <a:ext cx="2002524" cy="1710279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28006881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Овал 10" descr="http://ouura.tev.obr55.ru/files/2021/04/a02b2b81b8ce254346155.jpg"/>
          <p:cNvSpPr/>
          <p:nvPr/>
        </p:nvSpPr>
        <p:spPr>
          <a:xfrm>
            <a:off x="9703431" y="305118"/>
            <a:ext cx="1634490" cy="1634490"/>
          </a:xfrm>
          <a:prstGeom prst="ellipse">
            <a:avLst/>
          </a:prstGeom>
          <a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l="-45000" r="-45000"/>
            </a:stretch>
          </a:blip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1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Прямоугольник 5"/>
          <p:cNvSpPr/>
          <p:nvPr/>
        </p:nvSpPr>
        <p:spPr>
          <a:xfrm>
            <a:off x="826320" y="1425982"/>
            <a:ext cx="10467704" cy="43550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ts val="1500"/>
              </a:spcBef>
              <a:spcAft>
                <a:spcPts val="1500"/>
              </a:spcAft>
            </a:pPr>
            <a:r>
              <a:rPr lang="ru-RU" sz="3200" b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Edu.skysmart</a:t>
            </a:r>
            <a:r>
              <a:rPr lang="en-US" sz="3200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endParaRPr lang="en-US" dirty="0">
              <a:solidFill>
                <a:srgbClr val="333333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Bef>
                <a:spcPts val="1500"/>
              </a:spcBef>
              <a:spcAft>
                <a:spcPts val="1500"/>
              </a:spcAft>
            </a:pP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Данная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платфоэлектронные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версии различных рабочих тетрадей. Учитель математики сам выбирает задания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рма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содержит и отправляет ученикам ссылку на них. В личном кабинете педагог видит, кто начал работать над заданием, а кто его уже выполнил — и, главное, с каким результатом. То есть, система автоматически проверяет задания и формирует статистику по всему классу и по каждому ученику: какие были ошибки, трудные темы, средний балл. Одним из главных преимуществ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Edu.skysmart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является надёжная защита от списывания. Система умеет генерировать уникальные варианты для каждого ученика. Алгоритмы сервиса подбирают новые задания, адаптируя типовые. У ребят нет возможности скопировать текст задания, чтобы найти ответ в интернете, учитель может ограничить время на выполнение задания, чтобы никто не успел списать, при этом школьник не сможет подглядеть ответы, даже если зарегистрируется как учитель.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689963" y="5781020"/>
            <a:ext cx="38840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https:edu.skysmart.ru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3657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6B738017-5834-43BA-AFB8-23F0C9D63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724" y="428625"/>
            <a:ext cx="10506075" cy="5748338"/>
          </a:xfrm>
        </p:spPr>
        <p:txBody>
          <a:bodyPr>
            <a:normAutofit/>
          </a:bodyPr>
          <a:lstStyle/>
          <a:p>
            <a:r>
              <a:rPr lang="ru-RU" sz="3200" b="1" dirty="0"/>
              <a:t>Практическая ориентация:</a:t>
            </a:r>
            <a:r>
              <a:rPr lang="ru-RU" sz="3200" dirty="0"/>
              <a:t> Компетентностный подход ставит во главу угла умение применять знания на практике, а не просто заучивать теорию.</a:t>
            </a:r>
          </a:p>
          <a:p>
            <a:r>
              <a:rPr lang="ru-RU" sz="3200" b="1" dirty="0"/>
              <a:t>Соответствие современным требованиям:</a:t>
            </a:r>
            <a:r>
              <a:rPr lang="ru-RU" sz="3200" dirty="0"/>
              <a:t> Это ответ на необходимость подготовки специалистов, готовых к работе в условиях изменяющегося мира, что важно для повышения востребованности образования.</a:t>
            </a:r>
          </a:p>
          <a:p>
            <a:r>
              <a:rPr lang="ru-RU" sz="3200" b="1" dirty="0"/>
              <a:t>Целостность образования:</a:t>
            </a:r>
            <a:r>
              <a:rPr lang="ru-RU" sz="3200" dirty="0"/>
              <a:t> Подход меняет сам процесс обучения, ставя целью формирование конкретных компетенций, а не просто передачу знаний. 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308217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99907" y="746998"/>
            <a:ext cx="9868092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base">
              <a:spcBef>
                <a:spcPts val="1500"/>
              </a:spcBef>
              <a:spcAft>
                <a:spcPts val="1500"/>
              </a:spcAft>
            </a:pPr>
            <a:r>
              <a:rPr lang="ru-RU" sz="3200" b="1" dirty="0" err="1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Яндекс.Учебник</a:t>
            </a:r>
            <a:endParaRPr lang="ru-RU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Bef>
                <a:spcPts val="1500"/>
              </a:spcBef>
              <a:spcAft>
                <a:spcPts val="1500"/>
              </a:spcAft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Многие учителя стараются внедрить дифференцированную работу, эту проблему решает </a:t>
            </a:r>
            <a:r>
              <a:rPr lang="ru-RU" u="sng" dirty="0" err="1">
                <a:solidFill>
                  <a:srgbClr val="FC3E3A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2"/>
              </a:rPr>
              <a:t>Яндекс.Учебник</a:t>
            </a: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С помощью сервиса  может выдавать классу задания по математике, сразу разделяя их по группам в зависимости от уровня подготовки учеников, их темпа и утомляемости. Также есть возможность отправлять индивидуальные самостоятельные работы.</a:t>
            </a:r>
            <a:endParaRPr lang="en-US" sz="1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Bef>
                <a:spcPts val="1500"/>
              </a:spcBef>
              <a:spcAft>
                <a:spcPts val="1500"/>
              </a:spcAft>
            </a:pPr>
            <a:r>
              <a:rPr lang="ru-RU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 видит, кто приступил к работе, над каким заданием сейчас трудится, сколько потратил времени на выполнение, с какой попытки решил задачу. Этот функционал очень важен для дистанционного обучения математике. Причём статистику можно посмотреть как по всему классу, так и детализировать, чтобы увидеть данные по конкретным ученикам. Все результаты система проверяет автоматически, поэтому задача учителя математики — не самостоятельно выверять ответы, а проанализировать полученные результаты. Другими словами, педагог получает данные, на основе которых может трансформировать тактику обучения отдельных учеников или класса в целом.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" name="Рисунок 9" descr="https://s3karabulak.gosuslugi.ru/netcat_files/318/3830/139669177_1328530130835996_365182232236035912_o_problembo.com_kopiya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3502" y="418260"/>
            <a:ext cx="1408995" cy="1484924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7890862" y="5515566"/>
            <a:ext cx="4145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u="sng" dirty="0" err="1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Яндекс.Учебник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66478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824771" y="660956"/>
            <a:ext cx="4586577" cy="3170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LearningApps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/>
              <a:t>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(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ленинг</a:t>
            </a:r>
            <a:r>
              <a:rPr lang="en-US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апс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en-US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952228" y="1551563"/>
            <a:ext cx="9422674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Содержит огромную библиотеку готовых упражнений.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Она разбита на категории по предметам, конкретным темам и уровням образования (от дошкольного до профессионального).</a:t>
            </a:r>
          </a:p>
          <a:p>
            <a:pPr lvl="0" fontAlgn="base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Шаблоны для создания собственных интерактивных заданий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тестов,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пазлов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кроссвордов.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Можно делать игры в духе «Кто хочет стать миллионером?», упражнения вида «Заполните пропуски», «Расставьте по порядку» и другие задания.</a:t>
            </a:r>
          </a:p>
          <a:p>
            <a:pPr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Интерфейс очень простой — освоить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LearningApps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легко, в нём предусмотрены подсказки. </a:t>
            </a:r>
          </a:p>
          <a:p>
            <a:pPr fontAlgn="base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 полностью бесплатный, а библиотека упражнений доступна всем даже без регистрации. Поэтому, если вы хотите протестировать возможности сервиса, можно выбрать подходящие варианты и сразу использовать их на своих занятиях.</a:t>
            </a:r>
          </a:p>
          <a:p>
            <a:pPr fontAlgn="base"/>
            <a:r>
              <a:rPr lang="ru-RU" dirty="0"/>
              <a:t> </a:t>
            </a:r>
          </a:p>
        </p:txBody>
      </p:sp>
      <p:pic>
        <p:nvPicPr>
          <p:cNvPr id="10" name="Рисунок 9" descr="https://uchebnik.mos.ru/system_2/game_apps/icons/000/109/488/original/image_21840827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7242" y="568742"/>
            <a:ext cx="1722120" cy="906780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7080068" y="5695406"/>
            <a:ext cx="43978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https://learningapps.org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20227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2FF96CD-5F93-4F16-AF36-F4F971299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315912"/>
          </a:xfrm>
        </p:spPr>
        <p:txBody>
          <a:bodyPr>
            <a:normAutofit fontScale="90000"/>
          </a:bodyPr>
          <a:lstStyle/>
          <a:p>
            <a:r>
              <a:rPr lang="ru" sz="4000" b="1" dirty="0"/>
              <a:t>УЧИ.РУ</a:t>
            </a:r>
            <a:endParaRPr lang="ru-RU" sz="4000" b="1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47ABF615-4A6F-41CD-84A1-7B2378452E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04900"/>
            <a:ext cx="10515600" cy="5072063"/>
          </a:xfrm>
        </p:spPr>
        <p:txBody>
          <a:bodyPr>
            <a:normAutofit fontScale="77500" lnSpcReduction="20000"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ru-RU" dirty="0">
                <a:solidFill>
                  <a:srgbClr val="383838"/>
                </a:solidFill>
                <a:highlight>
                  <a:srgbClr val="FFFFFF"/>
                </a:highlight>
              </a:rPr>
              <a:t>Процесс обучения с «</a:t>
            </a:r>
            <a:r>
              <a:rPr lang="ru-RU" dirty="0" err="1">
                <a:solidFill>
                  <a:srgbClr val="383838"/>
                </a:solidFill>
                <a:highlight>
                  <a:srgbClr val="FFFFFF"/>
                </a:highlight>
              </a:rPr>
              <a:t>Учи.ру</a:t>
            </a:r>
            <a:r>
              <a:rPr lang="ru-RU" dirty="0">
                <a:solidFill>
                  <a:srgbClr val="383838"/>
                </a:solidFill>
                <a:highlight>
                  <a:srgbClr val="FFFFFF"/>
                </a:highlight>
              </a:rPr>
              <a:t>» легкий и увлекательный для детей, ведь сервис имеет яркий дизайн с забавными персонажами. Симпатичные иллюстрации подбадривают учащихся интересными заданиями.</a:t>
            </a:r>
          </a:p>
          <a:p>
            <a:pPr marL="0" lvl="0" indent="0">
              <a:spcBef>
                <a:spcPts val="1600"/>
              </a:spcBef>
              <a:spcAft>
                <a:spcPts val="1600"/>
              </a:spcAft>
              <a:buNone/>
            </a:pPr>
            <a:r>
              <a:rPr lang="ru-RU" dirty="0" err="1">
                <a:solidFill>
                  <a:srgbClr val="383838"/>
                </a:solidFill>
                <a:highlight>
                  <a:srgbClr val="FFFFFF"/>
                </a:highlight>
              </a:rPr>
              <a:t>Учи.ру</a:t>
            </a:r>
            <a:r>
              <a:rPr lang="ru-RU" dirty="0">
                <a:solidFill>
                  <a:srgbClr val="383838"/>
                </a:solidFill>
                <a:highlight>
                  <a:srgbClr val="FFFFFF"/>
                </a:highlight>
              </a:rPr>
              <a:t> раскрывает потенциал к обучению каждого ребёнка! </a:t>
            </a:r>
          </a:p>
          <a:p>
            <a:pPr>
              <a:lnSpc>
                <a:spcPct val="115000"/>
              </a:lnSpc>
            </a:pPr>
            <a:r>
              <a:rPr lang="ru-RU" dirty="0">
                <a:solidFill>
                  <a:srgbClr val="383838"/>
                </a:solidFill>
                <a:highlight>
                  <a:srgbClr val="FFFFFF"/>
                </a:highlight>
              </a:rPr>
              <a:t>Даже если выполнять только 20 заданий в день, но заниматься регулярно, положительный результат будет очевиден. </a:t>
            </a:r>
          </a:p>
          <a:p>
            <a:pPr>
              <a:lnSpc>
                <a:spcPct val="115000"/>
              </a:lnSpc>
            </a:pPr>
            <a:r>
              <a:rPr lang="ru-RU" dirty="0">
                <a:solidFill>
                  <a:srgbClr val="383838"/>
                </a:solidFill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Использование системы “</a:t>
            </a:r>
            <a:r>
              <a:rPr lang="ru-RU" dirty="0" err="1">
                <a:solidFill>
                  <a:srgbClr val="383838"/>
                </a:solidFill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Учи.ру</a:t>
            </a:r>
            <a:r>
              <a:rPr lang="ru-RU" dirty="0">
                <a:solidFill>
                  <a:srgbClr val="383838"/>
                </a:solidFill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”</a:t>
            </a:r>
            <a:endParaRPr lang="ru-RU" dirty="0">
              <a:solidFill>
                <a:srgbClr val="383838"/>
              </a:solidFill>
              <a:highlight>
                <a:srgbClr val="FFFFFF"/>
              </a:highlight>
            </a:endParaRPr>
          </a:p>
          <a:p>
            <a:pPr marL="609585" indent="-444489">
              <a:lnSpc>
                <a:spcPct val="115000"/>
              </a:lnSpc>
              <a:buClr>
                <a:srgbClr val="383838"/>
              </a:buClr>
              <a:buSzPts val="1650"/>
              <a:buFont typeface="Roboto"/>
              <a:buChar char="●"/>
            </a:pPr>
            <a:r>
              <a:rPr lang="ru-RU" dirty="0">
                <a:solidFill>
                  <a:srgbClr val="383838"/>
                </a:solidFill>
                <a:highlight>
                  <a:schemeClr val="lt1"/>
                </a:highlight>
                <a:latin typeface="Roboto"/>
                <a:ea typeface="Roboto"/>
                <a:cs typeface="Roboto"/>
                <a:sym typeface="Roboto"/>
              </a:rPr>
              <a:t>Позволяет повысить мотивацию ребёнка.</a:t>
            </a:r>
          </a:p>
          <a:p>
            <a:pPr marL="609585" indent="-444489">
              <a:buClr>
                <a:srgbClr val="383838"/>
              </a:buClr>
              <a:buSzPts val="1650"/>
              <a:buFont typeface="Roboto"/>
              <a:buChar char="●"/>
            </a:pPr>
            <a:r>
              <a:rPr lang="ru-RU" dirty="0">
                <a:solidFill>
                  <a:srgbClr val="383838"/>
                </a:solidFill>
                <a:highlight>
                  <a:srgbClr val="FFFFFF"/>
                </a:highlight>
              </a:rPr>
              <a:t>Способствует повышению образовательных результатов.</a:t>
            </a:r>
          </a:p>
          <a:p>
            <a:pPr marL="609585" indent="-444489">
              <a:buClr>
                <a:srgbClr val="383838"/>
              </a:buClr>
              <a:buSzPts val="1650"/>
              <a:buFont typeface="Roboto"/>
              <a:buChar char="●"/>
            </a:pPr>
            <a:r>
              <a:rPr lang="ru-RU" dirty="0">
                <a:solidFill>
                  <a:srgbClr val="383838"/>
                </a:solidFill>
                <a:highlight>
                  <a:srgbClr val="FFFFFF"/>
                </a:highlight>
              </a:rPr>
              <a:t>Способствует усвоению материала без пробелов. </a:t>
            </a:r>
          </a:p>
          <a:p>
            <a:pPr marL="609585" indent="-444489">
              <a:buClr>
                <a:srgbClr val="383838"/>
              </a:buClr>
              <a:buSzPts val="1650"/>
              <a:buFont typeface="Roboto"/>
              <a:buChar char="●"/>
            </a:pPr>
            <a:r>
              <a:rPr lang="ru-RU" dirty="0">
                <a:solidFill>
                  <a:srgbClr val="383838"/>
                </a:solidFill>
                <a:highlight>
                  <a:srgbClr val="FFFFFF"/>
                </a:highlight>
              </a:rPr>
              <a:t>Доступность для детей с особыми образовательными потребностями.</a:t>
            </a:r>
          </a:p>
          <a:p>
            <a:pPr marL="609585" indent="-444489">
              <a:buClr>
                <a:srgbClr val="383838"/>
              </a:buClr>
              <a:buSzPts val="1650"/>
              <a:buFont typeface="Roboto"/>
              <a:buChar char="●"/>
            </a:pPr>
            <a:r>
              <a:rPr lang="ru-RU" dirty="0">
                <a:solidFill>
                  <a:srgbClr val="383838"/>
                </a:solidFill>
                <a:highlight>
                  <a:srgbClr val="FFFFFF"/>
                </a:highlight>
              </a:rPr>
              <a:t>Статистика в реальном времени.</a:t>
            </a:r>
          </a:p>
          <a:p>
            <a:pPr marL="609585" indent="-444489">
              <a:buClr>
                <a:srgbClr val="383838"/>
              </a:buClr>
              <a:buSzPts val="1650"/>
              <a:buFont typeface="Roboto"/>
              <a:buChar char="●"/>
            </a:pPr>
            <a:r>
              <a:rPr lang="ru-RU" dirty="0">
                <a:solidFill>
                  <a:srgbClr val="383838"/>
                </a:solidFill>
                <a:highlight>
                  <a:srgbClr val="FFFFFF"/>
                </a:highlight>
              </a:rPr>
              <a:t>Возможность для дистанционного обучения.</a:t>
            </a:r>
            <a:endParaRPr lang="ru-RU" dirty="0"/>
          </a:p>
        </p:txBody>
      </p:sp>
      <p:pic>
        <p:nvPicPr>
          <p:cNvPr id="4" name="Google Shape;156;p25">
            <a:extLst>
              <a:ext uri="{FF2B5EF4-FFF2-40B4-BE49-F238E27FC236}">
                <a16:creationId xmlns="" xmlns:a16="http://schemas.microsoft.com/office/drawing/2014/main" id="{0F1C407D-E08D-4E61-B7DA-877126BAB391}"/>
              </a:ext>
            </a:extLst>
          </p:cNvPr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182225" y="3095315"/>
            <a:ext cx="1638300" cy="162908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94687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62F325A-1974-4598-A673-DA202AB2F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525" y="495300"/>
            <a:ext cx="10963275" cy="56816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/>
              <a:t>Компетентностный </a:t>
            </a:r>
            <a:r>
              <a:rPr lang="ru-RU" sz="4000" dirty="0"/>
              <a:t>подход в образовательном процессе  школы – это система требований к его организации, направленная на определение результатов обучения в виде образовательных, социально-личностных компетенций, которые подлежат диагностированию и способствуют решению задач разной степени сложности.</a:t>
            </a:r>
          </a:p>
        </p:txBody>
      </p:sp>
    </p:spTree>
    <p:extLst>
      <p:ext uri="{BB962C8B-B14F-4D97-AF65-F5344CB8AC3E}">
        <p14:creationId xmlns:p14="http://schemas.microsoft.com/office/powerpoint/2010/main" val="25629168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D64DB12-BCAB-4F0B-B942-3C0FC5493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228600"/>
            <a:ext cx="11630025" cy="63912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b="1" dirty="0"/>
              <a:t>Функциональная грамотность </a:t>
            </a:r>
            <a:r>
              <a:rPr lang="ru-RU" sz="3600" dirty="0"/>
              <a:t>— это способность человека использовать полученные в жизни знания и навыки для решения разнообразных повседневных и профессиональных задач, эффективно действовать в различных сферах и социальных ситуациях. Она включает в себя читательскую, математическую, естественнонаучную, финансовую грамотность, креативное мышление и глобальные компетенции. Развитие функциональной грамотности предполагает применение знаний не только в учебной, но и в практической деятельности для успешного взаимодействия с меняющимся миром. </a:t>
            </a:r>
          </a:p>
        </p:txBody>
      </p:sp>
    </p:spTree>
    <p:extLst>
      <p:ext uri="{BB962C8B-B14F-4D97-AF65-F5344CB8AC3E}">
        <p14:creationId xmlns:p14="http://schemas.microsoft.com/office/powerpoint/2010/main" val="3513687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C5B84305-266B-4655-8858-477AB5A9FCE8}"/>
              </a:ext>
            </a:extLst>
          </p:cNvPr>
          <p:cNvSpPr/>
          <p:nvPr/>
        </p:nvSpPr>
        <p:spPr>
          <a:xfrm>
            <a:off x="576262" y="314325"/>
            <a:ext cx="11039475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/>
              <a:t>Компетентностный подход является методологической основой для формирования функциональной грамотности</a:t>
            </a:r>
            <a:r>
              <a:rPr lang="ru-RU" sz="3200" dirty="0"/>
              <a:t>: он фокусируется на применении знаний и умений в реальных жизненных ситуациях, а функциональная грамотность — это результат такого обучения, который представляет собой способность использовать полученные знания и навыки для решения практических задач</a:t>
            </a:r>
            <a:r>
              <a:rPr lang="ru-RU" sz="3200" b="0" i="0" dirty="0">
                <a:solidFill>
                  <a:srgbClr val="001D35"/>
                </a:solidFill>
                <a:effectLst/>
                <a:latin typeface="Google Sans"/>
              </a:rPr>
              <a:t>. Компетентностный подход определяет, какие именно навыки (например, критическое мышление, коммуникация) и знания необходимо сформировать, а функциональная грамотность является конечным результатом — набором универсальных компетенций для успешной деятельности в современном мире.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7000170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0F09C5B-FCFC-45C3-8A5D-02A7CF3BD0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7725" y="342900"/>
            <a:ext cx="10506074" cy="583406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/>
              <a:t>Активные методы обучения  </a:t>
            </a:r>
            <a:r>
              <a:rPr lang="ru-RU" sz="4000" dirty="0"/>
              <a:t>играют ключевую роль в формировании функциональной грамотности, так как они предполагают самостоятельную и творческую деятельность учащихся, направленную на решение практических задач. Они позволяют развивать умения находить, анализировать и применять информацию из разных источников для решения жизненных проблем, что является сутью функциональной грамотности. </a:t>
            </a:r>
          </a:p>
        </p:txBody>
      </p:sp>
    </p:spTree>
    <p:extLst>
      <p:ext uri="{BB962C8B-B14F-4D97-AF65-F5344CB8AC3E}">
        <p14:creationId xmlns:p14="http://schemas.microsoft.com/office/powerpoint/2010/main" val="31655490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="" xmlns:a16="http://schemas.microsoft.com/office/drawing/2014/main" id="{7963792B-F300-43EB-9B8B-F6C974717E8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0" y="0"/>
            <a:ext cx="11953875" cy="714805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Деятельностный подход: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АМО фокусируются на практической деятельности и опыте учащихся, а не на пассивном усвоении информации.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Применение знаний на практике: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Учащиеся не просто запоминают факты, а используют их для решения конкретных задач, что развивает их способность к применению знаний в реальной жизни.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Развитие критического мышления: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Методы, такие как проблемно-ситуативный анализ (кейс-метод), дискуссии и эвристические беседы, побуждают анализировать информацию, делать выводы и оценивать ее.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Работа с информацией: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Методы, основанные на работе с текстом, помогают развивать навыки поиска, интерпретации и оценки информации, что критически важно для функциональной грамотности.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Развитие креативности: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АМО способствуют развитию креативного мышления, которое является компонентом функциональной грамотности, через творческие задания и нестандартные подходы к решению задач.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2400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Коммуникативные навыки: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Коллективные формы работы (работа в группах, парах) активно развивают речевые навыки и умение взаимодействовать с другими для достижения общей цели.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36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2785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>
            <a:extLst>
              <a:ext uri="{FF2B5EF4-FFF2-40B4-BE49-F238E27FC236}">
                <a16:creationId xmlns="" xmlns:a16="http://schemas.microsoft.com/office/drawing/2014/main" id="{512F0959-5D0E-4287-AB69-66492E45A7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744921" y="798890"/>
            <a:ext cx="10553700" cy="51782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63480" rIns="0" bIns="12696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Примеры активных методов:</a:t>
            </a:r>
            <a:endParaRPr kumimoji="0" lang="ru-RU" altLang="ru-RU" b="0" i="0" u="none" strike="noStrike" cap="none" normalizeH="0" baseline="0" dirty="0">
              <a:ln>
                <a:noFill/>
              </a:ln>
              <a:solidFill>
                <a:srgbClr val="001D35"/>
              </a:solidFill>
              <a:effectLst/>
              <a:latin typeface="Google San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Работа в группах и парах: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Позволяет учащимся взаимодействовать друг с другом, обмениваться идеями и совместно решать задачи.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Деловые и ролевые игры: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Имитируют реальные жизненные ситуации, где нужно принимать решения и действовать, используя имеющиеся знания.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b="1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Кейс-метод:</a:t>
            </a:r>
            <a:r>
              <a:rPr kumimoji="0" lang="ru-RU" altLang="ru-RU" b="0" i="0" u="none" strike="noStrike" cap="none" normalizeH="0" baseline="0" dirty="0">
                <a:ln>
                  <a:noFill/>
                </a:ln>
                <a:solidFill>
                  <a:srgbClr val="001D35"/>
                </a:solidFill>
                <a:effectLst/>
                <a:latin typeface="Google Sans"/>
              </a:rPr>
              <a:t> Учащиеся анализируют конкретную проблему (кейс), находят необходимую информацию, предлагают решения и обосновывают свой выбор.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4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51503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646</TotalTime>
  <Words>1693</Words>
  <Application>Microsoft Office PowerPoint</Application>
  <PresentationFormat>Широкоэкранный</PresentationFormat>
  <Paragraphs>166</Paragraphs>
  <Slides>32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9" baseType="lpstr">
      <vt:lpstr>Arial</vt:lpstr>
      <vt:lpstr>Calibri</vt:lpstr>
      <vt:lpstr>Calibri Light</vt:lpstr>
      <vt:lpstr>Google Sans</vt:lpstr>
      <vt:lpstr>Roboto</vt:lpstr>
      <vt:lpstr>Times New Roman</vt:lpstr>
      <vt:lpstr>Тема Office</vt:lpstr>
      <vt:lpstr>Реализация компетентностного подхода в преподавании математики как способ формирования функциональной грамотности.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Телевизор - Обогащение социального опыта</vt:lpstr>
      <vt:lpstr>Скейт - Личная значимость компетентностно-ориентированного задания</vt:lpstr>
      <vt:lpstr>Книги - Общественная значимость компетентностно-ориентированного задания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Платформа РЭШ (Российская электронная школа) </vt:lpstr>
      <vt:lpstr> </vt:lpstr>
      <vt:lpstr>Презентация PowerPoint</vt:lpstr>
      <vt:lpstr>Презентация PowerPoint</vt:lpstr>
      <vt:lpstr>Презентация PowerPoint</vt:lpstr>
      <vt:lpstr>УЧИ.РУ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компетентностного подхода в преподавании математики как способ формирования функциональной грамотности.</dc:title>
  <dc:creator>Admin07</dc:creator>
  <cp:lastModifiedBy>adminCOD</cp:lastModifiedBy>
  <cp:revision>15</cp:revision>
  <dcterms:created xsi:type="dcterms:W3CDTF">2025-10-14T02:38:29Z</dcterms:created>
  <dcterms:modified xsi:type="dcterms:W3CDTF">2025-10-28T04:03:11Z</dcterms:modified>
</cp:coreProperties>
</file>