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85" r:id="rId14"/>
    <p:sldId id="271" r:id="rId15"/>
    <p:sldId id="267" r:id="rId16"/>
    <p:sldId id="268" r:id="rId17"/>
    <p:sldId id="269" r:id="rId18"/>
    <p:sldId id="270" r:id="rId19"/>
    <p:sldId id="272" r:id="rId20"/>
    <p:sldId id="273" r:id="rId21"/>
    <p:sldId id="274" r:id="rId22"/>
    <p:sldId id="275" r:id="rId23"/>
    <p:sldId id="287" r:id="rId24"/>
    <p:sldId id="288" r:id="rId25"/>
    <p:sldId id="289" r:id="rId26"/>
    <p:sldId id="286" r:id="rId27"/>
    <p:sldId id="276" r:id="rId28"/>
    <p:sldId id="277" r:id="rId29"/>
    <p:sldId id="278" r:id="rId30"/>
    <p:sldId id="279" r:id="rId31"/>
    <p:sldId id="280" r:id="rId32"/>
    <p:sldId id="281" r:id="rId33"/>
    <p:sldId id="284" r:id="rId34"/>
    <p:sldId id="283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8810-6E80-4BA1-8A64-64DBF4063D2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4C61-64FA-4B11-8806-248EABDB8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8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8810-6E80-4BA1-8A64-64DBF4063D2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4C61-64FA-4B11-8806-248EABDB8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4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8810-6E80-4BA1-8A64-64DBF4063D2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4C61-64FA-4B11-8806-248EABDB8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04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8810-6E80-4BA1-8A64-64DBF4063D2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4C61-64FA-4B11-8806-248EABDB8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90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8810-6E80-4BA1-8A64-64DBF4063D2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4C61-64FA-4B11-8806-248EABDB8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08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8810-6E80-4BA1-8A64-64DBF4063D2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4C61-64FA-4B11-8806-248EABDB8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638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8810-6E80-4BA1-8A64-64DBF4063D2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4C61-64FA-4B11-8806-248EABDB8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8810-6E80-4BA1-8A64-64DBF4063D2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4C61-64FA-4B11-8806-248EABDB8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80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8810-6E80-4BA1-8A64-64DBF4063D2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4C61-64FA-4B11-8806-248EABDB8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8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8810-6E80-4BA1-8A64-64DBF4063D2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4C61-64FA-4B11-8806-248EABDB8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7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8810-6E80-4BA1-8A64-64DBF4063D2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A4C61-64FA-4B11-8806-248EABDB8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38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18810-6E80-4BA1-8A64-64DBF4063D2E}" type="datetimeFigureOut">
              <a:rPr lang="ru-RU" smtClean="0"/>
              <a:t>11.10.2025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A4C61-64FA-4B11-8806-248EABDB8C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35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304800"/>
            <a:ext cx="10875818" cy="63048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pic>
        <p:nvPicPr>
          <p:cNvPr id="276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219" y="3629891"/>
            <a:ext cx="6082146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7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348343"/>
            <a:ext cx="11684000" cy="627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2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" y="188686"/>
            <a:ext cx="11771086" cy="6487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23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8" y="275770"/>
            <a:ext cx="11771085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6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 этапе активизации мыслительной деятельности  можно использовать такие виды работ, как: 1. Установи общие признаки или различия  (между инструментами, жанрами музыки), 1. Найди лишнее слово  баян, аккордеон, гармонь,  фортепиано. 3. Соотнести  с именем композитора:  а) портрет,  б) фрагмент его биографии,  в) фрагмент истории создания произведения,  г) фрагмент литературного произведения, положенного в основу музыкального. 4. Продолжить ряд: а) органист, трубач ... ( профессии музыкантов-исполнителей). б) виолончель, гусли...  (струнные, без деления на струнные и струнные смычковые) в) Моцарт, Чайковский...  (фамилии композиторов)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221673"/>
            <a:ext cx="11790218" cy="641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54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0286"/>
            <a:ext cx="11771086" cy="631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48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261258"/>
            <a:ext cx="11640457" cy="63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66255"/>
            <a:ext cx="11884024" cy="65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8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275771"/>
            <a:ext cx="11727544" cy="6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232230"/>
            <a:ext cx="11785600" cy="64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" y="319314"/>
            <a:ext cx="11727544" cy="625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4" y="377371"/>
            <a:ext cx="11625944" cy="61250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843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400770"/>
            <a:ext cx="11513127" cy="616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97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" y="217714"/>
            <a:ext cx="11699834" cy="644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Picture background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 bwMode="auto">
          <a:xfrm>
            <a:off x="5557838" y="1652588"/>
            <a:ext cx="6301653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2" y="277091"/>
            <a:ext cx="10595552" cy="63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2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457200"/>
            <a:ext cx="6206837" cy="5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534" y="457200"/>
            <a:ext cx="5048394" cy="586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271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6" y="202911"/>
            <a:ext cx="11679382" cy="651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431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роме этого можно ввести в урок некоторые новые приемы обучения.   1. Не допускать собственной  гиперактивности  и  многословия  на уроке. Как можно чаще привлекать учащихся в качестве  тренеров, помощников учителя  и т.д. 2. Систематически использовать  творческие и информационные  задания для пар, команд, отдельных детей, в т.ч. подготовленные вместе с родителями. 3. Чаще создавать на уроках интеллектуальный «фон»/среду, за счёт межпредметных связей, сообщения дополнительных сведений общеразвивающего характера. 4. Проводить в ходе урока несколько динамических пауз 5. Привлекать к работе на уроке в качестве  ассистентов  учителей, родителей учащихся, студентов и пр. 6. Чаще исполнять роль эксперта, консультанта и работать в командах с детьми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277091"/>
            <a:ext cx="11679381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41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ля завершающего этапа урока можно использовать такие активные методы как: «Мудрый совет», «Письмо самому себе», «Все у меня в руках!», «Итоговый круг», «Что я почти забыл?», «Комплименты». Эти методы помогают эффективно, грамотно и интересно подвести итоги урока и завершить работу.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235527"/>
            <a:ext cx="11623964" cy="628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77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4584"/>
            <a:ext cx="10654145" cy="622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62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45" y="415637"/>
            <a:ext cx="10335491" cy="617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3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6" y="290945"/>
            <a:ext cx="10806544" cy="61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71" y="333828"/>
            <a:ext cx="11698516" cy="624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4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443344"/>
            <a:ext cx="11430000" cy="612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07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17" y="235526"/>
            <a:ext cx="11485419" cy="635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9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9" y="180109"/>
            <a:ext cx="11274425" cy="65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12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0285" y="324717"/>
            <a:ext cx="11553371" cy="6208566"/>
          </a:xfrm>
          <a:prstGeom prst="roundRect">
            <a:avLst>
              <a:gd name="adj" fmla="val 16667"/>
            </a:avLst>
          </a:prstGeom>
          <a:ln w="57150">
            <a:solidFill>
              <a:srgbClr val="7030A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4" y="348344"/>
            <a:ext cx="11451772" cy="627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9314"/>
            <a:ext cx="12192000" cy="618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23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232229"/>
            <a:ext cx="11877965" cy="64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4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8" y="304800"/>
            <a:ext cx="11742057" cy="62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8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29" y="217714"/>
            <a:ext cx="11669486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29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4" y="333828"/>
            <a:ext cx="11654972" cy="631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29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3" y="362857"/>
            <a:ext cx="11698514" cy="622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30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0</Words>
  <Application>Microsoft Office PowerPoint</Application>
  <PresentationFormat>Широкоэкранный</PresentationFormat>
  <Paragraphs>0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17</cp:revision>
  <dcterms:created xsi:type="dcterms:W3CDTF">2025-10-10T16:28:15Z</dcterms:created>
  <dcterms:modified xsi:type="dcterms:W3CDTF">2025-10-10T19:30:08Z</dcterms:modified>
</cp:coreProperties>
</file>