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61" r:id="rId5"/>
    <p:sldId id="262" r:id="rId6"/>
    <p:sldId id="272" r:id="rId7"/>
    <p:sldId id="263" r:id="rId8"/>
    <p:sldId id="264" r:id="rId9"/>
    <p:sldId id="265" r:id="rId10"/>
    <p:sldId id="266" r:id="rId11"/>
    <p:sldId id="267" r:id="rId12"/>
    <p:sldId id="271" r:id="rId13"/>
    <p:sldId id="268" r:id="rId14"/>
    <p:sldId id="269" r:id="rId15"/>
    <p:sldId id="270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60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90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76EB9D5-7E1A-4433-8B21-2237CC26FA2C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EC2AB55-62C0-407E-B706-C907B44B0BFC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C423185-9573-406A-8068-0AB4F2335019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56492A-1F71-4D17-9D4E-16053A91F7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оценки сформированности функциональной грамотности учащихся: </a:t>
            </a:r>
            <a:br>
              <a:rPr lang="ru-RU" sz="32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критерии, инструменты мониторинга и методы коррекции образовательных результатов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A8B82B2-F525-4CE6-876C-2E88917CF0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4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Слепышева Екатерина Борисовна</a:t>
            </a:r>
          </a:p>
        </p:txBody>
      </p:sp>
    </p:spTree>
    <p:extLst>
      <p:ext uri="{BB962C8B-B14F-4D97-AF65-F5344CB8AC3E}">
        <p14:creationId xmlns:p14="http://schemas.microsoft.com/office/powerpoint/2010/main" val="101214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98240C-EB8D-4208-A42D-7D0707B24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03" y="483704"/>
            <a:ext cx="11171584" cy="15304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оценки достижения планируемых результатов: внешние и внутренние процедуры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EA7DC6-7791-449B-919D-1985F3289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3" y="2103120"/>
            <a:ext cx="10853531" cy="4271176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prstClr val="black">
                  <a:lumMod val="85000"/>
                  <a:lumOff val="15000"/>
                </a:prstClr>
              </a:buClr>
              <a:buSzTx/>
              <a:buFont typeface="Garamond" pitchFamily="18" charset="0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Виды оценивания по труду (технологии):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prstClr val="black">
                  <a:lumMod val="85000"/>
                  <a:lumOff val="15000"/>
                </a:prstClr>
              </a:buClr>
              <a:buSzTx/>
              <a:buFont typeface="Garamond" pitchFamily="18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Текущее оценивание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,  отражающее индивидуальное продвижение обучающегося в освоении программы учебного предмета, может быть формирующее и диагностирующее; используются разные формы и методы проверки.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prstClr val="black">
                  <a:lumMod val="85000"/>
                  <a:lumOff val="15000"/>
                </a:prstClr>
              </a:buClr>
              <a:buSzTx/>
              <a:buFont typeface="Garamond" pitchFamily="18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Тематическое оценивание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направлено на выявление и оценку достижения образовательных результатов по учебному предмету, связанных с изучением отдельных тем, модулей образовательной программы.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prstClr val="black">
                  <a:lumMod val="85000"/>
                  <a:lumOff val="15000"/>
                </a:prstClr>
              </a:buClr>
              <a:buSzTx/>
              <a:buFont typeface="Garamond" pitchFamily="18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 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Формы оценивания: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prstClr val="black">
                  <a:lumMod val="85000"/>
                  <a:lumOff val="15000"/>
                </a:prstClr>
              </a:buClr>
              <a:buSzTx/>
              <a:buFont typeface="Garamond" pitchFamily="18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устный ответ, тест, практическая работа, проект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9198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D7AAED-1FAA-4FAE-97A2-811FB41A6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503583"/>
            <a:ext cx="10058400" cy="954156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18.27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.Текущая оценка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EA3C3A-CA00-43E2-8322-B955735F2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730" y="1351720"/>
            <a:ext cx="10906539" cy="47707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18.27 </a:t>
            </a:r>
            <a:r>
              <a:rPr lang="ru-RU" sz="2400" dirty="0"/>
              <a:t>При текущей оценке оценивается индивидуальное продвижение обучающегося в освоении программы учебного предмета. </a:t>
            </a:r>
          </a:p>
          <a:p>
            <a:pPr marL="0" indent="0">
              <a:buNone/>
            </a:pPr>
            <a:r>
              <a:rPr lang="ru-RU" sz="2400" b="1" dirty="0"/>
              <a:t>18.27.1. </a:t>
            </a:r>
            <a:r>
              <a:rPr lang="ru-RU" sz="2400" dirty="0"/>
              <a:t>Текущая оценка может быть формирующей  и диагностической</a:t>
            </a:r>
          </a:p>
          <a:p>
            <a:pPr marL="0" indent="0">
              <a:buNone/>
            </a:pPr>
            <a:r>
              <a:rPr lang="ru-RU" sz="2400" b="1" dirty="0"/>
              <a:t>18.27.2. </a:t>
            </a:r>
            <a:r>
              <a:rPr lang="ru-RU" sz="2400" dirty="0"/>
              <a:t>Объектом текущей оценки являются тематические планируемые результаты, этапы освоения которых зафиксированы в тематическом планировании по учебному предмету. </a:t>
            </a:r>
          </a:p>
          <a:p>
            <a:pPr marL="0" indent="0">
              <a:buNone/>
            </a:pPr>
            <a:r>
              <a:rPr lang="ru-RU" sz="2400" b="1" dirty="0"/>
              <a:t>18.27.3. </a:t>
            </a:r>
            <a:r>
              <a:rPr lang="ru-RU" sz="2400" dirty="0"/>
              <a:t>В текущей оценке используется различные формы и методы проверки с учётом особенностей учебного предмета. </a:t>
            </a:r>
          </a:p>
          <a:p>
            <a:pPr marL="0" indent="0">
              <a:buNone/>
            </a:pPr>
            <a:r>
              <a:rPr lang="ru-RU" sz="2400" b="1" dirty="0"/>
              <a:t>18.27.4. </a:t>
            </a:r>
            <a:r>
              <a:rPr lang="ru-RU" sz="2400" dirty="0"/>
              <a:t>Результаты текущей оценки являются основой для индивидуализации учебного процесса.</a:t>
            </a:r>
          </a:p>
          <a:p>
            <a:pPr marL="0" indent="0">
              <a:buNone/>
            </a:pPr>
            <a:r>
              <a:rPr lang="ru-RU" sz="2400" b="1" dirty="0"/>
              <a:t>18.28. </a:t>
            </a:r>
            <a:r>
              <a:rPr lang="ru-RU" sz="2400" dirty="0"/>
              <a:t>При тематической оценке оценивается уровень достижения тематических планируемых результатов по учебному предмету.</a:t>
            </a:r>
          </a:p>
        </p:txBody>
      </p:sp>
    </p:spTree>
    <p:extLst>
      <p:ext uri="{BB962C8B-B14F-4D97-AF65-F5344CB8AC3E}">
        <p14:creationId xmlns:p14="http://schemas.microsoft.com/office/powerpoint/2010/main" val="2334022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47E08A-2426-47FC-AC84-620E67B31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27" y="642594"/>
            <a:ext cx="10668343" cy="1371600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Подходы к оценке достижения образовательных результатов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5C243C-70BF-44B8-AA4D-2235D3E8A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27" y="2358887"/>
            <a:ext cx="10668343" cy="3676153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П. 18.6. В соответствии с ФГОС ООО система оценки образовательной организации реализует </a:t>
            </a:r>
          </a:p>
          <a:p>
            <a:endParaRPr lang="ru-RU" dirty="0"/>
          </a:p>
        </p:txBody>
      </p:sp>
      <p:sp>
        <p:nvSpPr>
          <p:cNvPr id="4" name="Правая фигурная скобка 3">
            <a:extLst>
              <a:ext uri="{FF2B5EF4-FFF2-40B4-BE49-F238E27FC236}">
                <a16:creationId xmlns:a16="http://schemas.microsoft.com/office/drawing/2014/main" id="{BB0CC308-7007-4D1B-91DB-BDF4993B9629}"/>
              </a:ext>
            </a:extLst>
          </p:cNvPr>
          <p:cNvSpPr/>
          <p:nvPr/>
        </p:nvSpPr>
        <p:spPr>
          <a:xfrm flipV="1">
            <a:off x="6310947" y="4240129"/>
            <a:ext cx="380256" cy="126008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554A8769-4794-4837-A1FF-1C004A9CC5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114504"/>
              </p:ext>
            </p:extLst>
          </p:nvPr>
        </p:nvGraphicFramePr>
        <p:xfrm>
          <a:off x="6983896" y="4133547"/>
          <a:ext cx="4446275" cy="126008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446275">
                  <a:extLst>
                    <a:ext uri="{9D8B030D-6E8A-4147-A177-3AD203B41FA5}">
                      <a16:colId xmlns:a16="http://schemas.microsoft.com/office/drawing/2014/main" val="2422210976"/>
                    </a:ext>
                  </a:extLst>
                </a:gridCol>
              </a:tblGrid>
              <a:tr h="126008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ПОДХОДЫ </a:t>
                      </a:r>
                    </a:p>
                    <a:p>
                      <a:pPr algn="ctr"/>
                      <a:r>
                        <a:rPr lang="ru-RU" sz="2400" dirty="0"/>
                        <a:t>к оценке </a:t>
                      </a:r>
                    </a:p>
                    <a:p>
                      <a:pPr algn="ctr"/>
                      <a:r>
                        <a:rPr lang="ru-RU" sz="2400" dirty="0"/>
                        <a:t>образовательных достижений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0966444"/>
                  </a:ext>
                </a:extLst>
              </a:tr>
            </a:tbl>
          </a:graphicData>
        </a:graphic>
      </p:graphicFrame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4742B84C-3AF0-4470-B109-7851C0B431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534301"/>
              </p:ext>
            </p:extLst>
          </p:nvPr>
        </p:nvGraphicFramePr>
        <p:xfrm>
          <a:off x="761828" y="3803374"/>
          <a:ext cx="5119227" cy="2133599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5119227">
                  <a:extLst>
                    <a:ext uri="{9D8B030D-6E8A-4147-A177-3AD203B41FA5}">
                      <a16:colId xmlns:a16="http://schemas.microsoft.com/office/drawing/2014/main" val="1596881184"/>
                    </a:ext>
                  </a:extLst>
                </a:gridCol>
              </a:tblGrid>
              <a:tr h="2133599">
                <a:tc>
                  <a:txBody>
                    <a:bodyPr/>
                    <a:lstStyle/>
                    <a:p>
                      <a:pPr marL="514350" marR="0" lvl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>
                          <a:prstClr val="black">
                            <a:lumMod val="85000"/>
                            <a:lumOff val="15000"/>
                          </a:prstClr>
                        </a:buClr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Системно-деятельностный</a:t>
                      </a:r>
                    </a:p>
                    <a:p>
                      <a:pPr marL="514350" marR="0" lvl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>
                          <a:prstClr val="black">
                            <a:lumMod val="85000"/>
                            <a:lumOff val="15000"/>
                          </a:prstClr>
                        </a:buClr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Уровневый</a:t>
                      </a:r>
                    </a:p>
                    <a:p>
                      <a:pPr marL="514350" marR="0" lvl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>
                          <a:prstClr val="black">
                            <a:lumMod val="85000"/>
                            <a:lumOff val="15000"/>
                          </a:prstClr>
                        </a:buClr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Комплексный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079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915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4C1403-3BA2-423B-A8AA-608AD16E5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609" y="457064"/>
            <a:ext cx="10866782" cy="1239215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Подходы к оценке достижения образовательных результатов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CB5E7B-3090-423C-98ED-95771C658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39" y="1856492"/>
            <a:ext cx="11078818" cy="4373354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Системно-деятельностный подход</a:t>
            </a:r>
          </a:p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DF16422-01A8-49DA-837C-A344869C3F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457072"/>
              </p:ext>
            </p:extLst>
          </p:nvPr>
        </p:nvGraphicFramePr>
        <p:xfrm>
          <a:off x="662609" y="2397182"/>
          <a:ext cx="10866783" cy="144197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22261">
                  <a:extLst>
                    <a:ext uri="{9D8B030D-6E8A-4147-A177-3AD203B41FA5}">
                      <a16:colId xmlns:a16="http://schemas.microsoft.com/office/drawing/2014/main" val="1131551136"/>
                    </a:ext>
                  </a:extLst>
                </a:gridCol>
                <a:gridCol w="3622261">
                  <a:extLst>
                    <a:ext uri="{9D8B030D-6E8A-4147-A177-3AD203B41FA5}">
                      <a16:colId xmlns:a16="http://schemas.microsoft.com/office/drawing/2014/main" val="326925521"/>
                    </a:ext>
                  </a:extLst>
                </a:gridCol>
                <a:gridCol w="3622261">
                  <a:extLst>
                    <a:ext uri="{9D8B030D-6E8A-4147-A177-3AD203B41FA5}">
                      <a16:colId xmlns:a16="http://schemas.microsoft.com/office/drawing/2014/main" val="1897790657"/>
                    </a:ext>
                  </a:extLst>
                </a:gridCol>
              </a:tblGrid>
              <a:tr h="1441973">
                <a:tc>
                  <a:txBody>
                    <a:bodyPr/>
                    <a:lstStyle/>
                    <a:p>
                      <a:r>
                        <a:rPr lang="ru-RU" sz="2400" dirty="0"/>
                        <a:t>Оценка способности к решению </a:t>
                      </a: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учебно-познавательных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задач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Оценка способности к решению </a:t>
                      </a: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учебно-практических задач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Оценка </a:t>
                      </a: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уровня функциональной грамотности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173246"/>
                  </a:ext>
                </a:extLst>
              </a:tr>
            </a:tbl>
          </a:graphicData>
        </a:graphic>
      </p:graphicFrame>
      <p:graphicFrame>
        <p:nvGraphicFramePr>
          <p:cNvPr id="9" name="Таблица 9">
            <a:extLst>
              <a:ext uri="{FF2B5EF4-FFF2-40B4-BE49-F238E27FC236}">
                <a16:creationId xmlns:a16="http://schemas.microsoft.com/office/drawing/2014/main" id="{FD4C11EB-FCEF-45B3-B2AB-988779085B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368785"/>
              </p:ext>
            </p:extLst>
          </p:nvPr>
        </p:nvGraphicFramePr>
        <p:xfrm>
          <a:off x="569843" y="3839155"/>
          <a:ext cx="11078818" cy="87861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078818">
                  <a:extLst>
                    <a:ext uri="{9D8B030D-6E8A-4147-A177-3AD203B41FA5}">
                      <a16:colId xmlns:a16="http://schemas.microsoft.com/office/drawing/2014/main" val="1840696102"/>
                    </a:ext>
                  </a:extLst>
                </a:gridCol>
              </a:tblGrid>
              <a:tr h="878619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/>
                        <a:t>обеспечивается содержанием и критериями оценки, в качестве которых выступают </a:t>
                      </a:r>
                      <a:r>
                        <a:rPr lang="ru-RU" sz="2400" b="1" dirty="0"/>
                        <a:t>планируемые результаты обучения, выраженные в деятельностной форме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284644"/>
                  </a:ext>
                </a:extLst>
              </a:tr>
            </a:tbl>
          </a:graphicData>
        </a:graphic>
      </p:graphicFrame>
      <p:graphicFrame>
        <p:nvGraphicFramePr>
          <p:cNvPr id="10" name="Таблица 10">
            <a:extLst>
              <a:ext uri="{FF2B5EF4-FFF2-40B4-BE49-F238E27FC236}">
                <a16:creationId xmlns:a16="http://schemas.microsoft.com/office/drawing/2014/main" id="{9EF4A2DD-4B1E-4F7B-8D0C-69BBEAA731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379802"/>
              </p:ext>
            </p:extLst>
          </p:nvPr>
        </p:nvGraphicFramePr>
        <p:xfrm>
          <a:off x="662609" y="4863546"/>
          <a:ext cx="10933043" cy="14325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5340626">
                  <a:extLst>
                    <a:ext uri="{9D8B030D-6E8A-4147-A177-3AD203B41FA5}">
                      <a16:colId xmlns:a16="http://schemas.microsoft.com/office/drawing/2014/main" val="1298621055"/>
                    </a:ext>
                  </a:extLst>
                </a:gridCol>
                <a:gridCol w="5592417">
                  <a:extLst>
                    <a:ext uri="{9D8B030D-6E8A-4147-A177-3AD203B41FA5}">
                      <a16:colId xmlns:a16="http://schemas.microsoft.com/office/drawing/2014/main" val="1505285244"/>
                    </a:ext>
                  </a:extLst>
                </a:gridCol>
              </a:tblGrid>
              <a:tr h="1351859">
                <a:tc>
                  <a:txBody>
                    <a:bodyPr/>
                    <a:lstStyle/>
                    <a:p>
                      <a:r>
                        <a:rPr lang="ru-RU" sz="22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Знание: </a:t>
                      </a:r>
                      <a:r>
                        <a:rPr lang="ru-RU" sz="2200" dirty="0"/>
                        <a:t>называть. </a:t>
                      </a:r>
                    </a:p>
                    <a:p>
                      <a:r>
                        <a:rPr lang="ru-RU" sz="2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Понимание: </a:t>
                      </a:r>
                      <a:r>
                        <a:rPr lang="ru-RU" sz="2200" dirty="0"/>
                        <a:t>характеризовать, объяснять. </a:t>
                      </a:r>
                    </a:p>
                    <a:p>
                      <a:r>
                        <a:rPr lang="ru-RU" sz="2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Применение: </a:t>
                      </a:r>
                      <a:r>
                        <a:rPr lang="ru-RU" sz="2200" dirty="0"/>
                        <a:t>использовать, применять.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Анализ, сравнение</a:t>
                      </a:r>
                      <a:r>
                        <a:rPr lang="ru-RU" sz="2200" dirty="0"/>
                        <a:t>: анализировать, сравнивать. </a:t>
                      </a:r>
                    </a:p>
                    <a:p>
                      <a:r>
                        <a:rPr lang="ru-RU" sz="2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Созидание, применение в нестандартной ситуации: </a:t>
                      </a:r>
                      <a:r>
                        <a:rPr lang="ru-RU" sz="2200" dirty="0"/>
                        <a:t>предлагать решение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811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7721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BB9C0B-0B4D-4D02-8544-877FC1944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61" y="496820"/>
            <a:ext cx="10840278" cy="1371600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Подходы к оценке достижения образовательных результатов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4D5941-FADF-48E2-86CB-57D1E11BD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43" y="1961322"/>
            <a:ext cx="11092070" cy="4399858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Комплексный подход</a:t>
            </a:r>
          </a:p>
          <a:p>
            <a:pPr marL="0" indent="0" algn="ctr">
              <a:buNone/>
            </a:pPr>
            <a:endParaRPr lang="ru-RU" sz="32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D4232937-F98F-41E8-8534-8FD2BB6524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127497"/>
              </p:ext>
            </p:extLst>
          </p:nvPr>
        </p:nvGraphicFramePr>
        <p:xfrm>
          <a:off x="569843" y="2637183"/>
          <a:ext cx="10999304" cy="2529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9826">
                  <a:extLst>
                    <a:ext uri="{9D8B030D-6E8A-4147-A177-3AD203B41FA5}">
                      <a16:colId xmlns:a16="http://schemas.microsoft.com/office/drawing/2014/main" val="552068942"/>
                    </a:ext>
                  </a:extLst>
                </a:gridCol>
                <a:gridCol w="2749826">
                  <a:extLst>
                    <a:ext uri="{9D8B030D-6E8A-4147-A177-3AD203B41FA5}">
                      <a16:colId xmlns:a16="http://schemas.microsoft.com/office/drawing/2014/main" val="2902669757"/>
                    </a:ext>
                  </a:extLst>
                </a:gridCol>
                <a:gridCol w="2749826">
                  <a:extLst>
                    <a:ext uri="{9D8B030D-6E8A-4147-A177-3AD203B41FA5}">
                      <a16:colId xmlns:a16="http://schemas.microsoft.com/office/drawing/2014/main" val="3404940462"/>
                    </a:ext>
                  </a:extLst>
                </a:gridCol>
                <a:gridCol w="2749826">
                  <a:extLst>
                    <a:ext uri="{9D8B030D-6E8A-4147-A177-3AD203B41FA5}">
                      <a16:colId xmlns:a16="http://schemas.microsoft.com/office/drawing/2014/main" val="2563889059"/>
                    </a:ext>
                  </a:extLst>
                </a:gridCol>
              </a:tblGrid>
              <a:tr h="106017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Комплекс оценочных процедур:</a:t>
                      </a:r>
                    </a:p>
                    <a:p>
                      <a:pPr algn="ctr"/>
                      <a:r>
                        <a:rPr lang="ru-RU" sz="2000" b="1" dirty="0"/>
                        <a:t>Для выявления динамики индивидуальных образовательных достижений и для итоговой оценки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Контекстная информация об обучающемся: </a:t>
                      </a:r>
                    </a:p>
                    <a:p>
                      <a:pPr algn="ctr"/>
                      <a:r>
                        <a:rPr lang="ru-RU" sz="2000" b="1" dirty="0"/>
                        <a:t>об особенностях обучающихся, условиях и процессе обучения и др.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Разнообразие форм и методов: </a:t>
                      </a:r>
                    </a:p>
                    <a:p>
                      <a:pPr algn="ctr"/>
                      <a:r>
                        <a:rPr lang="ru-RU" sz="2000" b="1" dirty="0"/>
                        <a:t>в т.ч. Проектов, практических, исследовательских, творческих работ, наблюдения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Включение обучающихся в самостоятельную оценочную деятельность: </a:t>
                      </a:r>
                      <a:r>
                        <a:rPr lang="ru-RU" sz="2000" b="1" dirty="0"/>
                        <a:t>самоанализ, самооценка, </a:t>
                      </a:r>
                      <a:r>
                        <a:rPr lang="ru-RU" sz="2000" b="1" dirty="0" err="1"/>
                        <a:t>взаимооценка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5916763"/>
                  </a:ext>
                </a:extLst>
              </a:tr>
            </a:tbl>
          </a:graphicData>
        </a:graphic>
      </p:graphicFrame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D59C6D0C-BA46-4136-9695-88419B403B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884920"/>
              </p:ext>
            </p:extLst>
          </p:nvPr>
        </p:nvGraphicFramePr>
        <p:xfrm>
          <a:off x="1789043" y="5248523"/>
          <a:ext cx="8123582" cy="118872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123582">
                  <a:extLst>
                    <a:ext uri="{9D8B030D-6E8A-4147-A177-3AD203B41FA5}">
                      <a16:colId xmlns:a16="http://schemas.microsoft.com/office/drawing/2014/main" val="743406484"/>
                    </a:ext>
                  </a:extLst>
                </a:gridCol>
              </a:tblGrid>
              <a:tr h="1025854"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Личностные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Метапредметные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ru-RU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Предметные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043934"/>
                  </a:ext>
                </a:extLst>
              </a:tr>
            </a:tbl>
          </a:graphicData>
        </a:graphic>
      </p:graphicFrame>
      <p:sp>
        <p:nvSpPr>
          <p:cNvPr id="6" name="Правая фигурная скобка 5">
            <a:extLst>
              <a:ext uri="{FF2B5EF4-FFF2-40B4-BE49-F238E27FC236}">
                <a16:creationId xmlns:a16="http://schemas.microsoft.com/office/drawing/2014/main" id="{CD4AC1CF-029C-4966-83A9-2EA0EA37033D}"/>
              </a:ext>
            </a:extLst>
          </p:cNvPr>
          <p:cNvSpPr/>
          <p:nvPr/>
        </p:nvSpPr>
        <p:spPr>
          <a:xfrm>
            <a:off x="4956314" y="5478449"/>
            <a:ext cx="437321" cy="728869"/>
          </a:xfrm>
          <a:prstGeom prst="rightBrace">
            <a:avLst>
              <a:gd name="adj1" fmla="val 14394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7" name="Таблица 7">
            <a:extLst>
              <a:ext uri="{FF2B5EF4-FFF2-40B4-BE49-F238E27FC236}">
                <a16:creationId xmlns:a16="http://schemas.microsoft.com/office/drawing/2014/main" id="{7FA17482-D241-4CB5-8A00-76F7A03BFA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369726"/>
              </p:ext>
            </p:extLst>
          </p:nvPr>
        </p:nvGraphicFramePr>
        <p:xfrm>
          <a:off x="5658677" y="5570024"/>
          <a:ext cx="2504661" cy="3657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504661">
                  <a:extLst>
                    <a:ext uri="{9D8B030D-6E8A-4147-A177-3AD203B41FA5}">
                      <a16:colId xmlns:a16="http://schemas.microsoft.com/office/drawing/2014/main" val="1712688532"/>
                    </a:ext>
                  </a:extLst>
                </a:gridCol>
              </a:tblGrid>
              <a:tr h="316863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РЕЗУЛЬТАТЫ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218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698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A4BD49-3D1C-4622-A86C-F7C56F03E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869" y="424070"/>
            <a:ext cx="10800521" cy="1298713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Подходы к оценке достижения образовательных результатов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61139C-49CD-41A8-8BD6-AD99C680C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461" y="1722783"/>
            <a:ext cx="11231217" cy="4312257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Уровневый подход</a:t>
            </a:r>
          </a:p>
          <a:p>
            <a:pPr marL="0" indent="0" algn="ctr">
              <a:buNone/>
            </a:pPr>
            <a:endParaRPr lang="ru-RU" sz="32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2D369E89-5297-4A94-85CE-E74C85E014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52947"/>
              </p:ext>
            </p:extLst>
          </p:nvPr>
        </p:nvGraphicFramePr>
        <p:xfrm>
          <a:off x="728869" y="2348354"/>
          <a:ext cx="10601739" cy="1615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88974">
                  <a:extLst>
                    <a:ext uri="{9D8B030D-6E8A-4147-A177-3AD203B41FA5}">
                      <a16:colId xmlns:a16="http://schemas.microsoft.com/office/drawing/2014/main" val="3381595930"/>
                    </a:ext>
                  </a:extLst>
                </a:gridCol>
                <a:gridCol w="4178852">
                  <a:extLst>
                    <a:ext uri="{9D8B030D-6E8A-4147-A177-3AD203B41FA5}">
                      <a16:colId xmlns:a16="http://schemas.microsoft.com/office/drawing/2014/main" val="3148751868"/>
                    </a:ext>
                  </a:extLst>
                </a:gridCol>
                <a:gridCol w="3533913">
                  <a:extLst>
                    <a:ext uri="{9D8B030D-6E8A-4147-A177-3AD203B41FA5}">
                      <a16:colId xmlns:a16="http://schemas.microsoft.com/office/drawing/2014/main" val="2896186363"/>
                    </a:ext>
                  </a:extLst>
                </a:gridCol>
              </a:tblGrid>
              <a:tr h="64199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Основа для организации индивидуальной работы с обучающимися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Реализуется как по отношению к содержанию оценки, так и к представлению и интерпретации результатов измерения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Фиксация различных уровней достижения обучающимися планируемых результатов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193610"/>
                  </a:ext>
                </a:extLst>
              </a:tr>
            </a:tbl>
          </a:graphicData>
        </a:graphic>
      </p:graphicFrame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1C25F910-9CBF-4A73-B4D4-23885BD496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810787"/>
              </p:ext>
            </p:extLst>
          </p:nvPr>
        </p:nvGraphicFramePr>
        <p:xfrm>
          <a:off x="530087" y="4134679"/>
          <a:ext cx="11105322" cy="22992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105322">
                  <a:extLst>
                    <a:ext uri="{9D8B030D-6E8A-4147-A177-3AD203B41FA5}">
                      <a16:colId xmlns:a16="http://schemas.microsoft.com/office/drawing/2014/main" val="1266101436"/>
                    </a:ext>
                  </a:extLst>
                </a:gridCol>
              </a:tblGrid>
              <a:tr h="2299252">
                <a:tc>
                  <a:txBody>
                    <a:bodyPr/>
                    <a:lstStyle/>
                    <a:p>
                      <a:r>
                        <a:rPr lang="ru-RU" sz="2000" dirty="0"/>
                        <a:t>П.18.9. ФОП ООО</a:t>
                      </a:r>
                    </a:p>
                    <a:p>
                      <a:r>
                        <a:rPr lang="ru-RU" sz="2000" dirty="0"/>
                        <a:t>«</a:t>
                      </a:r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Уровневый подход </a:t>
                      </a:r>
                      <a:r>
                        <a:rPr lang="ru-RU" sz="2000" dirty="0"/>
                        <a:t>реализуется за счёт фиксации различных уровней достижения обучающимися планируемых результатов.</a:t>
                      </a:r>
                    </a:p>
                    <a:p>
                      <a:r>
                        <a:rPr lang="ru-RU" sz="2000" dirty="0"/>
                        <a:t>Достижение </a:t>
                      </a:r>
                      <a:r>
                        <a:rPr lang="ru-RU" sz="2000" i="1" u="sng" dirty="0"/>
                        <a:t>базового уровня </a:t>
                      </a:r>
                      <a:r>
                        <a:rPr lang="ru-RU" sz="2000" dirty="0"/>
                        <a:t>свидетельствует о способности обучающихся решать </a:t>
                      </a:r>
                      <a:r>
                        <a:rPr lang="ru-RU" sz="2000" i="1" u="sng" dirty="0"/>
                        <a:t>типовые учебные задачи</a:t>
                      </a:r>
                      <a:r>
                        <a:rPr lang="ru-RU" sz="2000" dirty="0"/>
                        <a:t>, целенаправленно отрабатываемые со всеми обучающимися в ходе учебного процесса, выступает </a:t>
                      </a:r>
                      <a:r>
                        <a:rPr lang="ru-RU" sz="2000" i="1" u="sng" dirty="0"/>
                        <a:t>достаточной основой </a:t>
                      </a:r>
                      <a:r>
                        <a:rPr lang="ru-RU" sz="2000" dirty="0"/>
                        <a:t>для продолжения обучения и усвоения последующего учебного материала»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125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3785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5A47B-B0F6-49FD-88FC-C12EE2393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609" y="642594"/>
            <a:ext cx="10986052" cy="13716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Подходы к разработке критериев оценки результатов освоения ФРП </a:t>
            </a:r>
            <a:b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предмету «Труд (технология)»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40189D-425B-4E57-B902-EFFBEE5C8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6" y="2252870"/>
            <a:ext cx="11184835" cy="41876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b="1" dirty="0" err="1"/>
              <a:t>Критериальное</a:t>
            </a:r>
            <a:r>
              <a:rPr lang="ru-RU" sz="3000" b="1" dirty="0"/>
              <a:t> оценивание- </a:t>
            </a:r>
            <a:r>
              <a:rPr lang="ru-RU" sz="3000" dirty="0"/>
              <a:t>процесс, основанный на анализе и оценке образовательных достижений обучающихся по комплексу взаимосвязанных показателей.</a:t>
            </a:r>
          </a:p>
          <a:p>
            <a:pPr marL="0" indent="0">
              <a:buNone/>
            </a:pPr>
            <a:r>
              <a:rPr lang="ru-RU" sz="3000" b="1" dirty="0"/>
              <a:t>Критерий оценки- </a:t>
            </a:r>
            <a:r>
              <a:rPr lang="ru-RU" sz="3000" dirty="0"/>
              <a:t>признак, на основании которого производится оценка. Критерий должен соответствовать контролируемому результату  ФРП ООО по предмету </a:t>
            </a:r>
          </a:p>
          <a:p>
            <a:pPr marL="0" indent="0">
              <a:buNone/>
            </a:pPr>
            <a:r>
              <a:rPr lang="ru-RU" sz="3000" b="1" dirty="0"/>
              <a:t>Критерии </a:t>
            </a:r>
            <a:r>
              <a:rPr lang="ru-RU" sz="3000" dirty="0"/>
              <a:t>соответствуют целям и содержанию образования, отражающими предметные и метапредметные умения обучающихся.</a:t>
            </a:r>
          </a:p>
        </p:txBody>
      </p:sp>
    </p:spTree>
    <p:extLst>
      <p:ext uri="{BB962C8B-B14F-4D97-AF65-F5344CB8AC3E}">
        <p14:creationId xmlns:p14="http://schemas.microsoft.com/office/powerpoint/2010/main" val="2453468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9FDA8F-A06B-4C9B-B3F8-1260651D0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617" y="463826"/>
            <a:ext cx="11012557" cy="1417983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Подходы к разработке критериев оценки результатов освоения ФРП </a:t>
            </a:r>
            <a:b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предмету «Труд (технология)»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687B40-ED87-4E33-9D66-0EA9676FE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52" y="2103120"/>
            <a:ext cx="11012556" cy="42910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Критериальное</a:t>
            </a:r>
            <a:r>
              <a:rPr lang="ru-RU" sz="32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оценивание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D2FDD6C6-3818-42AC-BF2C-AC8F4100C9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077241"/>
              </p:ext>
            </p:extLst>
          </p:nvPr>
        </p:nvGraphicFramePr>
        <p:xfrm>
          <a:off x="503583" y="2623931"/>
          <a:ext cx="11065563" cy="19202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001078">
                  <a:extLst>
                    <a:ext uri="{9D8B030D-6E8A-4147-A177-3AD203B41FA5}">
                      <a16:colId xmlns:a16="http://schemas.microsoft.com/office/drawing/2014/main" val="2643600816"/>
                    </a:ext>
                  </a:extLst>
                </a:gridCol>
                <a:gridCol w="2517913">
                  <a:extLst>
                    <a:ext uri="{9D8B030D-6E8A-4147-A177-3AD203B41FA5}">
                      <a16:colId xmlns:a16="http://schemas.microsoft.com/office/drawing/2014/main" val="2478006749"/>
                    </a:ext>
                  </a:extLst>
                </a:gridCol>
                <a:gridCol w="3286539">
                  <a:extLst>
                    <a:ext uri="{9D8B030D-6E8A-4147-A177-3AD203B41FA5}">
                      <a16:colId xmlns:a16="http://schemas.microsoft.com/office/drawing/2014/main" val="3950778215"/>
                    </a:ext>
                  </a:extLst>
                </a:gridCol>
                <a:gridCol w="3260033">
                  <a:extLst>
                    <a:ext uri="{9D8B030D-6E8A-4147-A177-3AD203B41FA5}">
                      <a16:colId xmlns:a16="http://schemas.microsoft.com/office/drawing/2014/main" val="919518719"/>
                    </a:ext>
                  </a:extLst>
                </a:gridCol>
              </a:tblGrid>
              <a:tr h="1881808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Обеспечивает</a:t>
                      </a:r>
                      <a:r>
                        <a:rPr lang="ru-RU" sz="2000" dirty="0"/>
                        <a:t> обратную связь и объективность оценочных процедур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 основе: </a:t>
                      </a:r>
                      <a:r>
                        <a:rPr lang="ru-RU" sz="2000" dirty="0"/>
                        <a:t>сравнение образовательных достижений с заранее известными критериями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Условия: </a:t>
                      </a:r>
                      <a:r>
                        <a:rPr lang="ru-RU" sz="2000" dirty="0"/>
                        <a:t>предварительное ознакомление всех участников образовательного процесса с используемыми критериями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Учитель разрабатывает </a:t>
                      </a:r>
                      <a:r>
                        <a:rPr lang="ru-RU" sz="2000" dirty="0"/>
                        <a:t>диагностический материал и критерии сформированности, которые можно перевести в 5-ти бальную шкалу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684449"/>
                  </a:ext>
                </a:extLst>
              </a:tr>
            </a:tbl>
          </a:graphicData>
        </a:graphic>
      </p:graphicFrame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5E86E1FD-C8C7-4FCB-954C-6C7AD84BE9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80032"/>
              </p:ext>
            </p:extLst>
          </p:nvPr>
        </p:nvGraphicFramePr>
        <p:xfrm>
          <a:off x="1417982" y="4903965"/>
          <a:ext cx="4678018" cy="1310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78018">
                  <a:extLst>
                    <a:ext uri="{9D8B030D-6E8A-4147-A177-3AD203B41FA5}">
                      <a16:colId xmlns:a16="http://schemas.microsoft.com/office/drawing/2014/main" val="3634742709"/>
                    </a:ext>
                  </a:extLst>
                </a:gridCol>
              </a:tblGrid>
              <a:tr h="842838">
                <a:tc>
                  <a:txBody>
                    <a:bodyPr/>
                    <a:lstStyle/>
                    <a:p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Критерии соответствуют </a:t>
                      </a:r>
                      <a:r>
                        <a:rPr lang="ru-RU" sz="2000" dirty="0"/>
                        <a:t>целям и содержанию образования, отражающими предметные и метапредметные умения обучающихся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864420"/>
                  </a:ext>
                </a:extLst>
              </a:tr>
            </a:tbl>
          </a:graphicData>
        </a:graphic>
      </p:graphicFrame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C3D4E508-55A8-4808-9B98-90AFF73BC7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112661"/>
              </p:ext>
            </p:extLst>
          </p:nvPr>
        </p:nvGraphicFramePr>
        <p:xfrm>
          <a:off x="8110332" y="4937096"/>
          <a:ext cx="3617842" cy="1310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17842">
                  <a:extLst>
                    <a:ext uri="{9D8B030D-6E8A-4147-A177-3AD203B41FA5}">
                      <a16:colId xmlns:a16="http://schemas.microsoft.com/office/drawing/2014/main" val="4278841607"/>
                    </a:ext>
                  </a:extLst>
                </a:gridCol>
              </a:tblGrid>
              <a:tr h="1205948">
                <a:tc>
                  <a:txBody>
                    <a:bodyPr/>
                    <a:lstStyle/>
                    <a:p>
                      <a:r>
                        <a:rPr lang="ru-RU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 основе:</a:t>
                      </a:r>
                    </a:p>
                    <a:p>
                      <a:r>
                        <a:rPr lang="ru-RU" sz="2000" dirty="0"/>
                        <a:t>Системно-деятельностного, комплексного и уровневого подхода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795542"/>
                  </a:ext>
                </a:extLst>
              </a:tr>
            </a:tbl>
          </a:graphicData>
        </a:graphic>
      </p:graphicFrame>
      <p:sp>
        <p:nvSpPr>
          <p:cNvPr id="7" name="Стрелка: вниз 6">
            <a:extLst>
              <a:ext uri="{FF2B5EF4-FFF2-40B4-BE49-F238E27FC236}">
                <a16:creationId xmlns:a16="http://schemas.microsoft.com/office/drawing/2014/main" id="{36650573-786A-41B3-96B0-4B0EDCAD9B9E}"/>
              </a:ext>
            </a:extLst>
          </p:cNvPr>
          <p:cNvSpPr/>
          <p:nvPr/>
        </p:nvSpPr>
        <p:spPr>
          <a:xfrm flipH="1">
            <a:off x="3491285" y="4439476"/>
            <a:ext cx="431358" cy="4353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: вниз 7">
            <a:extLst>
              <a:ext uri="{FF2B5EF4-FFF2-40B4-BE49-F238E27FC236}">
                <a16:creationId xmlns:a16="http://schemas.microsoft.com/office/drawing/2014/main" id="{3FD84EF6-74D7-4B45-9B88-D272964560CB}"/>
              </a:ext>
            </a:extLst>
          </p:cNvPr>
          <p:cNvSpPr/>
          <p:nvPr/>
        </p:nvSpPr>
        <p:spPr>
          <a:xfrm flipH="1">
            <a:off x="9760225" y="4468630"/>
            <a:ext cx="431358" cy="4353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3231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3BF52D-BFF2-41AA-83DB-14F112754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887" y="503583"/>
            <a:ext cx="10455965" cy="1510611"/>
          </a:xfrm>
        </p:spPr>
        <p:txBody>
          <a:bodyPr/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Оценка предметных результатов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6EB7CA-781E-4D87-AD5B-4127AEC82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52" y="1749288"/>
            <a:ext cx="10946296" cy="460513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2500" b="1" dirty="0"/>
              <a:t>18.21</a:t>
            </a:r>
            <a:r>
              <a:rPr lang="ru-RU" sz="2500" dirty="0"/>
              <a:t>. </a:t>
            </a:r>
            <a:r>
              <a:rPr lang="ru-RU" sz="2500" b="1" dirty="0"/>
              <a:t>Предметные результаты </a:t>
            </a:r>
            <a:r>
              <a:rPr lang="ru-RU" sz="2500" dirty="0"/>
              <a:t>освоения ФОП ООО с учётом специфики содержания предметных областей, включающих конкретные учебные предметы, </a:t>
            </a:r>
            <a:r>
              <a:rPr lang="ru-RU" sz="2500" b="1" dirty="0"/>
              <a:t>ориентированы на применение обучающимися знаний, умений и навыков в учебных ситуациях и реальных жизненных условиях, а также на успешное обучение.</a:t>
            </a:r>
          </a:p>
          <a:p>
            <a:pPr marL="0" indent="0">
              <a:buNone/>
            </a:pPr>
            <a:r>
              <a:rPr lang="ru-RU" sz="2500" b="1" dirty="0"/>
              <a:t>18.22. </a:t>
            </a:r>
            <a:r>
              <a:rPr lang="ru-RU" sz="2500" dirty="0"/>
              <a:t>При оценке предметных результатов оцениваются достижения обучающихся планируемых результатов по отдельным учебным предметам. </a:t>
            </a:r>
          </a:p>
          <a:p>
            <a:pPr marL="0" indent="0">
              <a:buNone/>
            </a:pPr>
            <a:r>
              <a:rPr lang="ru-RU" sz="2500" b="1" dirty="0"/>
              <a:t>18.23. </a:t>
            </a:r>
            <a:r>
              <a:rPr lang="ru-RU" sz="2500" dirty="0"/>
              <a:t>Основным предметом оценки является </a:t>
            </a:r>
            <a:r>
              <a:rPr lang="ru-RU" sz="2500" b="1" dirty="0"/>
              <a:t>способность к решению учебно-познавательных и учебно-практических задач</a:t>
            </a:r>
            <a:r>
              <a:rPr lang="ru-RU" sz="2500" dirty="0"/>
              <a:t>, основанных на изучаемом учебном материале с использованием способов действий, отвечающих содержанию учебных предметов, в том числе метапредметных (познавательных, регулятивных, коммуникативных) действий, </a:t>
            </a:r>
            <a:r>
              <a:rPr lang="ru-RU" sz="2500" b="1" dirty="0"/>
              <a:t>а также компетентностей, соответствующих направлениям функциональной грамотности. ТЕХНОЛОГИЧЕСКОЙ грамотности.</a:t>
            </a:r>
          </a:p>
          <a:p>
            <a:pPr marL="0" indent="0">
              <a:buNone/>
            </a:pPr>
            <a:r>
              <a:rPr lang="ru-RU" sz="2500" b="1" dirty="0"/>
              <a:t>18.24. </a:t>
            </a:r>
            <a:r>
              <a:rPr lang="ru-RU" sz="2500" dirty="0"/>
              <a:t>Оценка предметных результатов осуществляется педагогическим работником в ходе </a:t>
            </a:r>
            <a:r>
              <a:rPr lang="ru-RU" sz="2500" b="1" dirty="0"/>
              <a:t>процедур текущего, тематического, промежуточного и итогового контроля.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0678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31B141-ECF7-48FA-80B0-CEE80109C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9" y="642594"/>
            <a:ext cx="10999304" cy="9211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Критерии оценивания: </a:t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устной проверке</a:t>
            </a: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62BF517C-E7A9-404D-A8FF-F2535BED8B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3238964"/>
              </p:ext>
            </p:extLst>
          </p:nvPr>
        </p:nvGraphicFramePr>
        <p:xfrm>
          <a:off x="622852" y="1802296"/>
          <a:ext cx="11092069" cy="4612640"/>
        </p:xfrm>
        <a:graphic>
          <a:graphicData uri="http://schemas.openxmlformats.org/drawingml/2006/table">
            <a:tbl>
              <a:tblPr firstRow="1" firstCol="1" bandRow="1"/>
              <a:tblGrid>
                <a:gridCol w="2109359">
                  <a:extLst>
                    <a:ext uri="{9D8B030D-6E8A-4147-A177-3AD203B41FA5}">
                      <a16:colId xmlns:a16="http://schemas.microsoft.com/office/drawing/2014/main" val="629786478"/>
                    </a:ext>
                  </a:extLst>
                </a:gridCol>
                <a:gridCol w="1262745">
                  <a:extLst>
                    <a:ext uri="{9D8B030D-6E8A-4147-A177-3AD203B41FA5}">
                      <a16:colId xmlns:a16="http://schemas.microsoft.com/office/drawing/2014/main" val="1714147130"/>
                    </a:ext>
                  </a:extLst>
                </a:gridCol>
                <a:gridCol w="7719965">
                  <a:extLst>
                    <a:ext uri="{9D8B030D-6E8A-4147-A177-3AD203B41FA5}">
                      <a16:colId xmlns:a16="http://schemas.microsoft.com/office/drawing/2014/main" val="4115926610"/>
                    </a:ext>
                  </a:extLst>
                </a:gridCol>
              </a:tblGrid>
              <a:tr h="1030210"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23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Уровни учебных достижений</a:t>
                      </a:r>
                      <a:endParaRPr lang="ru-RU" sz="23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23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Оценка</a:t>
                      </a:r>
                      <a:endParaRPr lang="ru-RU" sz="23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23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Общие требования к результатам освоения основной</a:t>
                      </a:r>
                      <a:endParaRPr lang="ru-RU" sz="23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23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образовательной программы.</a:t>
                      </a:r>
                      <a:endParaRPr lang="ru-RU" sz="23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741609"/>
                  </a:ext>
                </a:extLst>
              </a:tr>
              <a:tr h="1129748"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2300" b="1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Критический низкий уровень.</a:t>
                      </a:r>
                      <a:endParaRPr lang="ru-RU" sz="2300" b="1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2300" b="1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</a:t>
                      </a:r>
                      <a:endParaRPr lang="ru-RU" sz="2300" b="1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3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Если ученик не может ответить ни на один из поставленных вопросов;</a:t>
                      </a:r>
                      <a:endParaRPr lang="ru-RU" sz="23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3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 усвоил учебный материал.</a:t>
                      </a:r>
                      <a:endParaRPr lang="ru-RU" sz="23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650274"/>
                  </a:ext>
                </a:extLst>
              </a:tr>
              <a:tr h="2359032"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2300" b="1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Начальный уровень.</a:t>
                      </a:r>
                      <a:endParaRPr lang="ru-RU" sz="2300" b="1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2300" b="1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</a:t>
                      </a:r>
                      <a:endParaRPr lang="ru-RU" sz="2300" b="1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3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Почти не усвоил учебный материал;</a:t>
                      </a:r>
                      <a:endParaRPr lang="ru-RU" sz="23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3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 может изложить учебный материал своими словами;</a:t>
                      </a:r>
                      <a:endParaRPr lang="ru-RU" sz="23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3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 может подтвердить ответ конкретными примерами;</a:t>
                      </a:r>
                      <a:endParaRPr lang="ru-RU" sz="23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3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 отвечает на большую часть дополнительных вопросов учителя.</a:t>
                      </a:r>
                      <a:endParaRPr lang="ru-RU" sz="23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173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961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F29FA0-570F-4E26-829A-C31DD2C5F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Формирование функциональной грамотности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FF69F5-6CBC-4A21-9556-CB2E29F48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8" y="2014193"/>
            <a:ext cx="10999304" cy="43203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! Педагоги часто смешивают понятие функциональной грамотности и метапредметных результатов. </a:t>
            </a:r>
          </a:p>
          <a:p>
            <a:pPr marL="0" indent="0">
              <a:buNone/>
            </a:pPr>
            <a:r>
              <a:rPr lang="ru-RU" sz="3200" dirty="0"/>
              <a:t>! Эти понятия схожие, но при этом они не взаимозаменяемые.</a:t>
            </a:r>
          </a:p>
          <a:p>
            <a:pPr marL="0" indent="0">
              <a:buNone/>
            </a:pPr>
            <a:r>
              <a:rPr lang="ru-RU" sz="3200" dirty="0"/>
              <a:t>ФГ есть уровень знаний, умений и навыков, обеспечивающий нормальное функционирование личности в системе социальных отношений, который считается минимально необходимым для осуществления жизнедеятельности личности в конкретной культурной среде.</a:t>
            </a:r>
          </a:p>
        </p:txBody>
      </p:sp>
    </p:spTree>
    <p:extLst>
      <p:ext uri="{BB962C8B-B14F-4D97-AF65-F5344CB8AC3E}">
        <p14:creationId xmlns:p14="http://schemas.microsoft.com/office/powerpoint/2010/main" val="3115577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A9F4CC-AEB9-4D14-900F-24F095F53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835" y="357810"/>
            <a:ext cx="11198087" cy="108667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Критерии оценивания: </a:t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устной проверке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A5E1206-CE8E-4CF2-A9D2-9450DB1387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4081683"/>
              </p:ext>
            </p:extLst>
          </p:nvPr>
        </p:nvGraphicFramePr>
        <p:xfrm>
          <a:off x="384313" y="1444489"/>
          <a:ext cx="11449878" cy="5055703"/>
        </p:xfrm>
        <a:graphic>
          <a:graphicData uri="http://schemas.openxmlformats.org/drawingml/2006/table">
            <a:tbl>
              <a:tblPr firstRow="1" firstCol="1" bandRow="1"/>
              <a:tblGrid>
                <a:gridCol w="1693769">
                  <a:extLst>
                    <a:ext uri="{9D8B030D-6E8A-4147-A177-3AD203B41FA5}">
                      <a16:colId xmlns:a16="http://schemas.microsoft.com/office/drawing/2014/main" val="3411235176"/>
                    </a:ext>
                  </a:extLst>
                </a:gridCol>
                <a:gridCol w="894310">
                  <a:extLst>
                    <a:ext uri="{9D8B030D-6E8A-4147-A177-3AD203B41FA5}">
                      <a16:colId xmlns:a16="http://schemas.microsoft.com/office/drawing/2014/main" val="4174597"/>
                    </a:ext>
                  </a:extLst>
                </a:gridCol>
                <a:gridCol w="8861799">
                  <a:extLst>
                    <a:ext uri="{9D8B030D-6E8A-4147-A177-3AD203B41FA5}">
                      <a16:colId xmlns:a16="http://schemas.microsoft.com/office/drawing/2014/main" val="1369329877"/>
                    </a:ext>
                  </a:extLst>
                </a:gridCol>
              </a:tblGrid>
              <a:tr h="844355"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Уровни учебных достижений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9004" marR="49004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Оценка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9004" marR="49004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Общие требования к результатам освоения основной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образовательной программы.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9004" marR="49004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006184"/>
                  </a:ext>
                </a:extLst>
              </a:tr>
              <a:tr h="1438530"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Средний уровень.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9004" marR="49004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9004" marR="49004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 усвоил существенную часть учебного материала;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допускает значительные ошибки при его изложении своими словами;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затрудняется подтвердить ответ конкретными примерами;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слабо отвечает на дополнительные вопросы учителя.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9004" marR="49004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597761"/>
                  </a:ext>
                </a:extLst>
              </a:tr>
              <a:tr h="1438530"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 b="1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Достаточный уровень.</a:t>
                      </a:r>
                      <a:endParaRPr lang="ru-RU" sz="1800" b="1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9004" marR="49004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 b="1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</a:t>
                      </a:r>
                      <a:endParaRPr lang="ru-RU" sz="1800" b="1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9004" marR="49004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В основном усвоил учебный материал;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допускает незначительные ошибки при его изложении своими словами;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подтверждает ответ конкретными примерами;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правильно отвечает на дополнительные вопросы учителя.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9004" marR="49004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075527"/>
                  </a:ext>
                </a:extLst>
              </a:tr>
              <a:tr h="1334288"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 b="1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Высокий уровень.</a:t>
                      </a:r>
                      <a:endParaRPr lang="ru-RU" sz="1800" b="1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9004" marR="49004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 b="1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</a:t>
                      </a:r>
                      <a:endParaRPr lang="ru-RU" sz="1800" b="1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9004" marR="49004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Полностью усвоил учебный материал;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умеет изложить учебный материал своими словами; самостоятельно подтверждает ответ конкретными примерами;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правильно и обстоятельно отвечает на дополнительные вопросы учителя.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9004" marR="49004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334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53008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9763C8-8FB6-48B4-A581-86E53D5FA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383" y="430697"/>
            <a:ext cx="10614991" cy="127883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Критерии оценивания: </a:t>
            </a:r>
            <a:br>
              <a:rPr lang="ru-RU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9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выполнении практических работ</a:t>
            </a:r>
            <a:endParaRPr lang="ru-RU" sz="4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3A63F76-B6F8-4869-A94B-A6748C2937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4725067"/>
              </p:ext>
            </p:extLst>
          </p:nvPr>
        </p:nvGraphicFramePr>
        <p:xfrm>
          <a:off x="410817" y="1815548"/>
          <a:ext cx="11383618" cy="4580835"/>
        </p:xfrm>
        <a:graphic>
          <a:graphicData uri="http://schemas.openxmlformats.org/drawingml/2006/table">
            <a:tbl>
              <a:tblPr firstRow="1" firstCol="1" bandRow="1"/>
              <a:tblGrid>
                <a:gridCol w="1616766">
                  <a:extLst>
                    <a:ext uri="{9D8B030D-6E8A-4147-A177-3AD203B41FA5}">
                      <a16:colId xmlns:a16="http://schemas.microsoft.com/office/drawing/2014/main" val="4187968781"/>
                    </a:ext>
                  </a:extLst>
                </a:gridCol>
                <a:gridCol w="967985">
                  <a:extLst>
                    <a:ext uri="{9D8B030D-6E8A-4147-A177-3AD203B41FA5}">
                      <a16:colId xmlns:a16="http://schemas.microsoft.com/office/drawing/2014/main" val="2278189975"/>
                    </a:ext>
                  </a:extLst>
                </a:gridCol>
                <a:gridCol w="8798867">
                  <a:extLst>
                    <a:ext uri="{9D8B030D-6E8A-4147-A177-3AD203B41FA5}">
                      <a16:colId xmlns:a16="http://schemas.microsoft.com/office/drawing/2014/main" val="615467606"/>
                    </a:ext>
                  </a:extLst>
                </a:gridCol>
              </a:tblGrid>
              <a:tr h="969846"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20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Уровни учебных достижений</a:t>
                      </a:r>
                      <a:endParaRPr lang="ru-RU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20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Оценка</a:t>
                      </a:r>
                      <a:endParaRPr lang="ru-RU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20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Общие требования к результатам освоения основной</a:t>
                      </a:r>
                      <a:endParaRPr lang="ru-RU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20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образовательной программы.</a:t>
                      </a:r>
                      <a:endParaRPr lang="ru-RU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573284"/>
                  </a:ext>
                </a:extLst>
              </a:tr>
              <a:tr h="1380672"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2000" b="1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Критический низкий уровень.</a:t>
                      </a:r>
                      <a:endParaRPr lang="ru-RU" sz="2000" b="1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2000" b="1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</a:t>
                      </a:r>
                      <a:endParaRPr lang="ru-RU" sz="2000" b="1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20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Совсем не выполнил работу (не смог или отказался);</a:t>
                      </a:r>
                      <a:endParaRPr lang="ru-RU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750"/>
                        </a:spcAft>
                      </a:pPr>
                      <a:r>
                        <a:rPr lang="ru-RU" sz="20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 может использовать знания программного материала. Во всех случаях оценка снижается, если учащийся не соблюдал требований правил безопасного труда.</a:t>
                      </a:r>
                      <a:endParaRPr lang="ru-RU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2457101"/>
                  </a:ext>
                </a:extLst>
              </a:tr>
              <a:tr h="2230317"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2000" b="1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Начальный уровень.</a:t>
                      </a:r>
                      <a:endParaRPr lang="ru-RU" sz="2000" b="1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2000" b="1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</a:t>
                      </a:r>
                      <a:endParaRPr lang="ru-RU" sz="2000" b="1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 может правильно спланировать выполнение работы;</a:t>
                      </a:r>
                      <a:endParaRPr lang="ru-RU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 может использовать знаний программного материала;</a:t>
                      </a:r>
                      <a:endParaRPr lang="ru-RU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допускает грубые ошибки и не аккуратно выполняет задания;</a:t>
                      </a:r>
                      <a:endParaRPr lang="ru-RU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20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 может самостоятельно пользоваться справочной литературой, наглядными пособиями, машинами, приспособлениями и другими средствами.</a:t>
                      </a:r>
                      <a:endParaRPr lang="ru-RU" sz="20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729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29766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B1834-D47C-4529-AD44-970689BCC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583" y="424070"/>
            <a:ext cx="11317356" cy="56984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выполнении практических работ</a:t>
            </a:r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F309B5C-80D7-4366-966C-19E0CFDF56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993461"/>
              </p:ext>
            </p:extLst>
          </p:nvPr>
        </p:nvGraphicFramePr>
        <p:xfrm>
          <a:off x="225287" y="1166191"/>
          <a:ext cx="11781183" cy="5413512"/>
        </p:xfrm>
        <a:graphic>
          <a:graphicData uri="http://schemas.openxmlformats.org/drawingml/2006/table">
            <a:tbl>
              <a:tblPr firstRow="1" firstCol="1" bandRow="1"/>
              <a:tblGrid>
                <a:gridCol w="881586">
                  <a:extLst>
                    <a:ext uri="{9D8B030D-6E8A-4147-A177-3AD203B41FA5}">
                      <a16:colId xmlns:a16="http://schemas.microsoft.com/office/drawing/2014/main" val="2307280006"/>
                    </a:ext>
                  </a:extLst>
                </a:gridCol>
                <a:gridCol w="10899597">
                  <a:extLst>
                    <a:ext uri="{9D8B030D-6E8A-4147-A177-3AD203B41FA5}">
                      <a16:colId xmlns:a16="http://schemas.microsoft.com/office/drawing/2014/main" val="1437450015"/>
                    </a:ext>
                  </a:extLst>
                </a:gridCol>
              </a:tblGrid>
              <a:tr h="359568"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600" b="1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Оценка</a:t>
                      </a:r>
                      <a:endParaRPr lang="ru-RU" sz="1600" b="1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0549" marR="40549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Общие требования к результатам освоения основной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образовательной программы</a:t>
                      </a:r>
                      <a:r>
                        <a:rPr lang="ru-RU" sz="16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.</a:t>
                      </a:r>
                      <a:endParaRPr lang="ru-RU" sz="16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0549" marR="40549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942784"/>
                  </a:ext>
                </a:extLst>
              </a:tr>
              <a:tr h="1684648"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0549" marR="40549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Допускает ошибки при планировании выполнения работы;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 может самостоятельно использовать значительную часть знаний программного материала;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допускает ошибки и не аккуратно выполняет задания;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затрудняется самостоятельно пользоваться справочной литературой, наглядными пособиями, машинами, приспособлениями и другими средствами.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0549" marR="40549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708787"/>
                  </a:ext>
                </a:extLst>
              </a:tr>
              <a:tr h="1684648"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 b="1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</a:t>
                      </a:r>
                      <a:endParaRPr lang="ru-RU" sz="1800" b="1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0549" marR="40549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Правильно планирует выполнение работы;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самостоятельно и полностью использует знания программного материала;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в основном правильно и аккуратно выполняет задания;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умеет пользоваться справочной литературой, наглядными пособиями, машинами, приспособлениями и другими средствами.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0549" marR="40549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968105"/>
                  </a:ext>
                </a:extLst>
              </a:tr>
              <a:tr h="1684648"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0549" marR="40549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Творчески планирует выполнение работы;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самостоятельно и полностью использует знания программного материала;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правильно и аккуратно выполняет задания;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spcAft>
                          <a:spcPts val="75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800" b="1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умеет пользоваться справочной литературой, наглядными пособиями, машинами, приспособлениями и другими средствами.</a:t>
                      </a:r>
                      <a:endParaRPr lang="ru-RU" sz="1800" b="1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0549" marR="40549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07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64711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97541E-C59A-41FD-91AC-650D6070B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087" y="715617"/>
            <a:ext cx="10893287" cy="10601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Критерии оценивания: </a:t>
            </a:r>
            <a:b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выполнении тестов, </a:t>
            </a:r>
            <a:b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контрольных работ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1A268B-BD48-4E21-AF4B-0F47F8CB0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121" y="2103120"/>
            <a:ext cx="10800521" cy="3931920"/>
          </a:xfrm>
        </p:spPr>
        <p:txBody>
          <a:bodyPr>
            <a:noAutofit/>
          </a:bodyPr>
          <a:lstStyle/>
          <a:p>
            <a:pPr marL="0" indent="0">
              <a:spcAft>
                <a:spcPts val="750"/>
              </a:spcAft>
              <a:buNone/>
            </a:pPr>
            <a:r>
              <a:rPr lang="ru-RU" sz="32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Текущие и итоговые знания и умения учащихся оцениваются по пятибалльной системе.</a:t>
            </a:r>
            <a:endParaRPr lang="ru-RU" sz="3200" dirty="0">
              <a:effectLst/>
              <a:ea typeface="Times New Roman" panose="02020603050405020304" pitchFamily="18" charset="0"/>
            </a:endParaRPr>
          </a:p>
          <a:p>
            <a:pPr marL="0" indent="0">
              <a:spcAft>
                <a:spcPts val="750"/>
              </a:spcAft>
              <a:buNone/>
            </a:pPr>
            <a:r>
              <a:rPr lang="ru-RU" sz="32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«3» — за 70% правильно выполненных заданий </a:t>
            </a:r>
            <a:endParaRPr lang="ru-RU" sz="3200" dirty="0">
              <a:effectLst/>
              <a:ea typeface="Times New Roman" panose="02020603050405020304" pitchFamily="18" charset="0"/>
            </a:endParaRPr>
          </a:p>
          <a:p>
            <a:pPr marL="0" indent="0">
              <a:spcAft>
                <a:spcPts val="750"/>
              </a:spcAft>
              <a:buNone/>
            </a:pPr>
            <a:r>
              <a:rPr lang="ru-RU" sz="32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«4» — за 80—90% правильно выполненных заданий </a:t>
            </a:r>
            <a:endParaRPr lang="ru-RU" sz="32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«5» — за правильное выполнение всех заданий и до 10% неправильных ответов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908987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E9A57E-423A-47A0-B0D1-C9E1CFE11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097" y="980660"/>
            <a:ext cx="10899912" cy="41081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Приведенные выше нормы оценок являются ориентировочными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06BFB4-0170-48FD-9F6E-FD5D34479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1524001"/>
            <a:ext cx="11357113" cy="4903304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ru-RU" sz="80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Учащимся необходимо объяснить, что оценки имеют различный вес, значимость:</a:t>
            </a:r>
          </a:p>
          <a:p>
            <a:pPr marL="0" indent="0">
              <a:spcAft>
                <a:spcPts val="750"/>
              </a:spcAft>
              <a:buNone/>
            </a:pPr>
            <a:r>
              <a:rPr lang="ru-RU" sz="80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Текущие</a:t>
            </a:r>
            <a:r>
              <a:rPr lang="ru-RU" sz="8000" b="1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, которые они получают на каждом занятии, показывают степень усвоения небольшой части материала.</a:t>
            </a:r>
          </a:p>
          <a:p>
            <a:pPr marL="0" indent="0">
              <a:spcAft>
                <a:spcPts val="750"/>
              </a:spcAft>
              <a:buNone/>
            </a:pPr>
            <a:r>
              <a:rPr lang="ru-RU" sz="8000" b="1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Другое дело </a:t>
            </a:r>
            <a:r>
              <a:rPr lang="ru-RU" sz="80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итоговые оценки</a:t>
            </a:r>
            <a:r>
              <a:rPr lang="ru-RU" sz="8000" b="1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, выставляемые за знание изученной темы, раздела и курса, выполнения изделия в целом. </a:t>
            </a:r>
          </a:p>
          <a:p>
            <a:pPr marL="0" indent="0">
              <a:spcAft>
                <a:spcPts val="750"/>
              </a:spcAft>
              <a:buNone/>
            </a:pPr>
            <a:r>
              <a:rPr lang="ru-RU" sz="8000" b="1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При выставлении </a:t>
            </a:r>
            <a:r>
              <a:rPr lang="ru-RU" sz="80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годовых оценок </a:t>
            </a:r>
            <a:r>
              <a:rPr lang="ru-RU" sz="8000" b="1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в первую очередь ориентируются на итоговые оценки.</a:t>
            </a:r>
            <a:endParaRPr lang="ru-RU" sz="8000" b="1" dirty="0">
              <a:effectLst/>
              <a:ea typeface="Times New Roman" panose="02020603050405020304" pitchFamily="18" charset="0"/>
            </a:endParaRPr>
          </a:p>
          <a:p>
            <a:pPr>
              <a:spcAft>
                <a:spcPts val="750"/>
              </a:spcAft>
              <a:buFont typeface="Wingdings" panose="05000000000000000000" pitchFamily="2" charset="2"/>
              <a:buChar char="ü"/>
            </a:pPr>
            <a:r>
              <a:rPr lang="ru-RU" sz="8000" b="1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Наряду с оценкой, выставляемой в журнал, для ученика </a:t>
            </a:r>
            <a:r>
              <a:rPr lang="ru-RU" sz="8000" b="1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не менее важна и оценка, выраженная в вербальной (словесной) форме. </a:t>
            </a:r>
            <a:r>
              <a:rPr lang="ru-RU" sz="8000" b="1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И чем младше дети, тем они отзывчивее на нее. </a:t>
            </a:r>
          </a:p>
          <a:p>
            <a:pPr marL="0" indent="0">
              <a:spcAft>
                <a:spcPts val="750"/>
              </a:spcAft>
              <a:buNone/>
            </a:pPr>
            <a:r>
              <a:rPr lang="ru-RU" sz="8000" b="1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Выраженная в эмоциональной форме, она затрагивает чувства ребенка. Может окрылить его, заставить поверить в свои силы, а может и сформировать комплекс неполноценности, привить неприязнь к учителю и отвращение к предмету. </a:t>
            </a:r>
          </a:p>
          <a:p>
            <a:pPr marL="0" indent="0">
              <a:spcAft>
                <a:spcPts val="750"/>
              </a:spcAft>
              <a:buNone/>
            </a:pPr>
            <a:r>
              <a:rPr lang="ru-RU" sz="8000" b="1" u="sng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Ведь не секрет: нравится учитель, нравится и предмет. </a:t>
            </a:r>
          </a:p>
          <a:p>
            <a:pPr marL="0" indent="0">
              <a:spcAft>
                <a:spcPts val="750"/>
              </a:spcAft>
              <a:buNone/>
            </a:pPr>
            <a:r>
              <a:rPr lang="ru-RU" sz="8000" b="1" u="sng" dirty="0">
                <a:solidFill>
                  <a:srgbClr val="3333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Поэтому взяла за правило: </a:t>
            </a:r>
            <a:r>
              <a:rPr lang="ru-RU" sz="8000" b="1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сначала выявить все хорошее в ответе или практической работе, а лишь потом недостатки, ошибки, указав на возможность достижения более высоких результатов.</a:t>
            </a:r>
            <a:endParaRPr lang="ru-RU" sz="8000" b="1" dirty="0">
              <a:effectLst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66646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C9C793-25CF-4B4F-88FB-D70512363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348" y="642594"/>
            <a:ext cx="10866782" cy="960919"/>
          </a:xfrm>
        </p:spPr>
        <p:txBody>
          <a:bodyPr>
            <a:noAutofit/>
          </a:bodyPr>
          <a:lstStyle/>
          <a:p>
            <a:pPr algn="ctr"/>
            <a:r>
              <a:rPr lang="ru-RU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Диагностика сформированности ФГ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CA7311-5FFE-480B-A50E-E58DE2762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8" y="1736035"/>
            <a:ext cx="10986052" cy="46382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Диагностика функциональной грамотности связана с выявлением уровня сформированности компетенций, как способности: </a:t>
            </a:r>
          </a:p>
          <a:p>
            <a:r>
              <a:rPr lang="ru-RU" sz="3200" dirty="0"/>
              <a:t>мобилизовать знания, умения, отношения и ценности при решении практических задач </a:t>
            </a:r>
          </a:p>
          <a:p>
            <a:r>
              <a:rPr lang="ru-RU" sz="3200" dirty="0"/>
              <a:t>проявлять рефлексивный подход к процессу обучения и обеспечивать возможность взаимодействовать и действовать в различных жизненных ситуациях, вырабатывая осознанную стратегию поведения</a:t>
            </a:r>
          </a:p>
        </p:txBody>
      </p:sp>
    </p:spTree>
    <p:extLst>
      <p:ext uri="{BB962C8B-B14F-4D97-AF65-F5344CB8AC3E}">
        <p14:creationId xmlns:p14="http://schemas.microsoft.com/office/powerpoint/2010/main" val="34416524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2B445C-9FAB-483B-AD4B-1583E5288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365" y="344557"/>
            <a:ext cx="10880035" cy="135172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Инструменты мониторинга функциональной грамотности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37AAAE-E3C4-4A4A-B3DE-998E0F255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1590261"/>
            <a:ext cx="11290851" cy="4823791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ru-RU" sz="42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Проблема развития функциональной грамотности обучающихся в России актуализировалась благодаря </a:t>
            </a:r>
            <a:r>
              <a:rPr lang="ru-RU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Указу Президента РФ от  7 мая 2018 г. № 204 «О национальных целях и стратегических задачах развития Российской Федерации на период до 2024 года». </a:t>
            </a:r>
            <a:r>
              <a:rPr lang="ru-RU" sz="42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Согласно Указу, «в 2024 году необходимо &lt;…&gt; обеспечить глобальную конкурентоспособность российского образования, </a:t>
            </a:r>
            <a:r>
              <a:rPr lang="ru-RU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вхождение Российской Федерации в число 10 ведущих стран мира по качеству общего образования</a:t>
            </a:r>
            <a:r>
              <a:rPr lang="ru-RU" sz="42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».  </a:t>
            </a:r>
          </a:p>
          <a:p>
            <a:pPr marL="0" indent="0" algn="ctr">
              <a:lnSpc>
                <a:spcPct val="150000"/>
              </a:lnSpc>
              <a:spcAft>
                <a:spcPts val="1000"/>
              </a:spcAft>
              <a:buNone/>
            </a:pPr>
            <a:r>
              <a:rPr lang="ru-RU" sz="42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Современному российскому обществу </a:t>
            </a:r>
            <a:r>
              <a:rPr lang="ru-RU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нужны эффективные граждане, </a:t>
            </a:r>
            <a:r>
              <a:rPr lang="ru-RU" sz="42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способные максимально реализовать свои потенциальные возможности в трудовой и профессиональной деятельности, и тем самым принести пользу обществу, способствовать развитию страны. Этим объясняется актуальность проблемы развития функциональной грамотности у школьников на уровне общества. </a:t>
            </a: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ru-RU" sz="4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741627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0D107A-0945-4487-9921-5357F79F8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617" y="238540"/>
            <a:ext cx="10853531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Мониторинг уровня сформированности функциональной грамотности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9DB018-22F9-49D2-A91C-955975DEC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6" y="1762541"/>
            <a:ext cx="11304104" cy="46780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всей стране п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роводится с использованием инструментов международного практического исследования функциональной грамотности, которое является аналогом международной программы по оценке образовательных достижений учащихся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PISA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Programme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for International Student Assessment).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PISA предоставляет диагностику системы образования на государственном уровне c целью обсуждения вопросов политического регулирования, международное практическое исследование дает образовательным организациям и школьникам возможность ознакомиться с форматом и методом тестирования, получить опыт участия, сопоставимый с исследованием PISA, а также оценить уровень функциональной грамотности с использованием инструментария, основанного на концепции компетенций.</a:t>
            </a:r>
          </a:p>
          <a:p>
            <a:pPr marL="0" indent="0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Исследование проводится полностью на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компьютерной основе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628747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755C96-23B8-4587-A0BF-991BA2B53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7615CE8-4C27-4611-B47C-576B54A406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8383" y="293663"/>
            <a:ext cx="10654747" cy="6258962"/>
          </a:xfrm>
        </p:spPr>
      </p:pic>
    </p:spTree>
    <p:extLst>
      <p:ext uri="{BB962C8B-B14F-4D97-AF65-F5344CB8AC3E}">
        <p14:creationId xmlns:p14="http://schemas.microsoft.com/office/powerpoint/2010/main" val="16527500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73EA3E-6705-4C00-90B2-99B1EEC66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CBA0B32C-FFCD-4B88-AD7E-063A556B58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7983" y="233231"/>
            <a:ext cx="9475304" cy="6247082"/>
          </a:xfrm>
        </p:spPr>
      </p:pic>
    </p:spTree>
    <p:extLst>
      <p:ext uri="{BB962C8B-B14F-4D97-AF65-F5344CB8AC3E}">
        <p14:creationId xmlns:p14="http://schemas.microsoft.com/office/powerpoint/2010/main" val="32206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E17437-753D-45C8-A1F9-76F98CEB7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Функциональная грамотность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CAC03D-3374-44DA-9C92-AB451C60C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400" dirty="0"/>
              <a:t>это способность человека вступать в отношения с внешней средой и максимально быстро адаптироваться и эффективно функционировать в ней.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02415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77CADB-657B-41A6-82A3-353079542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122" y="470452"/>
            <a:ext cx="10959546" cy="1345096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Методы коррекции </a:t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образовательных результатов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80F9FD-2972-464B-9857-8376FDB7D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357" y="2014194"/>
            <a:ext cx="10959547" cy="43733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1.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Оценка и анализ текущих результатов обучения:</a:t>
            </a:r>
          </a:p>
          <a:p>
            <a:r>
              <a:rPr lang="ru-RU" sz="2400" b="1" dirty="0"/>
              <a:t>Устный опрос</a:t>
            </a:r>
          </a:p>
          <a:p>
            <a:r>
              <a:rPr lang="ru-RU" sz="2400" b="1" dirty="0"/>
              <a:t>Анализ слабых мест</a:t>
            </a:r>
          </a:p>
          <a:p>
            <a:r>
              <a:rPr lang="ru-RU" sz="2400" b="1" dirty="0"/>
              <a:t>Проверочные работы (диктанты, рефераты, тесты и т.д.)</a:t>
            </a:r>
          </a:p>
          <a:p>
            <a:pPr marL="0" indent="0">
              <a:buNone/>
            </a:pPr>
            <a:r>
              <a:rPr lang="ru-RU" sz="2400" b="1" dirty="0"/>
              <a:t>2.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Индивидуальная работа с учениками:</a:t>
            </a:r>
          </a:p>
          <a:p>
            <a:r>
              <a:rPr lang="ru-RU" sz="2400" b="1" dirty="0"/>
              <a:t>Опрос</a:t>
            </a:r>
          </a:p>
          <a:p>
            <a:r>
              <a:rPr lang="ru-RU" sz="2400" b="1" dirty="0"/>
              <a:t>Беседа</a:t>
            </a:r>
          </a:p>
          <a:p>
            <a:pPr marL="0" indent="0">
              <a:buNone/>
            </a:pPr>
            <a:r>
              <a:rPr lang="ru-RU" sz="2400" b="1" dirty="0"/>
              <a:t>3.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Систематизация критериев оценки </a:t>
            </a:r>
            <a:r>
              <a:rPr lang="ru-RU" sz="2400" b="1" dirty="0"/>
              <a:t>(единые критерии оценки)</a:t>
            </a:r>
          </a:p>
          <a:p>
            <a:pPr marL="0" indent="0">
              <a:buNone/>
            </a:pPr>
            <a:r>
              <a:rPr lang="ru-RU" sz="2400" b="1" dirty="0"/>
              <a:t>4.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Совместная работа с родителями </a:t>
            </a:r>
            <a:r>
              <a:rPr lang="ru-RU" sz="2400" b="1" dirty="0"/>
              <a:t>для повышения мотивации.</a:t>
            </a:r>
          </a:p>
        </p:txBody>
      </p:sp>
    </p:spTree>
    <p:extLst>
      <p:ext uri="{BB962C8B-B14F-4D97-AF65-F5344CB8AC3E}">
        <p14:creationId xmlns:p14="http://schemas.microsoft.com/office/powerpoint/2010/main" val="10323134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1D37B4-35CF-4790-8FA5-3B3487AD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03" y="642595"/>
            <a:ext cx="11012557" cy="7223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Некоторые способы коррекции учебных результатов в российских школах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3D342D-A34E-483E-81C8-3BC3C692D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83" y="1603513"/>
            <a:ext cx="11145077" cy="48900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1.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Индивидуально-личностный подход </a:t>
            </a:r>
            <a:r>
              <a:rPr lang="ru-RU" sz="2000" b="1" dirty="0"/>
              <a:t>(учитываются особенности учеников, в том числе причины их неуспеваемости)</a:t>
            </a:r>
          </a:p>
          <a:p>
            <a:pPr marL="0" indent="0">
              <a:buNone/>
            </a:pPr>
            <a:r>
              <a:rPr lang="ru-RU" sz="2000" b="1" dirty="0"/>
              <a:t>2.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Активные формы обучения </a:t>
            </a:r>
            <a:r>
              <a:rPr lang="ru-RU" sz="2000" b="1" dirty="0"/>
              <a:t>(помогают повысить познавательный интерес)</a:t>
            </a:r>
          </a:p>
          <a:p>
            <a:pPr marL="0" indent="0">
              <a:buNone/>
            </a:pPr>
            <a:r>
              <a:rPr lang="ru-RU" sz="2000" b="1" dirty="0"/>
              <a:t>Например: решение проблемных ситуаций, использование исследовательского подхода, организация сотрудничества и т.д.)</a:t>
            </a:r>
          </a:p>
          <a:p>
            <a:pPr marL="0" indent="0">
              <a:buNone/>
            </a:pPr>
            <a:r>
              <a:rPr lang="ru-RU" sz="2000" b="1" dirty="0"/>
              <a:t>3.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Самопроверка и взаимопроверка </a:t>
            </a:r>
            <a:r>
              <a:rPr lang="ru-RU" sz="2000" b="1" dirty="0"/>
              <a:t>(занимательные и логические задачи, задания на нахождение ошибок)</a:t>
            </a:r>
          </a:p>
          <a:p>
            <a:pPr marL="0" indent="0">
              <a:buNone/>
            </a:pPr>
            <a:r>
              <a:rPr lang="ru-RU" sz="2000" b="1" dirty="0"/>
              <a:t>4.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Домашние задания творческого характера </a:t>
            </a:r>
            <a:r>
              <a:rPr lang="ru-RU" sz="2000" b="1" dirty="0"/>
              <a:t>(составление кроссворда, сказок и т.д.)</a:t>
            </a:r>
          </a:p>
          <a:p>
            <a:pPr marL="0" indent="0">
              <a:buNone/>
            </a:pPr>
            <a:r>
              <a:rPr lang="ru-RU" sz="2000" b="1" dirty="0"/>
              <a:t>5.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Дифференцированный подход </a:t>
            </a:r>
            <a:r>
              <a:rPr lang="ru-RU" sz="2000" b="1" dirty="0"/>
              <a:t>(для разных групп учащихся разрабатываются дифференцированные задания)</a:t>
            </a:r>
          </a:p>
          <a:p>
            <a:pPr marL="0" indent="0">
              <a:buNone/>
            </a:pPr>
            <a:r>
              <a:rPr lang="ru-RU" sz="2000" b="1" dirty="0"/>
              <a:t>6.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Психолого-педагогический консилиум </a:t>
            </a:r>
            <a:r>
              <a:rPr lang="ru-RU" sz="2000" b="1" dirty="0"/>
              <a:t>(разработка индивидуальной программы коррекционной и развивающей работы для каждого обучающегося)</a:t>
            </a:r>
          </a:p>
          <a:p>
            <a:pPr marL="0" indent="0">
              <a:buNone/>
            </a:pPr>
            <a:r>
              <a:rPr lang="ru-RU" sz="2000" b="1" dirty="0"/>
              <a:t>7.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с родителями </a:t>
            </a:r>
            <a:r>
              <a:rPr lang="ru-RU" sz="2000" b="1" dirty="0"/>
              <a:t>(на выявление причин неуспеваемости).</a:t>
            </a:r>
          </a:p>
        </p:txBody>
      </p:sp>
    </p:spTree>
    <p:extLst>
      <p:ext uri="{BB962C8B-B14F-4D97-AF65-F5344CB8AC3E}">
        <p14:creationId xmlns:p14="http://schemas.microsoft.com/office/powerpoint/2010/main" val="37678352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893E0D-4ADD-43E9-AC66-D41475267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Рекомендуемая литература по теме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C32A92-93EC-4455-8D6F-DB69D3C99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617" y="2103120"/>
            <a:ext cx="10787270" cy="3931920"/>
          </a:xfrm>
        </p:spPr>
        <p:txBody>
          <a:bodyPr>
            <a:normAutofit/>
          </a:bodyPr>
          <a:lstStyle/>
          <a:p>
            <a:r>
              <a:rPr lang="ru-RU" sz="2400" dirty="0"/>
              <a:t>ПРОФИЛАКТИКА УЧЕБНОЙ НЕУСПЕШНОСТИ В ОБЩЕОБРАЗОВАТЕЛЬНОЙ ОРГАНИЗАЦИИ, методические рекомендации, 2023</a:t>
            </a:r>
          </a:p>
          <a:p>
            <a:r>
              <a:rPr lang="ru-RU" sz="2400" dirty="0"/>
              <a:t>ШКОЛЬНАЯ НЕУСПЕВАЕМОСТЬ: ПСИХОЛОГО-ПЕДАГОГИЧЕСКИЕ ПРИЧИНЫ И ПУТИ ПРЕОДОЛЕНИЯ Учебное пособие\ М. Г. Харитонов, И. П. Иванова, Т. В. </a:t>
            </a:r>
            <a:r>
              <a:rPr lang="ru-RU" sz="2400" dirty="0" err="1"/>
              <a:t>Ро</a:t>
            </a:r>
            <a:r>
              <a:rPr lang="ru-RU" sz="2400" dirty="0"/>
              <a:t> </a:t>
            </a:r>
            <a:r>
              <a:rPr lang="ru-RU" sz="2400" dirty="0" err="1"/>
              <a:t>манова</a:t>
            </a:r>
            <a:r>
              <a:rPr lang="ru-RU" sz="2400" dirty="0"/>
              <a:t>, О. В. Чернова. , 2021</a:t>
            </a:r>
          </a:p>
          <a:p>
            <a:r>
              <a:rPr lang="ru-RU" sz="2400" dirty="0"/>
              <a:t>ФОРМИРОВАНИЕ И ОЦЕНКА ФУНКЦИОНАЛЬНОЙ ГРАМОТНОСТИ УЧАЩИХСЯ Учебно-методическое пособие\ И. Ю. Алексашина О. А. Абдулаева Ю. П. Киселев , 2019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75914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23B140-C375-4854-9365-1AA1418C6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8" y="2091262"/>
            <a:ext cx="9068586" cy="2759033"/>
          </a:xfrm>
        </p:spPr>
        <p:txBody>
          <a:bodyPr/>
          <a:lstStyle/>
          <a:p>
            <a:r>
              <a:rPr lang="ru-RU" sz="60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899953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AC9368-065C-4AEE-9916-51325BC2C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365" y="543339"/>
            <a:ext cx="10827026" cy="1470855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Отличительные черты школьника с развитой функциональной грамотностью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E06DA7-1303-43D1-BA39-605ABFF0B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330" y="2103119"/>
            <a:ext cx="11184835" cy="4211541"/>
          </a:xfrm>
        </p:spPr>
        <p:txBody>
          <a:bodyPr>
            <a:noAutofit/>
          </a:bodyPr>
          <a:lstStyle/>
          <a:p>
            <a:r>
              <a:rPr lang="ru-RU" sz="3200" dirty="0"/>
              <a:t>успешно решает разные бытовые проблемы, используя знания, полученные при изучении школьных предметов</a:t>
            </a:r>
          </a:p>
          <a:p>
            <a:r>
              <a:rPr lang="ru-RU" sz="3200" dirty="0"/>
              <a:t>умеет общаться и находить выход в разнообразных социальных ситуациях </a:t>
            </a:r>
          </a:p>
          <a:p>
            <a:r>
              <a:rPr lang="ru-RU" sz="3200" dirty="0"/>
              <a:t>использует базовые навыки чтения и письма для построения коммуникаций </a:t>
            </a:r>
          </a:p>
          <a:p>
            <a:r>
              <a:rPr lang="ru-RU" sz="3200" dirty="0"/>
              <a:t>выстраивает межпредметные связи, когда один и тот же факт или явление изучается, а затем и оценивается с разных сторон.</a:t>
            </a:r>
          </a:p>
        </p:txBody>
      </p:sp>
    </p:spTree>
    <p:extLst>
      <p:ext uri="{BB962C8B-B14F-4D97-AF65-F5344CB8AC3E}">
        <p14:creationId xmlns:p14="http://schemas.microsoft.com/office/powerpoint/2010/main" val="2491992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626200-F6F3-4384-AF01-72EAD65E0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234" y="430696"/>
            <a:ext cx="10853531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оценки достижения планируемых результатов освоения ФОП ООО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9C985797-0171-4E2D-8054-A197BEA41C9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42925" y="2228502"/>
            <a:ext cx="2598688" cy="3311892"/>
          </a:xfrm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id="{9D7E55AD-5831-4390-AA38-911F89AB17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41613" y="1802296"/>
            <a:ext cx="8507047" cy="44131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ФГОС ООО определяет основные требования к образовательным результатам обучающихся и средствам оценки их достижения, которые конкретизируются в </a:t>
            </a:r>
            <a:r>
              <a:rPr lang="ru-RU" sz="2400" b="1" dirty="0"/>
              <a:t>планируемых результатах освоения обучающимися в Федеральной образовательной программе.</a:t>
            </a:r>
          </a:p>
          <a:p>
            <a:pPr marL="0" indent="0">
              <a:buNone/>
            </a:pPr>
            <a:r>
              <a:rPr lang="ru-RU" sz="2400" b="1" dirty="0"/>
              <a:t>     ФРПООО по учебному предмету «Труд (технология)» </a:t>
            </a:r>
          </a:p>
          <a:p>
            <a:pPr marL="0" indent="0">
              <a:buNone/>
            </a:pPr>
            <a:r>
              <a:rPr lang="ru-RU" sz="2800" dirty="0"/>
              <a:t>Представлены</a:t>
            </a:r>
          </a:p>
          <a:p>
            <a:pPr marL="0" indent="0">
              <a:buNone/>
            </a:pPr>
            <a:r>
              <a:rPr lang="ru-RU" sz="2800" dirty="0"/>
              <a:t>-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Личностные результаты</a:t>
            </a:r>
          </a:p>
          <a:p>
            <a:pPr marL="0" indent="0">
              <a:buNone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-Метапредметные результаты</a:t>
            </a:r>
          </a:p>
          <a:p>
            <a:pPr marL="0" indent="0">
              <a:buNone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-Предметные 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val="3978913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93F7CB-1202-49A7-B745-BC8CAD969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609" y="642594"/>
            <a:ext cx="10946295" cy="121271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Планируемые результаты освоения ФРП ООО по предмету «Труд (технология»)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A4BED45-F09A-42E4-BA6F-D62B80C1BB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6614698"/>
              </p:ext>
            </p:extLst>
          </p:nvPr>
        </p:nvGraphicFramePr>
        <p:xfrm>
          <a:off x="530087" y="2103437"/>
          <a:ext cx="11211339" cy="435037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271821">
                  <a:extLst>
                    <a:ext uri="{9D8B030D-6E8A-4147-A177-3AD203B41FA5}">
                      <a16:colId xmlns:a16="http://schemas.microsoft.com/office/drawing/2014/main" val="2744932634"/>
                    </a:ext>
                  </a:extLst>
                </a:gridCol>
                <a:gridCol w="7939518">
                  <a:extLst>
                    <a:ext uri="{9D8B030D-6E8A-4147-A177-3AD203B41FA5}">
                      <a16:colId xmlns:a16="http://schemas.microsoft.com/office/drawing/2014/main" val="1410536658"/>
                    </a:ext>
                  </a:extLst>
                </a:gridCol>
              </a:tblGrid>
              <a:tr h="1450124">
                <a:tc>
                  <a:txBody>
                    <a:bodyPr/>
                    <a:lstStyle/>
                    <a:p>
                      <a:r>
                        <a:rPr lang="ru-RU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ПРЕДМЕТНЫЕ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/>
                        <a:t>Результаты освоения программы учебного предмета: научных знаний, умений, способов действий, специфических для предметной области и обеспечивающих успешное обучение на следующем уровне образования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3517199"/>
                  </a:ext>
                </a:extLst>
              </a:tr>
              <a:tr h="1450124">
                <a:tc>
                  <a:txBody>
                    <a:bodyPr/>
                    <a:lstStyle/>
                    <a:p>
                      <a:r>
                        <a:rPr lang="ru-RU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МЕТАПРЕДМЕТНЫЕ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/>
                        <a:t>УУД –обобщенные учебные действия, позволяющие решать круг задач в различных предметных областях и являющиеся результатом освоения программы ОО, включающую программу формирования УУД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1706539"/>
                  </a:ext>
                </a:extLst>
              </a:tr>
              <a:tr h="1450124">
                <a:tc>
                  <a:txBody>
                    <a:bodyPr/>
                    <a:lstStyle/>
                    <a:p>
                      <a:r>
                        <a:rPr lang="ru-RU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ЛИЧНОСТНЫЕ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/>
                        <a:t>Система ценностных отношений обучающихся к себе, другим участникам образовательного процесса, самому образовательному процессу и его результатам, проявляющаяся в личностной позиции, личностных смыслах, личностных установках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780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1860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159DE6-619D-40BC-8DA3-3D414031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57200"/>
            <a:ext cx="11145078" cy="12259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Ориентация оценки на управление 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качеством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57DA0A-C9E0-4A81-B693-CE3578DFA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68557"/>
            <a:ext cx="11145077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/>
              <a:t>ФГОС ООО:</a:t>
            </a:r>
          </a:p>
          <a:p>
            <a:pPr marL="0" indent="0">
              <a:buNone/>
            </a:pPr>
            <a:r>
              <a:rPr lang="ru-RU" sz="2800" b="1" dirty="0"/>
              <a:t>Единый подход </a:t>
            </a:r>
            <a:r>
              <a:rPr lang="ru-RU" sz="2800" dirty="0"/>
              <a:t>к формированию содержания предмета</a:t>
            </a:r>
          </a:p>
          <a:p>
            <a:pPr marL="0" indent="0">
              <a:buNone/>
            </a:pPr>
            <a:r>
              <a:rPr lang="ru-RU" sz="2800" b="1" dirty="0"/>
              <a:t>Единые подходы </a:t>
            </a:r>
            <a:r>
              <a:rPr lang="ru-RU" sz="2800" dirty="0"/>
              <a:t>к оцениванию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b="1" dirty="0"/>
              <a:t>Основные функции оценочных процедур: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/>
              <a:t>Ориентация образовательного процесса на достижение планируемых результатов освоения программы;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/>
              <a:t>Обеспечение эффективной обратной связи для управления образовательным процессом.</a:t>
            </a:r>
          </a:p>
        </p:txBody>
      </p:sp>
    </p:spTree>
    <p:extLst>
      <p:ext uri="{BB962C8B-B14F-4D97-AF65-F5344CB8AC3E}">
        <p14:creationId xmlns:p14="http://schemas.microsoft.com/office/powerpoint/2010/main" val="3734000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783731-092F-4CFD-9BB0-F65A7D2EA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265043"/>
            <a:ext cx="10813775" cy="1510749"/>
          </a:xfrm>
        </p:spPr>
        <p:txBody>
          <a:bodyPr>
            <a:noAutofit/>
          </a:bodyPr>
          <a:lstStyle/>
          <a:p>
            <a:pPr algn="ctr"/>
            <a:r>
              <a:rPr lang="ru-RU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Ориентация оценки на управление качеством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1205F4-B4B3-4FAD-989C-872D24575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630018"/>
            <a:ext cx="11065565" cy="48105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П. 31.3. ФГОС ООО 2021 г. Система оценки должна:</a:t>
            </a:r>
          </a:p>
          <a:p>
            <a:r>
              <a:rPr lang="ru-RU" sz="2000" dirty="0"/>
              <a:t>отражать содержание и критерии оценки, формы представления результатов оценочной деятельности;</a:t>
            </a:r>
          </a:p>
          <a:p>
            <a:r>
              <a:rPr lang="ru-RU" sz="2000" dirty="0"/>
              <a:t> обеспечивать комплексный подход к оценке;</a:t>
            </a:r>
          </a:p>
          <a:p>
            <a:r>
              <a:rPr lang="ru-RU" sz="2000" dirty="0"/>
              <a:t>предусматривать использование разнообразных методов и форм обучения, в т.ч. проектов, командных, творческих работ, самоанализа и самооценки, наблюдения, тестов и др., в т.ч. с использованием цифровых технологий;</a:t>
            </a:r>
          </a:p>
          <a:p>
            <a:r>
              <a:rPr lang="ru-RU" sz="2000" dirty="0"/>
              <a:t>предусматривать оценку динамики учебных достижений обучающихся;</a:t>
            </a:r>
          </a:p>
          <a:p>
            <a:r>
              <a:rPr lang="ru-RU" sz="2000" dirty="0"/>
              <a:t>обеспечивать возможность получения объективной информации о  качестве подготовки обучающихся;</a:t>
            </a:r>
          </a:p>
          <a:p>
            <a:r>
              <a:rPr lang="ru-RU" sz="2000" dirty="0"/>
              <a:t>включать описание промежуточной аттестации обучающихся в рамках урочной и внеурочной деятельности;</a:t>
            </a:r>
          </a:p>
          <a:p>
            <a:r>
              <a:rPr lang="ru-RU" sz="2000" dirty="0"/>
              <a:t>предусматривать оценку проектной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661889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7055F6-844B-4C9C-9DD0-E3C4B88A4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347" y="477078"/>
            <a:ext cx="11118573" cy="153711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оценки достижения планируемых результатов: </a:t>
            </a:r>
            <a:b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внешние и внутренние процедуры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42E248-231B-4767-A68D-C7F7A847D0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7078" y="2199860"/>
            <a:ext cx="10946295" cy="42766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b="1" dirty="0"/>
              <a:t>1. Внутренняя оценка по предмету «Труд (технология)» включает</a:t>
            </a:r>
          </a:p>
          <a:p>
            <a:r>
              <a:rPr lang="ru-RU" sz="3000" dirty="0"/>
              <a:t> Текущую оценку</a:t>
            </a:r>
          </a:p>
          <a:p>
            <a:r>
              <a:rPr lang="ru-RU" sz="3000" dirty="0"/>
              <a:t> Тематическую оценку</a:t>
            </a:r>
          </a:p>
          <a:p>
            <a:pPr marL="0" indent="0">
              <a:buNone/>
            </a:pPr>
            <a:r>
              <a:rPr lang="ru-RU" sz="3000" b="1" dirty="0"/>
              <a:t>2. Внешняя оценка по предмету «Труд (технология)» включает</a:t>
            </a:r>
          </a:p>
          <a:p>
            <a:r>
              <a:rPr lang="ru-RU" sz="3000" dirty="0"/>
              <a:t> Независимую оценку качества подготовки обучающихся: например, НИКО (Национальное исследование качества образования) https://fioco.ru/results_niko</a:t>
            </a:r>
          </a:p>
        </p:txBody>
      </p:sp>
    </p:spTree>
    <p:extLst>
      <p:ext uri="{BB962C8B-B14F-4D97-AF65-F5344CB8AC3E}">
        <p14:creationId xmlns:p14="http://schemas.microsoft.com/office/powerpoint/2010/main" val="10154056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1936</TotalTime>
  <Words>2447</Words>
  <Application>Microsoft Office PowerPoint</Application>
  <PresentationFormat>Широкоэкранный</PresentationFormat>
  <Paragraphs>240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9" baseType="lpstr">
      <vt:lpstr>Calibri</vt:lpstr>
      <vt:lpstr>Garamond</vt:lpstr>
      <vt:lpstr>Symbol</vt:lpstr>
      <vt:lpstr>Times New Roman</vt:lpstr>
      <vt:lpstr>Wingdings</vt:lpstr>
      <vt:lpstr>Савон</vt:lpstr>
      <vt:lpstr>Система оценки сформированности функциональной грамотности учащихся:  критерии, инструменты мониторинга и методы коррекции образовательных результатов</vt:lpstr>
      <vt:lpstr>Формирование функциональной грамотности</vt:lpstr>
      <vt:lpstr>Функциональная грамотность</vt:lpstr>
      <vt:lpstr>Отличительные черты школьника с развитой функциональной грамотностью</vt:lpstr>
      <vt:lpstr>Система оценки достижения планируемых результатов освоения ФОП ООО</vt:lpstr>
      <vt:lpstr>Планируемые результаты освоения ФРП ООО по предмету «Труд (технология»)</vt:lpstr>
      <vt:lpstr>Ориентация оценки на управление  качеством образования</vt:lpstr>
      <vt:lpstr>Ориентация оценки на управление качеством образования</vt:lpstr>
      <vt:lpstr>Система оценки достижения планируемых результатов:  внешние и внутренние процедуры</vt:lpstr>
      <vt:lpstr>Система оценки достижения планируемых результатов: внешние и внутренние процедуры</vt:lpstr>
      <vt:lpstr>18.27.Текущая оценка</vt:lpstr>
      <vt:lpstr>Подходы к оценке достижения образовательных результатов</vt:lpstr>
      <vt:lpstr>Подходы к оценке достижения образовательных результатов</vt:lpstr>
      <vt:lpstr>Подходы к оценке достижения образовательных результатов</vt:lpstr>
      <vt:lpstr>Подходы к оценке достижения образовательных результатов</vt:lpstr>
      <vt:lpstr>Подходы к разработке критериев оценки результатов освоения ФРП  по предмету «Труд (технология)»</vt:lpstr>
      <vt:lpstr>Подходы к разработке критериев оценки результатов освоения ФРП  по предмету «Труд (технология)»</vt:lpstr>
      <vt:lpstr>Оценка предметных результатов</vt:lpstr>
      <vt:lpstr>Критерии оценивания:  При устной проверке</vt:lpstr>
      <vt:lpstr>Критерии оценивания:  При устной проверке</vt:lpstr>
      <vt:lpstr>Критерии оценивания:  При выполнении практических работ</vt:lpstr>
      <vt:lpstr>При выполнении практических работ</vt:lpstr>
      <vt:lpstr>Критерии оценивания:  При выполнении тестов,  контрольных работ</vt:lpstr>
      <vt:lpstr>Приведенные выше нормы оценок являются ориентировочными </vt:lpstr>
      <vt:lpstr>Диагностика сформированности ФГ</vt:lpstr>
      <vt:lpstr>Инструменты мониторинга функциональной грамотности</vt:lpstr>
      <vt:lpstr>Мониторинг уровня сформированности функциональной грамотности </vt:lpstr>
      <vt:lpstr>Презентация PowerPoint</vt:lpstr>
      <vt:lpstr>Презентация PowerPoint</vt:lpstr>
      <vt:lpstr>Методы коррекции  образовательных результатов</vt:lpstr>
      <vt:lpstr>Некоторые способы коррекции учебных результатов в российских школах</vt:lpstr>
      <vt:lpstr>Рекомендуемая литература по теме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оценки сформированности функциональной грамотности учащихся:  критерии, инструменты мониторинга и методы коррекции образовательных результатов</dc:title>
  <dc:creator>Lenovo</dc:creator>
  <cp:lastModifiedBy>Lenovo</cp:lastModifiedBy>
  <cp:revision>54</cp:revision>
  <dcterms:created xsi:type="dcterms:W3CDTF">2025-10-13T08:46:05Z</dcterms:created>
  <dcterms:modified xsi:type="dcterms:W3CDTF">2025-10-14T17:02:13Z</dcterms:modified>
</cp:coreProperties>
</file>