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E4467-DB1D-4CDD-91A0-E1949379BE33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138A-6966-4775-A70B-BA683A326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normativnye-dokumenty/" TargetMode="External"/><Relationship Id="rId7" Type="http://schemas.openxmlformats.org/officeDocument/2006/relationships/hyperlink" Target="https://edsoo.ru/goryachaya-liniya-po-voprosam-vvedeniya-ob/" TargetMode="External"/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dsoo.ru/mr-obzh/" TargetMode="External"/><Relationship Id="rId5" Type="http://schemas.openxmlformats.org/officeDocument/2006/relationships/hyperlink" Target="https://edsoo.ru/metodicheskie-seminary/" TargetMode="External"/><Relationship Id="rId4" Type="http://schemas.openxmlformats.org/officeDocument/2006/relationships/hyperlink" Target="https://edsoo.ru/konstruktor-rabochih-programm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normativnye-dokumenty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285727"/>
            <a:ext cx="75724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Методическое письмо по учебному предмету «Основы безопасности и защиты Родины»</a:t>
            </a:r>
            <a:endParaRPr lang="ru-RU" dirty="0"/>
          </a:p>
          <a:p>
            <a:r>
              <a:rPr lang="ru-RU" b="1" dirty="0"/>
              <a:t>Об изменении названия и содержания предмета «Основы</a:t>
            </a:r>
            <a:br>
              <a:rPr lang="ru-RU" b="1" dirty="0"/>
            </a:br>
            <a:r>
              <a:rPr lang="ru-RU" b="1" dirty="0"/>
              <a:t>безопасности и защиты Родины»</a:t>
            </a:r>
          </a:p>
          <a:p>
            <a:r>
              <a:rPr lang="ru-RU" dirty="0"/>
              <a:t>Обострение существующих и появление новых глобальных и региональных вызовов и угроз безопасности России обусловили необходимость перестройки всех государственных институтов и структур, приведение их в соответствие с уровнем опасностей и риском их реализации. Изменения коснулись и системы российского образования, в ходе модернизации которой с учетом роста принципиальной важности вопросов комплексной безопасности внесены существенные изменения и дополнения в структуру и содержание учебного предмета «Основы безопасности жизнедеятельности» (далее - ОБЖ), актуализированы проблемные вопросы его преподавания при реализации имеющих государственную аккредитацию образовательных программ основного общего образования и среднего общего образования.</a:t>
            </a:r>
          </a:p>
          <a:p>
            <a:r>
              <a:rPr lang="ru-RU" dirty="0" err="1"/>
              <a:t>Минпросвещения</a:t>
            </a:r>
            <a:r>
              <a:rPr lang="ru-RU" dirty="0"/>
              <a:t> России разработана Дорожная карта по введению учебного предмета «Основы безопасности и защиты Родины» (далее - ОБЗР) на 2024 год (утверждена 17 января 2024 г.), в соответствии с которой внесены необходимые изменения и дополнения в нормативные правовые акты в части преподавания учебного предмета ОБЗР.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85728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Относительно новым является модуль «Основы военной подготовки», который включает следующие дидактические элементы:</a:t>
            </a:r>
          </a:p>
          <a:p>
            <a:pPr lvl="0"/>
            <a:r>
              <a:rPr lang="ru-RU" dirty="0" smtClean="0"/>
              <a:t>1.Строевые </a:t>
            </a:r>
            <a:r>
              <a:rPr lang="ru-RU" dirty="0"/>
              <a:t>приемы и движение без оружия (строевая подготовка).</a:t>
            </a:r>
          </a:p>
          <a:p>
            <a:pPr lvl="0"/>
            <a:r>
              <a:rPr lang="ru-RU" dirty="0" smtClean="0"/>
              <a:t>2.Основные </a:t>
            </a:r>
            <a:r>
              <a:rPr lang="ru-RU" dirty="0"/>
              <a:t>виды тактических действий войск (тактическая подготовка).</a:t>
            </a:r>
          </a:p>
          <a:p>
            <a:pPr lvl="0"/>
            <a:r>
              <a:rPr lang="ru-RU" dirty="0" smtClean="0"/>
              <a:t>3.Требования </a:t>
            </a:r>
            <a:r>
              <a:rPr lang="ru-RU" dirty="0"/>
              <a:t>безопасности при обращении с оружием и боеприпасами (огневая подготовка).</a:t>
            </a:r>
          </a:p>
          <a:p>
            <a:pPr lvl="0"/>
            <a:r>
              <a:rPr lang="ru-RU" dirty="0" smtClean="0"/>
              <a:t>4.Виды</a:t>
            </a:r>
            <a:r>
              <a:rPr lang="ru-RU" dirty="0"/>
              <a:t>, назначение и тактико-технические характеристики современного стрелкового оружия (огневая подготовка).</a:t>
            </a:r>
          </a:p>
          <a:p>
            <a:pPr lvl="0"/>
            <a:r>
              <a:rPr lang="ru-RU" dirty="0" smtClean="0"/>
              <a:t>5.Беспилотные </a:t>
            </a:r>
            <a:r>
              <a:rPr lang="ru-RU" dirty="0"/>
              <a:t>летательные аппараты (БПЛА) - эффективное средство в условиях военных действий. Морские беспилотные аппараты (основы технической подготовки и связи).</a:t>
            </a:r>
          </a:p>
          <a:p>
            <a:pPr lvl="0"/>
            <a:r>
              <a:rPr lang="ru-RU" dirty="0" smtClean="0"/>
              <a:t>6.Предназначение</a:t>
            </a:r>
            <a:r>
              <a:rPr lang="ru-RU" dirty="0"/>
              <a:t>, общее устройство и тактико-технические характеристики переносных радиостанций (основы технической подготовки и связи).</a:t>
            </a:r>
          </a:p>
          <a:p>
            <a:pPr lvl="0"/>
            <a:r>
              <a:rPr lang="ru-RU" dirty="0" smtClean="0"/>
              <a:t>7.Свойства </a:t>
            </a:r>
            <a:r>
              <a:rPr lang="ru-RU" dirty="0"/>
              <a:t>местности и их применение в военном деле (военная топография).</a:t>
            </a:r>
          </a:p>
          <a:p>
            <a:pPr lvl="0"/>
            <a:r>
              <a:rPr lang="ru-RU" dirty="0" smtClean="0"/>
              <a:t>8.Фортификационное </a:t>
            </a:r>
            <a:r>
              <a:rPr lang="ru-RU" dirty="0"/>
              <a:t>оборудование позиции отделения. Виды укрытий и убежищ (инженерная подготовка).</a:t>
            </a:r>
          </a:p>
          <a:p>
            <a:pPr lvl="0"/>
            <a:r>
              <a:rPr lang="ru-RU" dirty="0" smtClean="0"/>
              <a:t>9.Оружие </a:t>
            </a:r>
            <a:r>
              <a:rPr lang="ru-RU" dirty="0"/>
              <a:t>массового поражения (радиационная, химическая, биологическая защита).</a:t>
            </a:r>
          </a:p>
          <a:p>
            <a:pPr lvl="0"/>
            <a:r>
              <a:rPr lang="ru-RU" dirty="0" smtClean="0"/>
              <a:t>10.Первая </a:t>
            </a:r>
            <a:r>
              <a:rPr lang="ru-RU" dirty="0"/>
              <a:t>помощь на поле боя (военно-медицинская подготовка. Тактическая медицина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571480"/>
            <a:ext cx="8572560" cy="2031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3763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формы организации информирования учителей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3763" algn="l"/>
              </a:tabLst>
            </a:pPr>
            <a:r>
              <a:rPr kumimoji="0" lang="ru-RU" sz="1400" b="1" i="0" u="none" strike="noStrike" cap="none" normalizeH="0" baseline="0" dirty="0" smtClean="0" bmk="bookmark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представленных изменениях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37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Информация о реализации ФРП ОБЗР представлена на сайте ИСРО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https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://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edsoo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ru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/: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37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  Нормативные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документы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https: //edsoo.ru/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normativnye-dokumenty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/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37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 Поурочное планирование в конструкторе рабочих программ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https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: //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edsoo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 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ru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konstruktor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-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rabochih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-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pro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gramm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/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37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   Методические семинары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https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://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edsoo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ru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metodicheskie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-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seminary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/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37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    Методические материалы по учебному предмету ОБЗР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https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://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edsoo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ru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mr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-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obzh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/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937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    Горячая линия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https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://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edsoo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ru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/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goryachaya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-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liniya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-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po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-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voprosam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-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vvedeniya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-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ob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/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71472" y="500042"/>
            <a:ext cx="8286808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Информационные ресурсы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7" name="Picut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8143932" cy="214314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78674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 целях адаптивного введения обновленного содержания предмета</a:t>
            </a:r>
            <a:endParaRPr lang="ru-RU" dirty="0"/>
          </a:p>
          <a:p>
            <a:r>
              <a:rPr lang="ru-RU" b="1" dirty="0"/>
              <a:t>«Основы безопасности и защиты Родины»</a:t>
            </a:r>
            <a:endParaRPr lang="ru-RU" dirty="0"/>
          </a:p>
          <a:p>
            <a:r>
              <a:rPr lang="ru-RU" dirty="0"/>
              <a:t>Реализация программы по предмету «Основы безопасности и защиты Родины» в условиях отсутствия необходимого материально-технического обеспечения может быть организована на базе других организаций, включая школы, учебно-методические центры военно-патриотического воспитания «Авангард», «Точки роста», </a:t>
            </a:r>
            <a:r>
              <a:rPr lang="ru-RU" dirty="0" err="1"/>
              <a:t>Кванториумы</a:t>
            </a:r>
            <a:r>
              <a:rPr lang="ru-RU" dirty="0"/>
              <a:t>, </a:t>
            </a:r>
            <a:r>
              <a:rPr lang="en-US" dirty="0"/>
              <a:t>IT</a:t>
            </a:r>
            <a:r>
              <a:rPr lang="ru-RU" dirty="0"/>
              <a:t>-кубы, ДНК, вузы, колледжи и т.п., имеющих необходимое оборудование.</a:t>
            </a:r>
          </a:p>
          <a:p>
            <a:r>
              <a:rPr lang="ru-RU" dirty="0"/>
              <a:t>Ведутся масштабные курсы повышения квалификации педагогов, реализующих программы по предмету «Основы безопасности и защиты Родины», а также переподготовка участников специальной военной операции на базе Государственного университета просвещения.</a:t>
            </a:r>
          </a:p>
          <a:p>
            <a:r>
              <a:rPr lang="ru-RU" dirty="0"/>
              <a:t>В настоящее время осуществляется подготовка государственного учебника по предмету «Основы безопасности и защиты Родины». До выхода государственного учебника образовательная организация вправе использовать закупленные ранее учебники и учебные пособия из федерального перечня учебников, утвержденного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21 сентября 2022 г. № 858: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792961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1.Основы </a:t>
            </a:r>
            <a:r>
              <a:rPr lang="ru-RU" dirty="0"/>
              <a:t>безопасности жизнедеятельности: 8-9-е классы: учебник: в 2 частях; 3-е издание, переработанное, 8-9 классы/ Ч.1 Рудаков Д. П., </a:t>
            </a:r>
            <a:r>
              <a:rPr lang="ru-RU" dirty="0" err="1"/>
              <a:t>Приорова</a:t>
            </a:r>
            <a:r>
              <a:rPr lang="ru-RU" dirty="0"/>
              <a:t> Е. М., Позднякова О. В. и другие; под </a:t>
            </a:r>
            <a:r>
              <a:rPr lang="ru-RU" dirty="0" err="1"/>
              <a:t>науч</a:t>
            </a:r>
            <a:r>
              <a:rPr lang="ru-RU" dirty="0"/>
              <a:t>. ред. Шойгу Ю.С. Ч.2 </a:t>
            </a:r>
            <a:r>
              <a:rPr lang="ru-RU" dirty="0" err="1"/>
              <a:t>Куличенко</a:t>
            </a:r>
            <a:r>
              <a:rPr lang="ru-RU" dirty="0"/>
              <a:t> Т. В., </a:t>
            </a:r>
            <a:r>
              <a:rPr lang="ru-RU" dirty="0" err="1"/>
              <a:t>Костюк</a:t>
            </a:r>
            <a:r>
              <a:rPr lang="ru-RU" dirty="0"/>
              <a:t> Г. П., Дежурный Л. И. и другие; под </a:t>
            </a:r>
            <a:r>
              <a:rPr lang="ru-RU" dirty="0" err="1"/>
              <a:t>науч</a:t>
            </a:r>
            <a:r>
              <a:rPr lang="ru-RU" dirty="0"/>
              <a:t>. ред. Шойгу Ю. С., </a:t>
            </a:r>
            <a:r>
              <a:rPr lang="ru-RU" dirty="0" smtClean="0"/>
              <a:t>Акционерное </a:t>
            </a:r>
            <a:r>
              <a:rPr lang="ru-RU" dirty="0"/>
              <a:t>общество «Издательство «Просвещение» (срок действия - до 22 апреля 2027 года).</a:t>
            </a:r>
          </a:p>
          <a:p>
            <a:pPr lvl="0"/>
            <a:r>
              <a:rPr lang="ru-RU" dirty="0"/>
              <a:t>2</a:t>
            </a:r>
            <a:r>
              <a:rPr lang="ru-RU" dirty="0" smtClean="0"/>
              <a:t>.Основы </a:t>
            </a:r>
            <a:r>
              <a:rPr lang="ru-RU" dirty="0"/>
              <a:t>безопасности жизнедеятельности: 5-й класс: учебник, 3-е издание, переработанное, 5 класс/ Хренников Б. О., Гололобов Н. В., Льняная Л. И., Маслов М. В.; под ред. Егорова С. Н., Акционерное общество «Издательство «Просвещение» (срок действия - до 25 апреля 2027 года).</a:t>
            </a:r>
          </a:p>
          <a:p>
            <a:pPr lvl="0"/>
            <a:r>
              <a:rPr lang="ru-RU" dirty="0"/>
              <a:t>3</a:t>
            </a:r>
            <a:r>
              <a:rPr lang="ru-RU" dirty="0" smtClean="0"/>
              <a:t>.Основы </a:t>
            </a:r>
            <a:r>
              <a:rPr lang="ru-RU" dirty="0"/>
              <a:t>безопасности жизнедеятельности: 6-й класс: учебник, 3-е издание, переработанное, 6 класс/ Хренников Б. О., Гололобов Н. В., Льняная Л. И., Маслов М. В.; под ред. Егорова С. Н., Акционерное общество «Издательство «Просвещение» (срок действия - до 25 апреля 2027 года).</a:t>
            </a:r>
          </a:p>
          <a:p>
            <a:pPr lvl="0"/>
            <a:r>
              <a:rPr lang="ru-RU" dirty="0"/>
              <a:t>4</a:t>
            </a:r>
            <a:r>
              <a:rPr lang="ru-RU" dirty="0" smtClean="0"/>
              <a:t>.Основы </a:t>
            </a:r>
            <a:r>
              <a:rPr lang="ru-RU" dirty="0"/>
              <a:t>безопасности жизнедеятельности: 7-й класс: учебник, 3-е издание, переработанное, 7 класс/ Хренников Б. О., Гололобов Н. В., Льняная Л. И., Маслов М. В.; под ред. Егорова С. Н., Акционерное общество «Издательство «Просвещение» (срок действия - до 25 апреля 2027 года).</a:t>
            </a:r>
          </a:p>
          <a:p>
            <a:pPr lvl="0"/>
            <a:r>
              <a:rPr lang="ru-RU" dirty="0"/>
              <a:t>5</a:t>
            </a:r>
            <a:r>
              <a:rPr lang="ru-RU" dirty="0" smtClean="0"/>
              <a:t>.Основы </a:t>
            </a:r>
            <a:r>
              <a:rPr lang="ru-RU" dirty="0"/>
              <a:t>безопасности жизнедеятельности: 8-й класс: учебник, 3-е издание, переработанное, 8 класс/ Хренников Б. О., Гололобов Н. В., Льняная Л. И., Маслов М. В.; под ред. Егорова С. Н., Акционерное общество «Издательство «Просвещение» (срок действия - до 25 апреля 2027 года).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85728"/>
            <a:ext cx="81439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6.Основы </a:t>
            </a:r>
            <a:r>
              <a:rPr lang="ru-RU" dirty="0"/>
              <a:t>безопасности жизнедеятельности: 9-й класс: учебник, 3-е издание, переработанное, 9 класс/ Хренников Б. О., Гололобов Н. В., Льняная Л. И., Маслов М. В.; под ред. Егорова С. Н., Акционерное общество «Издательство «Просвещение» (срок действия - до 25 апреля 2027 года).</a:t>
            </a:r>
          </a:p>
          <a:p>
            <a:pPr lvl="0"/>
            <a:r>
              <a:rPr lang="ru-RU" dirty="0" smtClean="0"/>
              <a:t>7.Основы </a:t>
            </a:r>
            <a:r>
              <a:rPr lang="ru-RU" dirty="0"/>
              <a:t>безопасности жизнедеятельности, 5-7 классы/ Виноградова Н.Ф., Смирнов Д.В., Сидоренко Л.В. и другие, Общество с ограниченной ответственностью Издательский центр «ВЕНТАНА-ГРАФ»; Акционерное общество «Издательство «Просвещение» (срок действия - до 25 сентября 2025 года).</a:t>
            </a:r>
          </a:p>
          <a:p>
            <a:pPr lvl="0"/>
            <a:r>
              <a:rPr lang="ru-RU" dirty="0" smtClean="0"/>
              <a:t>8.Основы </a:t>
            </a:r>
            <a:r>
              <a:rPr lang="ru-RU" dirty="0"/>
              <a:t>безопасности жизнедеятельности, 8-9 классы/ Виноградова Н.Ф., Смирнов Д.В., Сидоренко Л.В. и другие, Общество с ограниченной ответственностью Издательский центр «ВЕНТАНА-ГРАФ»; Акционерное общество «Издательство «Просвещение» (срок действия - до 25 сентября 2025 года).</a:t>
            </a:r>
          </a:p>
          <a:p>
            <a:pPr lvl="0"/>
            <a:r>
              <a:rPr lang="ru-RU" dirty="0" smtClean="0"/>
              <a:t>9.Основы </a:t>
            </a:r>
            <a:r>
              <a:rPr lang="ru-RU" dirty="0"/>
              <a:t>безопасности жизнедеятельности, 10 класс/ Хренников Б.О., Гололобов Н.В., Льняная Л.И., Маслов М.В.; под ред. Егорова С.Н., Акционерное общество «Издательство «Просвещение» (срок действия - до 25 июня 2026 года.</a:t>
            </a:r>
          </a:p>
          <a:p>
            <a:pPr lvl="0"/>
            <a:r>
              <a:rPr lang="ru-RU" dirty="0" smtClean="0"/>
              <a:t>10.Основы </a:t>
            </a:r>
            <a:r>
              <a:rPr lang="ru-RU" dirty="0"/>
              <a:t>безопасности жизнедеятельности, 11 класс/ Хренников Б.О., Гололобов Н.В., Льняная Л.И., Маслов М.В.; под ред. Егорова С.Н., Акционерное общество «Издательство «Просвещение» (срок действия - до 25 июня 2026 года;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11.    Основы </a:t>
            </a:r>
            <a:r>
              <a:rPr lang="ru-RU" dirty="0"/>
              <a:t>безопасности жизнедеятельности, 10-11 классы/ Ким С.В., Горский В.А., Общество с ограниченной ответственностью Издательский центр «ВЕНТАНА-ГРАФ»; Акционерное общество «Издательство «Просвещение» (срок действия - до 25 сентября 2025 года).</a:t>
            </a:r>
          </a:p>
          <a:p>
            <a:r>
              <a:rPr lang="ru-RU" dirty="0" smtClean="0"/>
              <a:t>          Кроме </a:t>
            </a:r>
            <a:r>
              <a:rPr lang="ru-RU" dirty="0"/>
              <a:t>того, образовательные организации вправе использовать учебные пособия, выпущенные организациями, входящими перечень, утвержденный приказом Министерства образования и науки Российской Федерации от 9 июня 2016 года № 699.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avatars.dzeninfra.ru/get-zen_doc/1862846/pub_6159c38e5dc9ba3550fd5373_6159c3c6be7c267155616047/scale_24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285728"/>
            <a:ext cx="8774143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42918"/>
            <a:ext cx="75724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соответствии с утвержденными изменениями выделена отдельная предметная область «Основы безопасности и защиты Родины» и входящий в нее учебный предмет ОБЗР.</a:t>
            </a:r>
          </a:p>
          <a:p>
            <a:r>
              <a:rPr lang="ru-RU" dirty="0"/>
              <a:t>Скорректированы и четко установлены требования к предметным результатам освоения учебного предмета ОБЗР на соответствующих уровнях, которыми следует руководствоваться при составлении образовательных программ основного общего и среднего общего образования.</a:t>
            </a:r>
          </a:p>
          <a:p>
            <a:r>
              <a:rPr lang="ru-RU" dirty="0"/>
              <a:t>Стратегическим документом, определяющим направление модернизации содержания и методов обучения, является федеральный государственный образовательный стандарт.</a:t>
            </a:r>
          </a:p>
          <a:p>
            <a:r>
              <a:rPr lang="ru-RU" dirty="0"/>
              <a:t>Программа по учебному предмету «Основы безопасности и защиты Родины» разработана на основе требований к результатам освоения основной образовательной программы, представленных в федеральных государственных стандартах и федеральных рабочих программах воспитания.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8"/>
            <a:ext cx="7143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Программа по учебному предмету «Основы безопасности и защиты Родины» позволит учителю построить освоение содержания в логике последовательного нарастания факторов опасности от опасной ситуации до чрезвычайной ситуации и разумного взаимодействия человека с окружающей средой, учесть преемственность приобретения обучающимися знаний и формирования у них умений и навыков в области безопасности жизнедеятельности и защиты Родины.</a:t>
            </a:r>
          </a:p>
          <a:p>
            <a:r>
              <a:rPr lang="ru-RU" dirty="0"/>
              <a:t>Предмет «Основы безопасности жизнедеятельности» переименован в «Основы безопасности и защиты Родины» Федеральным законом «О внесении изменений в Федеральный закон «Об образовании в Российской Федерации»» от 19 декабря 2023 г. № 618-ФЗ.</a:t>
            </a:r>
          </a:p>
          <a:p>
            <a:r>
              <a:rPr lang="ru-RU" dirty="0"/>
              <a:t>Предусмотрено непосредственное применение федеральной рабочей программы по учебному предмету «Основы безопасности и защиты Родины» с 1 сентября 2024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428604"/>
            <a:ext cx="75724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Нормативно-правовые документы, обеспечивающие организацию</a:t>
            </a:r>
            <a:br>
              <a:rPr lang="ru-RU" b="1" dirty="0"/>
            </a:br>
            <a:r>
              <a:rPr lang="ru-RU" b="1" dirty="0"/>
              <a:t>образовательной деятельности по учебному предмету «Основы</a:t>
            </a:r>
            <a:br>
              <a:rPr lang="ru-RU" b="1" dirty="0"/>
            </a:br>
            <a:r>
              <a:rPr lang="ru-RU" b="1" dirty="0"/>
              <a:t>безопасности и защиты Родины» в 2024/2025 учебном году</a:t>
            </a:r>
            <a:endParaRPr lang="ru-RU" dirty="0"/>
          </a:p>
          <a:p>
            <a:pPr lvl="0"/>
            <a:r>
              <a:rPr lang="ru-RU" dirty="0" smtClean="0"/>
              <a:t>1.Федеральный </a:t>
            </a:r>
            <a:r>
              <a:rPr lang="ru-RU" dirty="0"/>
              <a:t>закон «Об образовании в Российской Федерации» от 29 декабря 2012 г. № 273-ФЗ.</a:t>
            </a:r>
          </a:p>
          <a:p>
            <a:pPr lvl="0"/>
            <a:r>
              <a:rPr lang="ru-RU" dirty="0" smtClean="0"/>
              <a:t>2.Федеральный </a:t>
            </a:r>
            <a:r>
              <a:rPr lang="ru-RU" dirty="0"/>
              <a:t>закон от 4 августа 2023 г. № 479-ФЗ «О внесении изменений в Федеральный закон «Об образовании в Российской Федерации».</a:t>
            </a:r>
          </a:p>
          <a:p>
            <a:pPr lvl="0"/>
            <a:r>
              <a:rPr lang="ru-RU" dirty="0" smtClean="0"/>
              <a:t>3.Федеральный </a:t>
            </a:r>
            <a:r>
              <a:rPr lang="ru-RU" dirty="0"/>
              <a:t>государственный образовательный стандарт основного общего образования, утвержденный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31 мая 2021 г. № 287 «Об утверждении федерального государственного образовательного стандарта основного общего образования» (далее - ФГОС ООО).</a:t>
            </a:r>
          </a:p>
          <a:p>
            <a:pPr lvl="0"/>
            <a:r>
              <a:rPr lang="ru-RU" dirty="0" smtClean="0"/>
              <a:t>4.Федеральный </a:t>
            </a:r>
            <a:r>
              <a:rPr lang="ru-RU" dirty="0"/>
              <a:t>государственный образовательный стандарт среднего общего образования, утвержденный приказом </a:t>
            </a:r>
            <a:r>
              <a:rPr lang="ru-RU" dirty="0" err="1"/>
              <a:t>Минобрнауки</a:t>
            </a:r>
            <a:r>
              <a:rPr lang="ru-RU" dirty="0"/>
              <a:t> России от 17 мая 2012 г. № 413 «Об утверждении федерального государственного образовательного стандарта среднего общего образования» в редакции от 27 декабря 2023 г. (далее - ФГОС СОО).</a:t>
            </a:r>
          </a:p>
          <a:p>
            <a:pPr lvl="0"/>
            <a:r>
              <a:rPr lang="ru-RU" dirty="0" smtClean="0"/>
              <a:t>5.Федеральная </a:t>
            </a:r>
            <a:r>
              <a:rPr lang="ru-RU" dirty="0"/>
              <a:t>образовательная программа основного общего образования, утвержденная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18 мая 2023 г. № 370 «Об утверждении федеральной образовательной программы основного общего образования» (далее - ФОП ООО).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889844"/>
            <a:ext cx="7429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6.Федеральная </a:t>
            </a:r>
            <a:r>
              <a:rPr lang="ru-RU" dirty="0"/>
              <a:t>образовательная программа среднего общего образования, утвержденная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18 мая 2023 г. № 371 «Об утверждении федеральной образовательной программы среднего общего образования» (далее - ФОП СОО).</a:t>
            </a:r>
          </a:p>
          <a:p>
            <a:pPr lvl="0"/>
            <a:r>
              <a:rPr lang="ru-RU" dirty="0" smtClean="0"/>
              <a:t>7.Приказ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от 1 февраля 2024 г. № 62 «О внесении изменений в некоторые приказы Министерства просвещения Российской Федерации, касающиеся федеральных образовательных программ основного общего и среднего общего образования».</a:t>
            </a:r>
          </a:p>
          <a:p>
            <a:r>
              <a:rPr lang="ru-RU" dirty="0"/>
              <a:t>Документы представлены на сайте ИСРО в разделе «Нормативные документы» по адресу:</a:t>
            </a:r>
            <a:r>
              <a:rPr lang="en-US" u="sng" dirty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 //</a:t>
            </a:r>
            <a:r>
              <a:rPr lang="en-US" u="sng" dirty="0" err="1">
                <a:hlinkClick r:id="rId2"/>
              </a:rPr>
              <a:t>edsoo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r>
              <a:rPr lang="ru-RU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normativnye</a:t>
            </a:r>
            <a:r>
              <a:rPr lang="ru-RU" u="sng" dirty="0">
                <a:hlinkClick r:id="rId2"/>
              </a:rPr>
              <a:t>-</a:t>
            </a:r>
            <a:r>
              <a:rPr lang="en-US" u="sng" dirty="0" err="1">
                <a:hlinkClick r:id="rId2"/>
              </a:rPr>
              <a:t>dokumenty</a:t>
            </a:r>
            <a:r>
              <a:rPr lang="ru-RU" u="sng" dirty="0">
                <a:hlinkClick r:id="rId2"/>
              </a:rPr>
              <a:t>/</a:t>
            </a:r>
            <a:r>
              <a:rPr lang="ru-RU" dirty="0">
                <a:hlinkClick r:id="rId2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358246" cy="642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модуль № 1 «Безопасное и устойчивое развитие личности, общества, государства»;</a:t>
            </a:r>
          </a:p>
          <a:p>
            <a:r>
              <a:rPr lang="ru-RU" dirty="0"/>
              <a:t>модуль № 2 «Военная подготовка. Основы военных знаний»;</a:t>
            </a:r>
          </a:p>
          <a:p>
            <a:r>
              <a:rPr lang="ru-RU" dirty="0"/>
              <a:t>модуль № 3 «Культура безопасности жизнедеятельности в современном обществе»;</a:t>
            </a:r>
          </a:p>
          <a:p>
            <a:r>
              <a:rPr lang="ru-RU" dirty="0"/>
              <a:t>модуль № 4 «Безопасность в быту»;</a:t>
            </a:r>
          </a:p>
          <a:p>
            <a:r>
              <a:rPr lang="ru-RU" dirty="0"/>
              <a:t>модуль № 5 «Безопасность на транспорте»;</a:t>
            </a:r>
          </a:p>
          <a:p>
            <a:r>
              <a:rPr lang="ru-RU" dirty="0"/>
              <a:t>модуль № 6 «Безопасность в общественных местах»;</a:t>
            </a:r>
          </a:p>
          <a:p>
            <a:r>
              <a:rPr lang="ru-RU" dirty="0"/>
              <a:t>модуль № 7 «Безопасность в природной среде»;</a:t>
            </a:r>
          </a:p>
          <a:p>
            <a:r>
              <a:rPr lang="ru-RU" dirty="0"/>
              <a:t>модуль № 8 «Основы медицинских знаний. Оказание первой помощи»;</a:t>
            </a:r>
          </a:p>
          <a:p>
            <a:r>
              <a:rPr lang="ru-RU" dirty="0"/>
              <a:t>модуль № 9 «Безопасность в социуме»;</a:t>
            </a:r>
          </a:p>
          <a:p>
            <a:r>
              <a:rPr lang="ru-RU" dirty="0"/>
              <a:t>модуль № 10 «Безопасность в информационном пространстве»;</a:t>
            </a:r>
          </a:p>
          <a:p>
            <a:r>
              <a:rPr lang="ru-RU" dirty="0"/>
              <a:t>модуль № 11 «Основы противодействия экстремизму и терроризму».</a:t>
            </a:r>
          </a:p>
          <a:p>
            <a:r>
              <a:rPr lang="ru-RU" dirty="0"/>
              <a:t>Содержание учебных модулей (тематических линий), представленное в ФРП ОБЗР, может быть скорректировано и конкретизировано с учетом региональных особенностей.</a:t>
            </a:r>
          </a:p>
          <a:p>
            <a:r>
              <a:rPr lang="ru-RU" dirty="0"/>
              <a:t>По сравнению с федеральной рабочей программой учебного предмета ОБЖ для 8-9 классов (2023 г.) в обновленную ФРП ОБЗР </a:t>
            </a:r>
            <a:r>
              <a:rPr lang="en-US" dirty="0"/>
              <a:t>(2024 </a:t>
            </a:r>
            <a:r>
              <a:rPr lang="ru-RU" dirty="0"/>
              <a:t>г.) добавлен дополнительный модуль (тематическая линия) «Военная подготовка. Основы военных знаний». Включение данного модуля обусловлено настоятельной необходимостью приведения содержания учебного предмета ОБЗР в соответствие с его названием, целевыми установками и возникшими актуальными угрозами военной безопасности нашей Родины.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00042"/>
            <a:ext cx="77153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Новый модуль «Военная подготовка. Основы военных знаний» включает несколько дидактических элементов:</a:t>
            </a:r>
          </a:p>
          <a:p>
            <a:pPr lvl="0"/>
            <a:r>
              <a:rPr lang="ru-RU" dirty="0" smtClean="0"/>
              <a:t>1.Вооруженные </a:t>
            </a:r>
            <a:r>
              <a:rPr lang="ru-RU" dirty="0"/>
              <a:t>Силы Российской Федерации - защита нашего Отечества.</a:t>
            </a:r>
          </a:p>
          <a:p>
            <a:pPr lvl="0"/>
            <a:r>
              <a:rPr lang="ru-RU" dirty="0" smtClean="0"/>
              <a:t>2</a:t>
            </a:r>
            <a:r>
              <a:rPr lang="ru-RU" dirty="0" smtClean="0"/>
              <a:t>.  </a:t>
            </a:r>
            <a:r>
              <a:rPr lang="ru-RU" dirty="0" smtClean="0"/>
              <a:t>Состав </a:t>
            </a:r>
            <a:r>
              <a:rPr lang="ru-RU" dirty="0"/>
              <a:t>и назначение Вооруженных Сил Российской Федерации.</a:t>
            </a:r>
          </a:p>
          <a:p>
            <a:pPr lvl="0"/>
            <a:r>
              <a:rPr lang="ru-RU" dirty="0" smtClean="0"/>
              <a:t>3</a:t>
            </a:r>
            <a:r>
              <a:rPr lang="ru-RU" dirty="0" smtClean="0"/>
              <a:t>.  </a:t>
            </a:r>
            <a:r>
              <a:rPr lang="ru-RU" dirty="0" smtClean="0"/>
              <a:t>Основные </a:t>
            </a:r>
            <a:r>
              <a:rPr lang="ru-RU" dirty="0"/>
              <a:t>образцы вооружения и военной техники Вооруженных Сил Российской Федерации (основы технической подготовки и связи).</a:t>
            </a:r>
          </a:p>
          <a:p>
            <a:pPr lvl="0"/>
            <a:r>
              <a:rPr lang="ru-RU" dirty="0" smtClean="0"/>
              <a:t>4</a:t>
            </a:r>
            <a:r>
              <a:rPr lang="ru-RU" dirty="0" smtClean="0"/>
              <a:t>.  </a:t>
            </a:r>
            <a:r>
              <a:rPr lang="ru-RU" dirty="0" smtClean="0"/>
              <a:t>Организационно-штатная </a:t>
            </a:r>
            <a:r>
              <a:rPr lang="ru-RU" dirty="0"/>
              <a:t>структура мотострелкового отделения (взвода) (тактическая подготовка).</a:t>
            </a:r>
          </a:p>
          <a:p>
            <a:pPr lvl="0"/>
            <a:r>
              <a:rPr lang="ru-RU" dirty="0" smtClean="0"/>
              <a:t>5</a:t>
            </a:r>
            <a:r>
              <a:rPr lang="ru-RU" dirty="0" smtClean="0"/>
              <a:t>.  </a:t>
            </a:r>
            <a:r>
              <a:rPr lang="ru-RU" dirty="0" smtClean="0"/>
              <a:t>Виды</a:t>
            </a:r>
            <a:r>
              <a:rPr lang="ru-RU" dirty="0"/>
              <a:t>, назначение и тактико-технические характеристики стрелкового оружия и ручных гранат Вооруженных Сил Российской Федерации (огневая подготовка).</a:t>
            </a:r>
          </a:p>
          <a:p>
            <a:pPr lvl="0"/>
            <a:r>
              <a:rPr lang="ru-RU" dirty="0" smtClean="0"/>
              <a:t>6</a:t>
            </a:r>
            <a:r>
              <a:rPr lang="ru-RU" dirty="0" smtClean="0"/>
              <a:t>.    </a:t>
            </a:r>
            <a:r>
              <a:rPr lang="ru-RU" dirty="0" smtClean="0"/>
              <a:t>Общевоинские </a:t>
            </a:r>
            <a:r>
              <a:rPr lang="ru-RU" dirty="0"/>
              <a:t>уставы - закон жизни Вооруженных Сил Российской Федерации.</a:t>
            </a:r>
          </a:p>
          <a:p>
            <a:pPr lvl="0"/>
            <a:r>
              <a:rPr lang="ru-RU" dirty="0" smtClean="0"/>
              <a:t>7</a:t>
            </a:r>
            <a:r>
              <a:rPr lang="ru-RU" dirty="0" smtClean="0"/>
              <a:t>.    </a:t>
            </a:r>
            <a:r>
              <a:rPr lang="ru-RU" dirty="0" smtClean="0"/>
              <a:t>Военнослужащие </a:t>
            </a:r>
            <a:r>
              <a:rPr lang="ru-RU" dirty="0"/>
              <a:t>и взаимоотношения между ними (общевоинские уставы).</a:t>
            </a:r>
          </a:p>
          <a:p>
            <a:pPr lvl="0"/>
            <a:r>
              <a:rPr lang="ru-RU" dirty="0" smtClean="0"/>
              <a:t>8</a:t>
            </a:r>
            <a:r>
              <a:rPr lang="ru-RU" dirty="0" smtClean="0"/>
              <a:t>.  </a:t>
            </a:r>
            <a:r>
              <a:rPr lang="ru-RU" dirty="0" smtClean="0"/>
              <a:t>Воинская </a:t>
            </a:r>
            <a:r>
              <a:rPr lang="ru-RU" dirty="0"/>
              <a:t>дисциплина, ее сущность и значение.</a:t>
            </a:r>
          </a:p>
          <a:p>
            <a:pPr lvl="0"/>
            <a:r>
              <a:rPr lang="ru-RU" dirty="0" smtClean="0"/>
              <a:t>9</a:t>
            </a:r>
            <a:r>
              <a:rPr lang="ru-RU" dirty="0" smtClean="0"/>
              <a:t>.   </a:t>
            </a:r>
            <a:r>
              <a:rPr lang="ru-RU" dirty="0" smtClean="0"/>
              <a:t>Строевые </a:t>
            </a:r>
            <a:r>
              <a:rPr lang="ru-RU" dirty="0"/>
              <a:t>приемы и движение без оружия (строевая подготовка).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857232"/>
            <a:ext cx="69294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Реализация программы по предмету «Основы</a:t>
            </a:r>
            <a:br>
              <a:rPr lang="ru-RU" b="1" dirty="0"/>
            </a:br>
            <a:r>
              <a:rPr lang="ru-RU" b="1" dirty="0"/>
              <a:t>безопасности и защиты Родины» на уровне</a:t>
            </a:r>
            <a:br>
              <a:rPr lang="ru-RU" b="1" dirty="0"/>
            </a:br>
            <a:r>
              <a:rPr lang="ru-RU" b="1" dirty="0"/>
              <a:t>основного общего образования</a:t>
            </a:r>
            <a:endParaRPr lang="ru-RU" dirty="0"/>
          </a:p>
          <a:p>
            <a:r>
              <a:rPr lang="ru-RU" dirty="0"/>
              <a:t>ОБЗР может изучаться в 5-7 классах из расчета 1 час в неделю за счет использования части учебного плана, формируемого участниками образовательных отношений (всего 102 часа).</a:t>
            </a:r>
          </a:p>
          <a:p>
            <a:r>
              <a:rPr lang="ru-RU" dirty="0"/>
              <a:t>Общее число часов, рекомендованных для изучения ОБЗР в 8-9 классах, составляет 68 часов, по 1 часу в неделю за счет обязательной части учебного плана основного общего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357166"/>
            <a:ext cx="74295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модуль № 1 «Безопасное и устойчивое развитие личности, общества, государства»;</a:t>
            </a:r>
          </a:p>
          <a:p>
            <a:r>
              <a:rPr lang="ru-RU" dirty="0"/>
              <a:t>модуль № 2 «Основы военной подготовки»;</a:t>
            </a:r>
          </a:p>
          <a:p>
            <a:r>
              <a:rPr lang="ru-RU" dirty="0"/>
              <a:t>модуль № 3 «Культура безопасности жизнедеятельности в современном обществе»;</a:t>
            </a:r>
          </a:p>
          <a:p>
            <a:r>
              <a:rPr lang="ru-RU" dirty="0"/>
              <a:t>модуль № 4 «Безопасность в быту»;</a:t>
            </a:r>
          </a:p>
          <a:p>
            <a:r>
              <a:rPr lang="ru-RU" dirty="0"/>
              <a:t>модуль № 5 «Безопасность на транспорте»;</a:t>
            </a:r>
          </a:p>
          <a:p>
            <a:r>
              <a:rPr lang="ru-RU" dirty="0"/>
              <a:t>модуль № 6 «Безопасность в общественных местах»;</a:t>
            </a:r>
          </a:p>
          <a:p>
            <a:r>
              <a:rPr lang="ru-RU" dirty="0"/>
              <a:t>модуль № 7 «Безопасность в природной среде»;</a:t>
            </a:r>
          </a:p>
          <a:p>
            <a:r>
              <a:rPr lang="ru-RU" dirty="0"/>
              <a:t>модуль № 8 «Основы медицинских знаний. Оказание первой помощи»;</a:t>
            </a:r>
          </a:p>
          <a:p>
            <a:r>
              <a:rPr lang="ru-RU" dirty="0"/>
              <a:t>модуль № 9 «Безопасность в социуме»;</a:t>
            </a:r>
          </a:p>
          <a:p>
            <a:r>
              <a:rPr lang="ru-RU" dirty="0"/>
              <a:t>модуль № 10 «Безопасность в информационном пространстве»;</a:t>
            </a:r>
          </a:p>
          <a:p>
            <a:r>
              <a:rPr lang="ru-RU" dirty="0"/>
              <a:t>модуль № 11 «Основы противодействия экстремизму и терроризму».</a:t>
            </a:r>
          </a:p>
          <a:p>
            <a:r>
              <a:rPr lang="ru-RU" dirty="0"/>
              <a:t>Состав представленных учебных модулей в полной мере обеспечивает достижение преемственности основных образовательных программ основного общего образования и среднего общего образования.</a:t>
            </a:r>
          </a:p>
          <a:p>
            <a:r>
              <a:rPr lang="ru-RU" dirty="0"/>
              <a:t>Содержание учебных модулей (тематических линий), представленное в ФРП ОБЗР, может быть скорректировано и конкретизировано с учетом региональных особенностей.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1884</Words>
  <Application>Microsoft Office PowerPoint</Application>
  <PresentationFormat>Экран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tondschool</dc:creator>
  <cp:lastModifiedBy>tondschool</cp:lastModifiedBy>
  <cp:revision>9</cp:revision>
  <dcterms:created xsi:type="dcterms:W3CDTF">2024-10-14T13:23:39Z</dcterms:created>
  <dcterms:modified xsi:type="dcterms:W3CDTF">2024-10-15T12:44:07Z</dcterms:modified>
</cp:coreProperties>
</file>