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6" r:id="rId5"/>
    <p:sldId id="267" r:id="rId6"/>
    <p:sldId id="274" r:id="rId7"/>
    <p:sldId id="275" r:id="rId8"/>
    <p:sldId id="269" r:id="rId9"/>
    <p:sldId id="277" r:id="rId10"/>
    <p:sldId id="278" r:id="rId11"/>
    <p:sldId id="279" r:id="rId12"/>
    <p:sldId id="280" r:id="rId13"/>
    <p:sldId id="270" r:id="rId14"/>
    <p:sldId id="271" r:id="rId15"/>
    <p:sldId id="273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bc.ru/society/06/07/2021/60e3c10a9a79476cc1f9c0ed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g.ru/2021/07/06/vtoroj-inostrannyj-iazyk-v-shkole-stanet-neobiazatelnym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du.ru/documents/view/61154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стандарты ФГОС для 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школ, 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третье </a:t>
            </a: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поколение в 2022 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  <a:p>
            <a:pPr algn="ctr"/>
            <a:endParaRPr lang="ru-RU" sz="36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Васильева Е.В. – методист </a:t>
            </a:r>
          </a:p>
          <a:p>
            <a:pPr algn="ctr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ДО «Турочакская ДЮСШ»</a:t>
            </a:r>
          </a:p>
          <a:p>
            <a:pPr algn="ctr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2022г.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805" y="441595"/>
            <a:ext cx="5258397" cy="33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37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425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2400" b="1" i="1" dirty="0">
                <a:solidFill>
                  <a:srgbClr val="C00000"/>
                </a:solidFill>
                <a:latin typeface="Times New Roman"/>
                <a:ea typeface="Calibri"/>
              </a:rPr>
              <a:t>Важным компонентом социального заказа является духовно-нравственное воспитание и развитие. 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Times New Roman"/>
                <a:ea typeface="Calibri"/>
              </a:rPr>
              <a:t>Основополагающим документом, разработанным в соответствии с Конституцией Российской Федерации. Законом Российской Федерации «Об образовании», с учетом ежегодных посланий Президента России Федеральному Собранию Российской Федерации, является «Концепция духовно-нравственного развития и воспитания личности гражданина России», которая определяет идеологическую и методологическую основу разработки и реализации федерального государственного образовательного стандарта общего образования.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69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005" y="1320692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2000" b="1" i="1" dirty="0" smtClean="0">
                <a:solidFill>
                  <a:srgbClr val="C00000"/>
                </a:solidFill>
                <a:latin typeface="Times New Roman"/>
                <a:ea typeface="Calibri"/>
              </a:rPr>
              <a:t>Приоритетами </a:t>
            </a:r>
            <a:r>
              <a:rPr lang="ru-RU" sz="2000" b="1" i="1" dirty="0">
                <a:solidFill>
                  <a:srgbClr val="C00000"/>
                </a:solidFill>
                <a:latin typeface="Times New Roman"/>
                <a:ea typeface="Calibri"/>
              </a:rPr>
              <a:t>воспитательной деятельности в системе образования в Республике Алтай  являются: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обеспечение информационной и духовной безопасности детей и молодежи:</a:t>
            </a:r>
            <a:r>
              <a:rPr lang="ru-RU" sz="2000" b="1" i="1" dirty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защита детей от информации, пропаганды и агитации, наносящих вред их здоровью, нравственному и духовному развитию; профилактика вовлечения детей и молодежи в деятельность экстремистских организаций: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формирование осознания безусловной ценности</a:t>
            </a:r>
            <a:r>
              <a:rPr lang="ru-RU" sz="2000" b="1" i="1" dirty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других людей, ценности человеческой жизни, толерантного отношения к людям и окружающему миру, внутреннего и внешнего непринятия действий и влияний, представляющих угрозу жизни, физическому и нравственному здоровью, духовной безопасности личности, умения им противодействовать;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социально-педагогическая поддержка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готовности и способности к духовному развитию, самооценке, пониманию смысла своей жизни, индивидуально-ответственному поведению, развитию совести, способности давать нравственную самооценку поступкам;</a:t>
            </a:r>
            <a:endParaRPr lang="ru-RU" sz="2000" b="1" i="1" dirty="0">
              <a:solidFill>
                <a:srgbClr val="0070C0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8622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0758" y="1127869"/>
            <a:ext cx="841172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воспитание семейной культуры: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осознание безусловной ценности семьи как первоосновы принадлежности к Отечеству; понимание и поддержание таких нравственных устоев семьи, как любовь, взаимопомощь, уважение к родителям, забота о младших и старших, ответственность за другого человека;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патриотическое воспитание: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принятие личностью базовых национальных ценностей, национальных духовных традиций, готовность к укреплению национальной безопасности; знание и уважение истории семьи, родного села, города, области; понимание ценности и значения грамотного владения русским языком;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формирование культуры межнациональных отношений,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уважение к представителям иных культур и национальностей, понимание мира как единства в многообразии проявлений;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•	</a:t>
            </a:r>
            <a:r>
              <a:rPr lang="ru-RU" sz="2000" b="1" i="1" u="sng" dirty="0">
                <a:solidFill>
                  <a:srgbClr val="C00000"/>
                </a:solidFill>
                <a:latin typeface="Times New Roman"/>
                <a:ea typeface="Calibri"/>
              </a:rPr>
              <a:t>трудовое воспитание: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 развитие трудовой этики, уважения к результатам труда; мотивация творчества и созидания, готовность и способность к непрерывному образованию; профессиональная ориентация.</a:t>
            </a:r>
            <a:endParaRPr lang="ru-RU" sz="2000" b="1" i="1" dirty="0">
              <a:solidFill>
                <a:srgbClr val="0070C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4088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852" y="54868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Патриотическое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​</a:t>
            </a:r>
          </a:p>
          <a:p>
            <a:pPr algn="just"/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Гражданский» блок </a:t>
            </a:r>
            <a:r>
              <a:rPr lang="ru-RU" sz="20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должен привить неприятие любых форм экстремизма, дискриминации, готовность к участию в гуманитарной деятельности и понимание роли различных социальных институтов в жизни человека.</a:t>
            </a:r>
          </a:p>
          <a:p>
            <a:pPr algn="just"/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Летом 2021 года СМИ активно 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освещали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включение воспитания патриотизма во ФГОС третьего поколения. Тогда у инициативы были только общие контуры, и родители не знали что ждать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Сейчас понятно, что </a:t>
            </a:r>
            <a:r>
              <a:rPr lang="ru-RU" sz="2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патриотизм 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понимается как:</a:t>
            </a:r>
          </a:p>
          <a:p>
            <a:pPr algn="just">
              <a:buFont typeface="Arial"/>
              <a:buChar char="•"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интерес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 изучению родного языка, понимание российской гражданской идентичности в поликультурном и многоконфессиональном обществе, истории и культуры;</a:t>
            </a:r>
          </a:p>
          <a:p>
            <a:pPr algn="just">
              <a:buFont typeface="Arial"/>
              <a:buChar char="•"/>
            </a:pP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ценностное отношение к достижениям России в науке, искусстве, </a:t>
            </a:r>
            <a:r>
              <a:rPr lang="ru-RU" sz="20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спорте,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технологиях, к боевым подвигам и трудовым достижениям россиян;</a:t>
            </a:r>
          </a:p>
          <a:p>
            <a:pPr algn="just">
              <a:buFont typeface="Arial"/>
              <a:buChar char="•"/>
            </a:pP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уважение к символам России, государственным праздникам, историческому и природному наследию и памятникам, традициям разных народов, проживающих в стране.</a:t>
            </a:r>
            <a:endParaRPr lang="ru-RU" sz="2000" b="1" i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233" y="-1614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046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324" y="1340768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Исключение второго иностранного языка </a:t>
            </a:r>
            <a:endParaRPr lang="ru-RU" sz="2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обязательных предметов</a:t>
            </a:r>
          </a:p>
          <a:p>
            <a:pPr algn="just"/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Теперь второй иностранный язык перестал быть обязательным. Его судьба решается с учетом мнения родителей и возможности школы.</a:t>
            </a:r>
          </a:p>
          <a:p>
            <a:pPr algn="just"/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Старые установки 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вынуждали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преподавать второй иностранный язык по остаточному принципу, часто это было два урока в неделю. Это касалось учреждений, у которых не было возможности обеспечить большее количество уроков.</a:t>
            </a:r>
          </a:p>
          <a:p>
            <a:pPr algn="just"/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Согласно новым ФГОС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школам разрешено не включать второй язык в программы, если для этого отсутствуют кадровые или иные условия. 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Относится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это и к тем, кто пошел в пятый класс в 2021–2022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учебные годы.</a:t>
            </a:r>
            <a:endParaRPr lang="ru-RU" sz="2200" b="1" i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41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6970" y="26064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Краткие </a:t>
            </a: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  <a:p>
            <a:pPr algn="ctr"/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Проект нового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вступит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 силу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сентября 2022 года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2.Обновленные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стандарты </a:t>
            </a:r>
            <a:r>
              <a:rPr 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коснутся детей, которые пойдут в первые и пятые классы в сентябре 2022 года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3.Актуальные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фокусируются на практических навыках детей: </a:t>
            </a:r>
            <a:r>
              <a:rPr 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они должны понимать, как связаны предметы и как помогают в реальной жизни. </a:t>
            </a:r>
            <a:endParaRPr lang="ru-RU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4.Среди </a:t>
            </a:r>
            <a:r>
              <a:rPr 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новшеств выделяются: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вариативность, функциональная грамотность, единство воспитания и обучения и необязательность второго иностранного языка.</a:t>
            </a:r>
            <a:endParaRPr lang="ru-RU" sz="2400" b="1" i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981" y="282894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618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047872"/>
            <a:ext cx="8720139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137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Новое поколение ФГОС</a:t>
            </a:r>
            <a:r>
              <a:rPr lang="ru-RU" sz="36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начнет действовать с 1 сентября 2022 года. </a:t>
            </a:r>
            <a:r>
              <a:rPr lang="ru-RU" sz="36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иностранный язык можно не учить, а </a:t>
            </a: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патриотического воспитания не убежать. </a:t>
            </a:r>
            <a:r>
              <a:rPr lang="ru-RU" sz="36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Разберемся, чего ждать школам, ученикам и их родителям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234" y="113754"/>
            <a:ext cx="1601568" cy="101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17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поколения ФГОС для школ</a:t>
            </a:r>
          </a:p>
          <a:p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Кратко разберемся, как эволюционировали стандарты современного российского образования.</a:t>
            </a: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Первое поколение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введены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 2004 году. </a:t>
            </a:r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 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назывался</a:t>
            </a:r>
            <a:endParaRPr lang="ru-RU" sz="24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«Государственные образовательные стандарты». </a:t>
            </a:r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Первую редакцию критиковали за концентрацию на знаниях, а не на умении применять их тем или иным способом. 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Хорошим </a:t>
            </a:r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результатом считалось, когда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«усвоены знания».</a:t>
            </a:r>
          </a:p>
          <a:p>
            <a:pPr algn="ctr"/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Нормы касались обязательного минимума программ общего образования и основных требований к обеспечению образовательного процесса. Это был важный документ, которому не хватало </a:t>
            </a:r>
            <a:r>
              <a:rPr lang="ru-RU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детализированности</a:t>
            </a:r>
            <a:r>
              <a:rPr lang="ru-RU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поэтому вскоре его обновили.</a:t>
            </a:r>
            <a:endParaRPr lang="ru-RU" sz="2400" b="1" i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78048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16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Новые ФГОС общего образования 2021 года: 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изменения </a:t>
            </a:r>
          </a:p>
          <a:p>
            <a:pPr algn="just"/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Ключевое отличие новой редакции ФГОС —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конкретизация.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Каждое требование раскрыто и четко сформулировано. 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Вариативность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Выражается в следующем: школам дана возможность разрабатывать и реализовывать индивидуальные учебные планы и программы, предусматривающие углубленное изучение отдельных учебных предметов. </a:t>
            </a:r>
          </a:p>
          <a:p>
            <a:pPr algn="just"/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Патриотическое воспитание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раньше прописывалось, что оно должно быть, а сейчас у него появились конкретные черты.</a:t>
            </a:r>
            <a:endParaRPr lang="ru-RU" sz="2800" b="1" i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423" y="197346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84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535" y="1988840"/>
            <a:ext cx="82047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точно обозначены предметные результаты. </a:t>
            </a:r>
            <a:r>
              <a:rPr lang="ru-RU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Понятно, что должен знать и понимать ученик.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Появление </a:t>
            </a:r>
            <a:r>
              <a:rPr lang="ru-RU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нового понятия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«функциональная грамотность»</a:t>
            </a:r>
          </a:p>
          <a:p>
            <a:pPr algn="just"/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 вошла в состав государственных гарантий качества основного общего образования.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22250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38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448" y="1487909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третьего поколения определяет функциональную грамотность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 способность решать учебные задачи и жизненные ситуации на основе сформированных предметных, метапредметных и универсальных способов деятельности. Иными словами, ученики должны понимать, как изучаемые предметы помогают найти профессию и место в жизни. В идеале школьники перестанут постоянно спрашивать: «А зачем мне учить ваши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правила игры в баскетбол или волейбол, синусы и косинусы?»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605" y="476672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374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02457"/>
            <a:ext cx="7569710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6276"/>
            <a:ext cx="15970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11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560" y="117214"/>
            <a:ext cx="8100392" cy="633369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71396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Единство обучения и воспитания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Новый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ФГОС делает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акцент на тесном взаимодействии и единстве учебной и </a:t>
            </a:r>
            <a:r>
              <a:rPr kumimoji="0" lang="ru-RU" altLang="ru-RU" sz="28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воспитательной деятельности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 русле достижения личностных результатов освоения программы.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Уточнены направления воспитания: </a:t>
            </a:r>
            <a:r>
              <a:rPr kumimoji="0" lang="ru-RU" altLang="ru-RU" sz="2800" b="1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гражданско-патриотическое,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 духовно-нравственное, эстетическое, физическое, экологическое воспитание и ценности научного познания. </a:t>
            </a:r>
            <a:endParaRPr kumimoji="0" lang="ru-RU" altLang="ru-RU" sz="28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При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 этом каждый пункт конкретизирован, и становится понятно, что в него входит. 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926" y="117214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97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6933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приоритетах воспитания в системе образования в условиях реализации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федеральных  государственных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образовательных стандартов (ФГОС)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11059"/>
            <a:ext cx="15970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772816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spcAft>
                <a:spcPts val="0"/>
              </a:spcAft>
            </a:pPr>
            <a:r>
              <a:rPr lang="ru-RU" sz="2000" b="1" i="1" dirty="0">
                <a:solidFill>
                  <a:srgbClr val="C00000"/>
                </a:solidFill>
                <a:latin typeface="Times New Roman"/>
                <a:ea typeface="Calibri"/>
              </a:rPr>
              <a:t>Воспитание является одной из важнейших составляющих образовательного процесса. 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</a:endParaRPr>
          </a:p>
          <a:p>
            <a:pPr indent="270510">
              <a:spcAft>
                <a:spcPts val="0"/>
              </a:spcAft>
            </a:pPr>
            <a:r>
              <a:rPr lang="ru-RU" sz="2000" b="1" i="1" dirty="0" smtClean="0">
                <a:solidFill>
                  <a:srgbClr val="0070C0"/>
                </a:solidFill>
                <a:latin typeface="Times New Roman"/>
                <a:ea typeface="Calibri"/>
              </a:rPr>
              <a:t>В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соответствии с Федеральным Законом Российской Федерации «Об образовании» воспитание рассматривается как целенаправленная деятельность, ориентированная на создание условий для формирования духовно-нравственной личности, интеграции личности в национальную и мировую культуру, формирования человека и гражданина, интегрированного в современное ему общество и нацеленного на совершенствование этого общества (п. 2 , ст. 14 Закона РФ «Об образовании»).</a:t>
            </a:r>
          </a:p>
          <a:p>
            <a:pPr indent="449580">
              <a:spcAft>
                <a:spcPts val="0"/>
              </a:spcAft>
            </a:pP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Times New Roman"/>
                <a:ea typeface="Calibri"/>
              </a:rPr>
              <a:t>Задача системы образования </a:t>
            </a:r>
            <a:r>
              <a:rPr lang="ru-RU" sz="2000" b="1" i="1" dirty="0">
                <a:solidFill>
                  <a:srgbClr val="0070C0"/>
                </a:solidFill>
                <a:latin typeface="Times New Roman"/>
                <a:ea typeface="Calibri"/>
              </a:rPr>
              <a:t>— социально-педагогическая и психологическая поддержка становления жизненного самоопределения детей и молодежи, формирования личностной, семейной и социальной культуры.</a:t>
            </a:r>
            <a:endParaRPr lang="ru-RU" sz="2000" b="1" i="1" dirty="0">
              <a:solidFill>
                <a:srgbClr val="0070C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830580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293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К-Д ООШ</dc:creator>
  <cp:lastModifiedBy>Елена</cp:lastModifiedBy>
  <cp:revision>24</cp:revision>
  <dcterms:created xsi:type="dcterms:W3CDTF">2022-03-06T11:31:15Z</dcterms:created>
  <dcterms:modified xsi:type="dcterms:W3CDTF">2022-08-25T04:02:06Z</dcterms:modified>
</cp:coreProperties>
</file>